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74" r:id="rId2"/>
    <p:sldId id="532" r:id="rId3"/>
    <p:sldId id="402" r:id="rId4"/>
    <p:sldId id="517" r:id="rId5"/>
    <p:sldId id="353" r:id="rId6"/>
    <p:sldId id="492" r:id="rId7"/>
    <p:sldId id="495" r:id="rId8"/>
    <p:sldId id="496" r:id="rId9"/>
    <p:sldId id="511" r:id="rId10"/>
    <p:sldId id="497" r:id="rId11"/>
    <p:sldId id="498" r:id="rId12"/>
    <p:sldId id="505" r:id="rId13"/>
    <p:sldId id="504" r:id="rId14"/>
    <p:sldId id="506" r:id="rId15"/>
    <p:sldId id="518" r:id="rId16"/>
    <p:sldId id="520" r:id="rId17"/>
    <p:sldId id="499" r:id="rId18"/>
    <p:sldId id="501" r:id="rId19"/>
    <p:sldId id="507" r:id="rId20"/>
    <p:sldId id="509" r:id="rId21"/>
    <p:sldId id="531" r:id="rId22"/>
    <p:sldId id="525" r:id="rId23"/>
    <p:sldId id="526" r:id="rId24"/>
    <p:sldId id="527" r:id="rId25"/>
    <p:sldId id="528" r:id="rId26"/>
    <p:sldId id="519" r:id="rId27"/>
    <p:sldId id="530" r:id="rId28"/>
    <p:sldId id="521" r:id="rId29"/>
    <p:sldId id="512" r:id="rId30"/>
    <p:sldId id="349" r:id="rId31"/>
    <p:sldId id="533" r:id="rId32"/>
    <p:sldId id="534" r:id="rId33"/>
    <p:sldId id="535" r:id="rId34"/>
    <p:sldId id="536" r:id="rId35"/>
    <p:sldId id="53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32"/>
            <p14:sldId id="402"/>
            <p14:sldId id="517"/>
          </p14:sldIdLst>
        </p14:section>
        <p14:section name="What is DOM" id="{8D118752-D764-472B-8778-56E2F39BC1E3}">
          <p14:sldIdLst>
            <p14:sldId id="353"/>
            <p14:sldId id="492"/>
            <p14:sldId id="495"/>
            <p14:sldId id="496"/>
            <p14:sldId id="511"/>
            <p14:sldId id="497"/>
          </p14:sldIdLst>
        </p14:section>
        <p14:section name="DOM Methods" id="{2F8DD9BE-4E8A-46AE-AC1E-B89C1DD0F043}">
          <p14:sldIdLst>
            <p14:sldId id="498"/>
            <p14:sldId id="505"/>
            <p14:sldId id="504"/>
            <p14:sldId id="506"/>
            <p14:sldId id="518"/>
            <p14:sldId id="520"/>
          </p14:sldIdLst>
        </p14:section>
        <p14:section name="DOM Manipulations" id="{77920E97-7CC4-4A07-943C-B3D55492ACAD}">
          <p14:sldIdLst>
            <p14:sldId id="499"/>
            <p14:sldId id="501"/>
            <p14:sldId id="507"/>
            <p14:sldId id="509"/>
            <p14:sldId id="531"/>
          </p14:sldIdLst>
        </p14:section>
        <p14:section name="Events" id="{9EA8D2D0-22FC-4C7D-ABC0-430B4E543C19}">
          <p14:sldIdLst>
            <p14:sldId id="525"/>
            <p14:sldId id="526"/>
            <p14:sldId id="527"/>
            <p14:sldId id="528"/>
            <p14:sldId id="519"/>
            <p14:sldId id="530"/>
            <p14:sldId id="521"/>
            <p14:sldId id="512"/>
          </p14:sldIdLst>
        </p14:section>
        <p14:section name="Conclusion" id="{10E03AB1-9AA8-4E86-9A64-D741901E50A2}">
          <p14:sldIdLst>
            <p14:sldId id="349"/>
            <p14:sldId id="533"/>
            <p14:sldId id="534"/>
            <p14:sldId id="535"/>
            <p14:sldId id="536"/>
            <p14:sldId id="5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74" d="100"/>
          <a:sy n="74" d="100"/>
        </p:scale>
        <p:origin x="534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8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18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960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236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1784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10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1/15/2019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25#0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udge.softuni.bg/Contests/Practice/Index/1425#2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25#2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udge.softuni.bg/Contests/Practice/Index/1425#3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script-fundamenta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77.png"/><Relationship Id="rId26" Type="http://schemas.openxmlformats.org/officeDocument/2006/relationships/image" Target="../media/image7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6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74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71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75.png"/><Relationship Id="rId22" Type="http://schemas.openxmlformats.org/officeDocument/2006/relationships/image" Target="../media/image7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0.jpeg"/><Relationship Id="rId7" Type="http://schemas.openxmlformats.org/officeDocument/2006/relationships/image" Target="../media/image8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3.gi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Multi-platform </a:t>
            </a:r>
            <a:r>
              <a:rPr lang="en-US"/>
              <a:t>and </a:t>
            </a:r>
            <a:r>
              <a:rPr lang="en-US" smtClean="0"/>
              <a:t>Language-Independent API </a:t>
            </a:r>
            <a:endParaRPr lang="en-US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 Object Model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pic>
        <p:nvPicPr>
          <p:cNvPr id="13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92" y="2629874"/>
            <a:ext cx="1733916" cy="18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What is the HTML DOM?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Rectangle: Rounded Corners 49">
            <a:extLst>
              <a:ext uri="{FF2B5EF4-FFF2-40B4-BE49-F238E27FC236}">
                <a16:creationId xmlns:a16="http://schemas.microsoft.com/office/drawing/2014/main" id="{B99C64F7-5124-464E-8D39-6D8F2E232C41}"/>
              </a:ext>
            </a:extLst>
          </p:cNvPr>
          <p:cNvSpPr/>
          <p:nvPr/>
        </p:nvSpPr>
        <p:spPr>
          <a:xfrm>
            <a:off x="4739529" y="1263599"/>
            <a:ext cx="2712155" cy="463550"/>
          </a:xfrm>
          <a:prstGeom prst="roundRect">
            <a:avLst>
              <a:gd name="adj" fmla="val 5385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  <a:endParaRPr lang="en-US" sz="20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id="{63E9D2A8-2543-4FC0-8C6E-72F1F013A60B}"/>
              </a:ext>
            </a:extLst>
          </p:cNvPr>
          <p:cNvSpPr/>
          <p:nvPr/>
        </p:nvSpPr>
        <p:spPr>
          <a:xfrm>
            <a:off x="1694219" y="2937593"/>
            <a:ext cx="1677750" cy="962297"/>
          </a:xfrm>
          <a:prstGeom prst="roundRect">
            <a:avLst>
              <a:gd name="adj" fmla="val 24323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/>
                </a:solidFill>
                <a:latin typeface="Consolas" panose="020B0609020204030204" pitchFamily="49" charset="0"/>
              </a:rPr>
              <a:t>Element:</a:t>
            </a:r>
            <a:br>
              <a:rPr lang="en-US" sz="2000" b="1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000" b="1" smtClean="0">
                <a:solidFill>
                  <a:schemeClr val="bg1"/>
                </a:solidFill>
                <a:latin typeface="Consolas" panose="020B0609020204030204" pitchFamily="49" charset="0"/>
              </a:rPr>
              <a:t>&lt;head&gt;</a:t>
            </a:r>
            <a:endParaRPr lang="en-US" sz="20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: Rounded Corners 49">
            <a:extLst>
              <a:ext uri="{FF2B5EF4-FFF2-40B4-BE49-F238E27FC236}">
                <a16:creationId xmlns:a16="http://schemas.microsoft.com/office/drawing/2014/main" id="{B99C64F7-5124-464E-8D39-6D8F2E232C41}"/>
              </a:ext>
            </a:extLst>
          </p:cNvPr>
          <p:cNvSpPr/>
          <p:nvPr/>
        </p:nvSpPr>
        <p:spPr>
          <a:xfrm>
            <a:off x="4739529" y="1906245"/>
            <a:ext cx="2712155" cy="688010"/>
          </a:xfrm>
          <a:prstGeom prst="roundRect">
            <a:avLst>
              <a:gd name="adj" fmla="val 5385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/>
                </a:solidFill>
                <a:latin typeface="Consolas" panose="020B0609020204030204" pitchFamily="49" charset="0"/>
              </a:rPr>
              <a:t>Root element</a:t>
            </a:r>
            <a:br>
              <a:rPr lang="en-US" sz="2000" b="1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000" b="1" smtClean="0">
                <a:solidFill>
                  <a:schemeClr val="bg1"/>
                </a:solidFill>
                <a:latin typeface="Consolas" panose="020B0609020204030204" pitchFamily="49" charset="0"/>
              </a:rPr>
              <a:t>&lt;html&gt;</a:t>
            </a:r>
            <a:endParaRPr lang="en-US" sz="20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207CBB-4C00-43A0-B128-C4B226B0B777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>
            <a:off x="6095607" y="1727149"/>
            <a:ext cx="0" cy="179096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3" name="Rectangle: Rounded Corners 13">
            <a:extLst>
              <a:ext uri="{FF2B5EF4-FFF2-40B4-BE49-F238E27FC236}">
                <a16:creationId xmlns:a16="http://schemas.microsoft.com/office/drawing/2014/main" id="{63E9D2A8-2543-4FC0-8C6E-72F1F013A60B}"/>
              </a:ext>
            </a:extLst>
          </p:cNvPr>
          <p:cNvSpPr/>
          <p:nvPr/>
        </p:nvSpPr>
        <p:spPr>
          <a:xfrm>
            <a:off x="1694218" y="4091145"/>
            <a:ext cx="1677750" cy="755191"/>
          </a:xfrm>
          <a:prstGeom prst="roundRect">
            <a:avLst>
              <a:gd name="adj" fmla="val 24323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/>
                </a:solidFill>
                <a:latin typeface="Consolas" panose="020B0609020204030204" pitchFamily="49" charset="0"/>
              </a:rPr>
              <a:t>Element:</a:t>
            </a:r>
            <a:br>
              <a:rPr lang="en-US" sz="2000" b="1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000" b="1" smtClean="0">
                <a:solidFill>
                  <a:schemeClr val="bg1"/>
                </a:solidFill>
                <a:latin typeface="Consolas" panose="020B0609020204030204" pitchFamily="49" charset="0"/>
              </a:rPr>
              <a:t>&lt;title&gt;</a:t>
            </a:r>
            <a:endParaRPr lang="en-US" sz="20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: Rounded Corners 13">
            <a:extLst>
              <a:ext uri="{FF2B5EF4-FFF2-40B4-BE49-F238E27FC236}">
                <a16:creationId xmlns:a16="http://schemas.microsoft.com/office/drawing/2014/main" id="{63E9D2A8-2543-4FC0-8C6E-72F1F013A60B}"/>
              </a:ext>
            </a:extLst>
          </p:cNvPr>
          <p:cNvSpPr/>
          <p:nvPr/>
        </p:nvSpPr>
        <p:spPr>
          <a:xfrm>
            <a:off x="1518005" y="5180880"/>
            <a:ext cx="2030175" cy="838920"/>
          </a:xfrm>
          <a:prstGeom prst="roundRect">
            <a:avLst>
              <a:gd name="adj" fmla="val 24323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/>
                </a:solidFill>
                <a:latin typeface="Consolas" panose="020B0609020204030204" pitchFamily="49" charset="0"/>
              </a:rPr>
              <a:t>text:</a:t>
            </a:r>
            <a:br>
              <a:rPr lang="en-US" sz="2000" b="1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000" b="1" smtClean="0">
                <a:solidFill>
                  <a:schemeClr val="bg1"/>
                </a:solidFill>
                <a:latin typeface="Consolas" panose="020B0609020204030204" pitchFamily="49" charset="0"/>
              </a:rPr>
              <a:t>“My value”</a:t>
            </a:r>
            <a:endParaRPr lang="en-US" sz="20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ectangle: Rounded Corners 13">
            <a:extLst>
              <a:ext uri="{FF2B5EF4-FFF2-40B4-BE49-F238E27FC236}">
                <a16:creationId xmlns:a16="http://schemas.microsoft.com/office/drawing/2014/main" id="{63E9D2A8-2543-4FC0-8C6E-72F1F013A60B}"/>
              </a:ext>
            </a:extLst>
          </p:cNvPr>
          <p:cNvSpPr/>
          <p:nvPr/>
        </p:nvSpPr>
        <p:spPr>
          <a:xfrm>
            <a:off x="7786318" y="2937126"/>
            <a:ext cx="1677750" cy="770353"/>
          </a:xfrm>
          <a:prstGeom prst="roundRect">
            <a:avLst>
              <a:gd name="adj" fmla="val 24323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/>
                </a:solidFill>
                <a:latin typeface="Consolas" panose="020B0609020204030204" pitchFamily="49" charset="0"/>
              </a:rPr>
              <a:t>Element:</a:t>
            </a:r>
            <a:br>
              <a:rPr lang="en-US" sz="2000" b="1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000" b="1" smtClean="0">
                <a:solidFill>
                  <a:schemeClr val="bg1"/>
                </a:solidFill>
                <a:latin typeface="Consolas" panose="020B0609020204030204" pitchFamily="49" charset="0"/>
              </a:rPr>
              <a:t>&lt;body&gt;</a:t>
            </a:r>
            <a:endParaRPr lang="en-US" sz="20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: Rounded Corners 13">
            <a:extLst>
              <a:ext uri="{FF2B5EF4-FFF2-40B4-BE49-F238E27FC236}">
                <a16:creationId xmlns:a16="http://schemas.microsoft.com/office/drawing/2014/main" id="{63E9D2A8-2543-4FC0-8C6E-72F1F013A60B}"/>
              </a:ext>
            </a:extLst>
          </p:cNvPr>
          <p:cNvSpPr/>
          <p:nvPr/>
        </p:nvSpPr>
        <p:spPr>
          <a:xfrm>
            <a:off x="3932906" y="4093288"/>
            <a:ext cx="2021043" cy="755192"/>
          </a:xfrm>
          <a:prstGeom prst="roundRect">
            <a:avLst>
              <a:gd name="adj" fmla="val 24323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/>
                </a:solidFill>
                <a:latin typeface="Consolas" panose="020B0609020204030204" pitchFamily="49" charset="0"/>
              </a:rPr>
              <a:t>Attribute:</a:t>
            </a:r>
            <a:br>
              <a:rPr lang="en-US" sz="2000" b="1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000" b="1" smtClean="0">
                <a:solidFill>
                  <a:schemeClr val="bg1"/>
                </a:solidFill>
                <a:latin typeface="Consolas" panose="020B0609020204030204" pitchFamily="49" charset="0"/>
              </a:rPr>
              <a:t>“</a:t>
            </a:r>
            <a:r>
              <a:rPr lang="en-US" sz="2000" b="1" err="1" smtClean="0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US" sz="2000" b="1" smtClean="0">
                <a:solidFill>
                  <a:schemeClr val="bg1"/>
                </a:solidFill>
                <a:latin typeface="Consolas" panose="020B0609020204030204" pitchFamily="49" charset="0"/>
              </a:rPr>
              <a:t>”</a:t>
            </a:r>
            <a:endParaRPr lang="en-US" sz="20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: Rounded Corners 13">
            <a:extLst>
              <a:ext uri="{FF2B5EF4-FFF2-40B4-BE49-F238E27FC236}">
                <a16:creationId xmlns:a16="http://schemas.microsoft.com/office/drawing/2014/main" id="{63E9D2A8-2543-4FC0-8C6E-72F1F013A60B}"/>
              </a:ext>
            </a:extLst>
          </p:cNvPr>
          <p:cNvSpPr/>
          <p:nvPr/>
        </p:nvSpPr>
        <p:spPr>
          <a:xfrm>
            <a:off x="6451822" y="4086192"/>
            <a:ext cx="1714498" cy="755191"/>
          </a:xfrm>
          <a:prstGeom prst="roundRect">
            <a:avLst>
              <a:gd name="adj" fmla="val 24323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/>
                </a:solidFill>
                <a:latin typeface="Consolas" panose="020B0609020204030204" pitchFamily="49" charset="0"/>
              </a:rPr>
              <a:t>Element:</a:t>
            </a:r>
            <a:br>
              <a:rPr lang="en-US" sz="2000" b="1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000" b="1" smtClean="0">
                <a:solidFill>
                  <a:schemeClr val="bg1"/>
                </a:solidFill>
                <a:latin typeface="Consolas" panose="020B0609020204030204" pitchFamily="49" charset="0"/>
              </a:rPr>
              <a:t>&lt;a&gt;</a:t>
            </a:r>
            <a:endParaRPr lang="en-US" sz="20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Rectangle: Rounded Corners 13">
            <a:extLst>
              <a:ext uri="{FF2B5EF4-FFF2-40B4-BE49-F238E27FC236}">
                <a16:creationId xmlns:a16="http://schemas.microsoft.com/office/drawing/2014/main" id="{63E9D2A8-2543-4FC0-8C6E-72F1F013A60B}"/>
              </a:ext>
            </a:extLst>
          </p:cNvPr>
          <p:cNvSpPr/>
          <p:nvPr/>
        </p:nvSpPr>
        <p:spPr>
          <a:xfrm>
            <a:off x="9464068" y="4097469"/>
            <a:ext cx="1714498" cy="751011"/>
          </a:xfrm>
          <a:prstGeom prst="roundRect">
            <a:avLst>
              <a:gd name="adj" fmla="val 24323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/>
                </a:solidFill>
                <a:latin typeface="Consolas" panose="020B0609020204030204" pitchFamily="49" charset="0"/>
              </a:rPr>
              <a:t>Element:</a:t>
            </a:r>
            <a:br>
              <a:rPr lang="en-US" sz="2000" b="1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000" b="1" smtClean="0">
                <a:solidFill>
                  <a:schemeClr val="bg1"/>
                </a:solidFill>
                <a:latin typeface="Consolas" panose="020B0609020204030204" pitchFamily="49" charset="0"/>
              </a:rPr>
              <a:t>&lt;h1&gt;</a:t>
            </a:r>
            <a:endParaRPr lang="en-US" sz="20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: Rounded Corners 13">
            <a:extLst>
              <a:ext uri="{FF2B5EF4-FFF2-40B4-BE49-F238E27FC236}">
                <a16:creationId xmlns:a16="http://schemas.microsoft.com/office/drawing/2014/main" id="{63E9D2A8-2543-4FC0-8C6E-72F1F013A60B}"/>
              </a:ext>
            </a:extLst>
          </p:cNvPr>
          <p:cNvSpPr/>
          <p:nvPr/>
        </p:nvSpPr>
        <p:spPr>
          <a:xfrm>
            <a:off x="6351134" y="5174220"/>
            <a:ext cx="1915874" cy="845580"/>
          </a:xfrm>
          <a:prstGeom prst="roundRect">
            <a:avLst>
              <a:gd name="adj" fmla="val 24323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solidFill>
                  <a:schemeClr val="bg1"/>
                </a:solidFill>
                <a:latin typeface="Consolas" panose="020B0609020204030204" pitchFamily="49" charset="0"/>
              </a:rPr>
              <a:t>ext:</a:t>
            </a:r>
            <a:br>
              <a:rPr lang="en-US" sz="2000" b="1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000" b="1" smtClean="0">
                <a:solidFill>
                  <a:schemeClr val="bg1"/>
                </a:solidFill>
                <a:latin typeface="Consolas" panose="020B0609020204030204" pitchFamily="49" charset="0"/>
              </a:rPr>
              <a:t>“My link”</a:t>
            </a:r>
            <a:endParaRPr lang="en-US" sz="20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: Rounded Corners 13">
            <a:extLst>
              <a:ext uri="{FF2B5EF4-FFF2-40B4-BE49-F238E27FC236}">
                <a16:creationId xmlns:a16="http://schemas.microsoft.com/office/drawing/2014/main" id="{63E9D2A8-2543-4FC0-8C6E-72F1F013A60B}"/>
              </a:ext>
            </a:extLst>
          </p:cNvPr>
          <p:cNvSpPr/>
          <p:nvPr/>
        </p:nvSpPr>
        <p:spPr>
          <a:xfrm>
            <a:off x="9233051" y="5180880"/>
            <a:ext cx="2190748" cy="838920"/>
          </a:xfrm>
          <a:prstGeom prst="roundRect">
            <a:avLst>
              <a:gd name="adj" fmla="val 24323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2000" b="1" smtClean="0">
                <a:solidFill>
                  <a:schemeClr val="bg1"/>
                </a:solidFill>
                <a:latin typeface="Consolas" panose="020B0609020204030204" pitchFamily="49" charset="0"/>
              </a:rPr>
              <a:t>ext:</a:t>
            </a:r>
            <a:br>
              <a:rPr lang="en-US" sz="2000" b="1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000" b="1" smtClean="0">
                <a:solidFill>
                  <a:schemeClr val="bg1"/>
                </a:solidFill>
                <a:latin typeface="Consolas" panose="020B0609020204030204" pitchFamily="49" charset="0"/>
              </a:rPr>
              <a:t>“My header”</a:t>
            </a:r>
            <a:endParaRPr lang="en-US" sz="20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4207CBB-4C00-43A0-B128-C4B226B0B777}"/>
              </a:ext>
            </a:extLst>
          </p:cNvPr>
          <p:cNvCxnSpPr>
            <a:cxnSpLocks/>
            <a:stCxn id="17" idx="2"/>
            <a:endCxn id="33" idx="0"/>
          </p:cNvCxnSpPr>
          <p:nvPr/>
        </p:nvCxnSpPr>
        <p:spPr>
          <a:xfrm flipH="1">
            <a:off x="2533093" y="3899890"/>
            <a:ext cx="1" cy="191255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4207CBB-4C00-43A0-B128-C4B226B0B777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2533093" y="4846336"/>
            <a:ext cx="0" cy="334544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207CBB-4C00-43A0-B128-C4B226B0B777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7309071" y="4841383"/>
            <a:ext cx="0" cy="339497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4207CBB-4C00-43A0-B128-C4B226B0B777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10321317" y="4848480"/>
            <a:ext cx="7108" cy="3324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0AC8BB8-B33F-43C1-9937-DC69A72992E1}"/>
              </a:ext>
            </a:extLst>
          </p:cNvPr>
          <p:cNvCxnSpPr>
            <a:cxnSpLocks/>
          </p:cNvCxnSpPr>
          <p:nvPr/>
        </p:nvCxnSpPr>
        <p:spPr>
          <a:xfrm flipV="1">
            <a:off x="7309071" y="3904939"/>
            <a:ext cx="3156946" cy="2435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4207CBB-4C00-43A0-B128-C4B226B0B777}"/>
              </a:ext>
            </a:extLst>
          </p:cNvPr>
          <p:cNvCxnSpPr>
            <a:cxnSpLocks/>
          </p:cNvCxnSpPr>
          <p:nvPr/>
        </p:nvCxnSpPr>
        <p:spPr>
          <a:xfrm flipH="1">
            <a:off x="7328754" y="3904939"/>
            <a:ext cx="2583" cy="158315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4207CBB-4C00-43A0-B128-C4B226B0B777}"/>
              </a:ext>
            </a:extLst>
          </p:cNvPr>
          <p:cNvCxnSpPr>
            <a:cxnSpLocks/>
          </p:cNvCxnSpPr>
          <p:nvPr/>
        </p:nvCxnSpPr>
        <p:spPr>
          <a:xfrm>
            <a:off x="10442837" y="3899890"/>
            <a:ext cx="1588" cy="178953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0AC8BB8-B33F-43C1-9937-DC69A72992E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5953949" y="4463788"/>
            <a:ext cx="497873" cy="7096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6" name="Group 5"/>
          <p:cNvGrpSpPr/>
          <p:nvPr/>
        </p:nvGrpSpPr>
        <p:grpSpPr>
          <a:xfrm>
            <a:off x="2518621" y="2594255"/>
            <a:ext cx="6103471" cy="349880"/>
            <a:chOff x="2518621" y="2594255"/>
            <a:chExt cx="6103471" cy="349880"/>
          </a:xfrm>
        </p:grpSpPr>
        <p:grpSp>
          <p:nvGrpSpPr>
            <p:cNvPr id="5" name="Group 4"/>
            <p:cNvGrpSpPr/>
            <p:nvPr/>
          </p:nvGrpSpPr>
          <p:grpSpPr>
            <a:xfrm>
              <a:off x="2518621" y="2594255"/>
              <a:ext cx="6103471" cy="343338"/>
              <a:chOff x="2518621" y="2594255"/>
              <a:chExt cx="6103471" cy="343338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518621" y="2793405"/>
                <a:ext cx="6103471" cy="144188"/>
                <a:chOff x="2518621" y="2793405"/>
                <a:chExt cx="6103471" cy="144188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B0AC8BB8-B33F-43C1-9937-DC69A72992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8621" y="2811128"/>
                  <a:ext cx="6103471" cy="2799"/>
                </a:xfrm>
                <a:prstGeom prst="lin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D4207CBB-4C00-43A0-B128-C4B226B0B777}"/>
                    </a:ext>
                  </a:extLst>
                </p:cNvPr>
                <p:cNvCxnSpPr>
                  <a:cxnSpLocks/>
                  <a:endCxn id="17" idx="0"/>
                </p:cNvCxnSpPr>
                <p:nvPr/>
              </p:nvCxnSpPr>
              <p:spPr>
                <a:xfrm>
                  <a:off x="2533093" y="2793405"/>
                  <a:ext cx="1" cy="144188"/>
                </a:xfrm>
                <a:prstGeom prst="lin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D4207CBB-4C00-43A0-B128-C4B226B0B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604" y="2594255"/>
                <a:ext cx="3" cy="237051"/>
              </a:xfrm>
              <a:prstGeom prst="lin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</p:grp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4207CBB-4C00-43A0-B128-C4B226B0B777}"/>
                </a:ext>
              </a:extLst>
            </p:cNvPr>
            <p:cNvCxnSpPr>
              <a:cxnSpLocks/>
            </p:cNvCxnSpPr>
            <p:nvPr/>
          </p:nvCxnSpPr>
          <p:spPr>
            <a:xfrm>
              <a:off x="8622092" y="2793405"/>
              <a:ext cx="0" cy="150730"/>
            </a:xfrm>
            <a:prstGeom prst="lin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4207CBB-4C00-43A0-B128-C4B226B0B777}"/>
              </a:ext>
            </a:extLst>
          </p:cNvPr>
          <p:cNvCxnSpPr>
            <a:cxnSpLocks/>
          </p:cNvCxnSpPr>
          <p:nvPr/>
        </p:nvCxnSpPr>
        <p:spPr>
          <a:xfrm>
            <a:off x="8622092" y="3707479"/>
            <a:ext cx="0" cy="199895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0725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33" grpId="0" animBg="1"/>
      <p:bldP spid="34" grpId="0" animBg="1"/>
      <p:bldP spid="38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DOM Methods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Changing the HTML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51" y="1381124"/>
            <a:ext cx="2563644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1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DOM Methods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20241" y="1152144"/>
            <a:ext cx="10139004" cy="5245048"/>
          </a:xfrm>
        </p:spPr>
        <p:txBody>
          <a:bodyPr/>
          <a:lstStyle/>
          <a:p>
            <a:pPr marL="365760" lvl="1" indent="0">
              <a:buClr>
                <a:schemeClr val="tx1"/>
              </a:buClr>
              <a:buNone/>
            </a:pPr>
            <a:r>
              <a:rPr lang="en-US" b="1" smtClean="0">
                <a:solidFill>
                  <a:schemeClr val="bg1"/>
                </a:solidFill>
              </a:rPr>
              <a:t>DOM</a:t>
            </a:r>
            <a:r>
              <a:rPr lang="en-US" smtClean="0"/>
              <a:t> </a:t>
            </a:r>
            <a:r>
              <a:rPr lang="en-US" b="1">
                <a:solidFill>
                  <a:schemeClr val="bg1"/>
                </a:solidFill>
              </a:rPr>
              <a:t>Methods</a:t>
            </a:r>
            <a:r>
              <a:rPr lang="en-US"/>
              <a:t> - </a:t>
            </a:r>
            <a:r>
              <a:rPr lang="en-US" b="1"/>
              <a:t>actions </a:t>
            </a:r>
            <a:r>
              <a:rPr lang="en-US"/>
              <a:t>you can perform on</a:t>
            </a:r>
            <a:br>
              <a:rPr lang="en-US"/>
            </a:br>
            <a:r>
              <a:rPr lang="en-US" b="1"/>
              <a:t>HTML </a:t>
            </a:r>
            <a:r>
              <a:rPr lang="en-US" b="1" smtClean="0"/>
              <a:t>elements</a:t>
            </a:r>
          </a:p>
          <a:p>
            <a:pPr marL="365760" lvl="1" indent="0">
              <a:buClr>
                <a:schemeClr val="tx1"/>
              </a:buClr>
              <a:buNone/>
            </a:pPr>
            <a:r>
              <a:rPr lang="en-US" b="1" smtClean="0">
                <a:solidFill>
                  <a:schemeClr val="bg1"/>
                </a:solidFill>
              </a:rPr>
              <a:t>DOM</a:t>
            </a:r>
            <a:r>
              <a:rPr lang="en-US" smtClean="0"/>
              <a:t> </a:t>
            </a:r>
            <a:r>
              <a:rPr lang="en-US" b="1" smtClean="0">
                <a:solidFill>
                  <a:schemeClr val="bg1"/>
                </a:solidFill>
              </a:rPr>
              <a:t>Properties</a:t>
            </a:r>
            <a:r>
              <a:rPr lang="en-US" smtClean="0"/>
              <a:t> - </a:t>
            </a:r>
            <a:r>
              <a:rPr lang="en-US" b="1" smtClean="0"/>
              <a:t>values</a:t>
            </a:r>
            <a:r>
              <a:rPr lang="en-US" smtClean="0"/>
              <a:t> of </a:t>
            </a:r>
            <a:r>
              <a:rPr lang="en-US" b="1" smtClean="0"/>
              <a:t>HTML</a:t>
            </a:r>
            <a:r>
              <a:rPr lang="en-US" smtClean="0"/>
              <a:t> </a:t>
            </a:r>
            <a:r>
              <a:rPr lang="en-US" b="1" smtClean="0"/>
              <a:t>elements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that you can </a:t>
            </a:r>
            <a:r>
              <a:rPr lang="en-US" b="1" smtClean="0"/>
              <a:t>set</a:t>
            </a:r>
            <a:r>
              <a:rPr lang="en-US" smtClean="0"/>
              <a:t> or </a:t>
            </a:r>
            <a:r>
              <a:rPr lang="en-US" b="1" smtClean="0"/>
              <a:t>change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1" y="3711090"/>
            <a:ext cx="2139735" cy="255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590" y="3661262"/>
            <a:ext cx="2223273" cy="26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88" t="1217" r="-1"/>
          <a:stretch/>
        </p:blipFill>
        <p:spPr>
          <a:xfrm>
            <a:off x="745781" y="2445752"/>
            <a:ext cx="4451408" cy="32743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With </a:t>
            </a:r>
            <a:r>
              <a:rPr lang="en-US" b="1" smtClean="0"/>
              <a:t>HTML</a:t>
            </a:r>
            <a:r>
              <a:rPr lang="en-US" smtClean="0"/>
              <a:t> </a:t>
            </a:r>
            <a:r>
              <a:rPr lang="en-US" b="1" smtClean="0"/>
              <a:t>DOM</a:t>
            </a:r>
            <a:r>
              <a:rPr lang="en-US" smtClean="0"/>
              <a:t> </a:t>
            </a:r>
            <a:r>
              <a:rPr lang="en-US" b="1" smtClean="0">
                <a:solidFill>
                  <a:schemeClr val="bg1"/>
                </a:solidFill>
              </a:rPr>
              <a:t>methods</a:t>
            </a:r>
            <a:r>
              <a:rPr lang="en-US" smtClean="0"/>
              <a:t> we can get every element from </a:t>
            </a:r>
            <a:br>
              <a:rPr lang="en-US" smtClean="0"/>
            </a:br>
            <a:r>
              <a:rPr lang="en-US" smtClean="0"/>
              <a:t>the DOM we want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 Methods -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34755"/>
          <a:stretch/>
        </p:blipFill>
        <p:spPr>
          <a:xfrm>
            <a:off x="4768810" y="2061835"/>
            <a:ext cx="6610351" cy="15118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974" y="2260015"/>
            <a:ext cx="6191250" cy="3714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961" y="2999170"/>
            <a:ext cx="3248025" cy="352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0974" y="2651085"/>
            <a:ext cx="2695575" cy="3333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1748" r="2340"/>
          <a:stretch/>
        </p:blipFill>
        <p:spPr>
          <a:xfrm>
            <a:off x="7546549" y="3962344"/>
            <a:ext cx="2265028" cy="243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/>
              <a:t>HTML</a:t>
            </a:r>
            <a:r>
              <a:rPr lang="en-US" smtClean="0"/>
              <a:t> </a:t>
            </a:r>
            <a:r>
              <a:rPr lang="en-US" b="1" smtClean="0"/>
              <a:t>DOM</a:t>
            </a:r>
            <a:r>
              <a:rPr lang="en-US" smtClean="0"/>
              <a:t> </a:t>
            </a:r>
            <a:r>
              <a:rPr lang="en-US" b="1" smtClean="0">
                <a:solidFill>
                  <a:schemeClr val="bg1"/>
                </a:solidFill>
              </a:rPr>
              <a:t>properties</a:t>
            </a:r>
            <a:r>
              <a:rPr lang="en-US" smtClean="0"/>
              <a:t> allow us to change the value on</a:t>
            </a:r>
            <a:br>
              <a:rPr lang="en-US" smtClean="0"/>
            </a:br>
            <a:r>
              <a:rPr lang="en-US" smtClean="0"/>
              <a:t>every html element we want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 Methods - Example (2)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93" y="2549812"/>
            <a:ext cx="5067300" cy="2781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795" y="4180957"/>
            <a:ext cx="4031965" cy="1717083"/>
          </a:xfrm>
          <a:prstGeom prst="rect">
            <a:avLst/>
          </a:prstGeom>
          <a:ln>
            <a:solidFill>
              <a:schemeClr val="tx2"/>
            </a:solidFill>
          </a:ln>
        </p:spPr>
      </p:pic>
      <p:grpSp>
        <p:nvGrpSpPr>
          <p:cNvPr id="5" name="Group 4"/>
          <p:cNvGrpSpPr/>
          <p:nvPr/>
        </p:nvGrpSpPr>
        <p:grpSpPr>
          <a:xfrm>
            <a:off x="5168366" y="2574035"/>
            <a:ext cx="6374897" cy="870256"/>
            <a:chOff x="6103087" y="2549812"/>
            <a:chExt cx="5419725" cy="73986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2549812"/>
              <a:ext cx="5419725" cy="3905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3013450"/>
              <a:ext cx="3162300" cy="2762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</p:grpSp>
    </p:spTree>
    <p:extLst>
      <p:ext uri="{BB962C8B-B14F-4D97-AF65-F5344CB8AC3E}">
        <p14:creationId xmlns:p14="http://schemas.microsoft.com/office/powerpoint/2010/main" val="24933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/>
              <a:t>Create</a:t>
            </a:r>
            <a:r>
              <a:rPr lang="en-US" smtClean="0"/>
              <a:t> articles and </a:t>
            </a:r>
            <a:r>
              <a:rPr lang="en-US" b="1" smtClean="0"/>
              <a:t>append </a:t>
            </a:r>
            <a:r>
              <a:rPr lang="en-US" smtClean="0"/>
              <a:t>them into the articles list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Articles List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2033357"/>
            <a:ext cx="4855464" cy="3945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505" y="2033357"/>
            <a:ext cx="6262004" cy="39621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82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Articles List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37360" y="1179575"/>
            <a:ext cx="8729472" cy="50383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r>
              <a:rPr lang="en-US" b="1">
                <a:latin typeface="Consolas" pitchFamily="49" charset="0"/>
              </a:rPr>
              <a:t>function createArticle(){</a:t>
            </a:r>
          </a:p>
          <a:p>
            <a:r>
              <a:rPr lang="en-US" b="1" smtClean="0">
                <a:latin typeface="Consolas" pitchFamily="49" charset="0"/>
              </a:rPr>
              <a:t>  let </a:t>
            </a:r>
            <a:r>
              <a:rPr lang="en-US" b="1">
                <a:latin typeface="Consolas" pitchFamily="49" charset="0"/>
              </a:rPr>
              <a:t>title = </a:t>
            </a:r>
            <a:r>
              <a:rPr lang="en-US" b="1" smtClean="0">
                <a:latin typeface="Consolas" pitchFamily="49" charset="0"/>
              </a:rPr>
              <a:t>document.</a:t>
            </a:r>
            <a:r>
              <a:rPr lang="en-US" b="1" smtClean="0">
                <a:solidFill>
                  <a:schemeClr val="bg1"/>
                </a:solidFill>
                <a:latin typeface="Consolas" pitchFamily="49" charset="0"/>
              </a:rPr>
              <a:t>getElementById</a:t>
            </a:r>
            <a:r>
              <a:rPr lang="en-US" b="1" smtClean="0">
                <a:latin typeface="Consolas" pitchFamily="49" charset="0"/>
              </a:rPr>
              <a:t>('</a:t>
            </a:r>
            <a:r>
              <a:rPr lang="en-US" b="1" err="1" smtClean="0">
                <a:latin typeface="Consolas" pitchFamily="49" charset="0"/>
              </a:rPr>
              <a:t>createTitle</a:t>
            </a:r>
            <a:r>
              <a:rPr lang="en-US" b="1">
                <a:latin typeface="Consolas" pitchFamily="49" charset="0"/>
              </a:rPr>
              <a:t>').value</a:t>
            </a:r>
          </a:p>
          <a:p>
            <a:r>
              <a:rPr lang="en-US" b="1" smtClean="0">
                <a:latin typeface="Consolas" pitchFamily="49" charset="0"/>
              </a:rPr>
              <a:t>  let </a:t>
            </a:r>
            <a:r>
              <a:rPr lang="en-US" b="1">
                <a:latin typeface="Consolas" pitchFamily="49" charset="0"/>
              </a:rPr>
              <a:t>text = document.getElementById('</a:t>
            </a:r>
            <a:r>
              <a:rPr lang="en-US" b="1" err="1">
                <a:latin typeface="Consolas" pitchFamily="49" charset="0"/>
              </a:rPr>
              <a:t>createContent</a:t>
            </a:r>
            <a:r>
              <a:rPr lang="en-US" b="1">
                <a:latin typeface="Consolas" pitchFamily="49" charset="0"/>
              </a:rPr>
              <a:t>').value</a:t>
            </a:r>
          </a:p>
          <a:p>
            <a:r>
              <a:rPr lang="en-US" b="1" smtClean="0">
                <a:latin typeface="Consolas" pitchFamily="49" charset="0"/>
              </a:rPr>
              <a:t>  let </a:t>
            </a:r>
            <a:r>
              <a:rPr lang="en-US" b="1">
                <a:latin typeface="Consolas" pitchFamily="49" charset="0"/>
              </a:rPr>
              <a:t>articlesList = document.getElementById('articles')</a:t>
            </a:r>
          </a:p>
          <a:p>
            <a:r>
              <a:rPr lang="en-US" b="1" smtClean="0">
                <a:latin typeface="Consolas" pitchFamily="49" charset="0"/>
              </a:rPr>
              <a:t>  if(title !== '' </a:t>
            </a:r>
            <a:r>
              <a:rPr lang="en-US" b="1">
                <a:latin typeface="Consolas" pitchFamily="49" charset="0"/>
              </a:rPr>
              <a:t>&amp;&amp; text </a:t>
            </a:r>
            <a:r>
              <a:rPr lang="en-US" b="1" smtClean="0">
                <a:latin typeface="Consolas" pitchFamily="49" charset="0"/>
              </a:rPr>
              <a:t>!== '') {</a:t>
            </a:r>
            <a:endParaRPr lang="en-US" b="1">
              <a:latin typeface="Consolas" pitchFamily="49" charset="0"/>
            </a:endParaRPr>
          </a:p>
          <a:p>
            <a:r>
              <a:rPr lang="en-US" b="1" smtClean="0">
                <a:latin typeface="Consolas" pitchFamily="49" charset="0"/>
              </a:rPr>
              <a:t>    let </a:t>
            </a:r>
            <a:r>
              <a:rPr lang="en-US" b="1">
                <a:latin typeface="Consolas" pitchFamily="49" charset="0"/>
              </a:rPr>
              <a:t>article = document.createElement('article')</a:t>
            </a:r>
          </a:p>
          <a:p>
            <a:r>
              <a:rPr lang="en-US" b="1" smtClean="0">
                <a:latin typeface="Consolas" pitchFamily="49" charset="0"/>
              </a:rPr>
              <a:t>    let </a:t>
            </a:r>
            <a:r>
              <a:rPr lang="en-US" b="1">
                <a:latin typeface="Consolas" pitchFamily="49" charset="0"/>
              </a:rPr>
              <a:t>h3 = document.createElement('h3')</a:t>
            </a:r>
          </a:p>
          <a:p>
            <a:r>
              <a:rPr lang="en-US" b="1" smtClean="0">
                <a:latin typeface="Consolas" pitchFamily="49" charset="0"/>
              </a:rPr>
              <a:t>    h3.textContent = title</a:t>
            </a:r>
            <a:endParaRPr lang="en-US" b="1">
              <a:latin typeface="Consolas" pitchFamily="49" charset="0"/>
            </a:endParaRPr>
          </a:p>
          <a:p>
            <a:r>
              <a:rPr lang="en-US" b="1" smtClean="0">
                <a:latin typeface="Consolas" pitchFamily="49" charset="0"/>
              </a:rPr>
              <a:t>    let </a:t>
            </a:r>
            <a:r>
              <a:rPr lang="en-US" b="1">
                <a:latin typeface="Consolas" pitchFamily="49" charset="0"/>
              </a:rPr>
              <a:t>p = document.createElement('p')</a:t>
            </a:r>
          </a:p>
          <a:p>
            <a:r>
              <a:rPr lang="en-US" b="1" smtClean="0">
                <a:latin typeface="Consolas" pitchFamily="49" charset="0"/>
              </a:rPr>
              <a:t>    p.textContent </a:t>
            </a:r>
            <a:r>
              <a:rPr lang="en-US" b="1">
                <a:latin typeface="Consolas" pitchFamily="49" charset="0"/>
              </a:rPr>
              <a:t>= text</a:t>
            </a:r>
          </a:p>
          <a:p>
            <a:r>
              <a:rPr lang="en-US" b="1">
                <a:latin typeface="Consolas" pitchFamily="49" charset="0"/>
              </a:rPr>
              <a:t> </a:t>
            </a:r>
            <a:r>
              <a:rPr lang="en-US" b="1" smtClean="0">
                <a:latin typeface="Consolas" pitchFamily="49" charset="0"/>
              </a:rPr>
              <a:t>   article.appendChild(h3</a:t>
            </a:r>
            <a:r>
              <a:rPr lang="en-US" b="1">
                <a:latin typeface="Consolas" pitchFamily="49" charset="0"/>
              </a:rPr>
              <a:t>)</a:t>
            </a:r>
          </a:p>
          <a:p>
            <a:r>
              <a:rPr lang="en-US" b="1" smtClean="0">
                <a:latin typeface="Consolas" pitchFamily="49" charset="0"/>
              </a:rPr>
              <a:t>    article.appendChild(p</a:t>
            </a:r>
            <a:r>
              <a:rPr lang="en-US" b="1">
                <a:latin typeface="Consolas" pitchFamily="49" charset="0"/>
              </a:rPr>
              <a:t>)</a:t>
            </a:r>
          </a:p>
          <a:p>
            <a:r>
              <a:rPr lang="en-US" b="1" smtClean="0">
                <a:latin typeface="Consolas" pitchFamily="49" charset="0"/>
              </a:rPr>
              <a:t>    articlesList.appendChild(article</a:t>
            </a:r>
            <a:r>
              <a:rPr lang="en-US" b="1">
                <a:latin typeface="Consolas" pitchFamily="49" charset="0"/>
              </a:rPr>
              <a:t>)</a:t>
            </a:r>
          </a:p>
          <a:p>
            <a:r>
              <a:rPr lang="en-US" b="1" smtClean="0">
                <a:latin typeface="Consolas" pitchFamily="49" charset="0"/>
              </a:rPr>
              <a:t>  }</a:t>
            </a:r>
            <a:endParaRPr lang="en-US" b="1">
              <a:latin typeface="Consolas" pitchFamily="49" charset="0"/>
            </a:endParaRPr>
          </a:p>
          <a:p>
            <a:r>
              <a:rPr lang="en-US" b="1" smtClean="0">
                <a:latin typeface="Consolas" pitchFamily="49" charset="0"/>
              </a:rPr>
              <a:t>  document.getElementById</a:t>
            </a:r>
            <a:r>
              <a:rPr lang="en-US" b="1">
                <a:latin typeface="Consolas" pitchFamily="49" charset="0"/>
              </a:rPr>
              <a:t>('</a:t>
            </a:r>
            <a:r>
              <a:rPr lang="en-US" b="1" err="1">
                <a:latin typeface="Consolas" pitchFamily="49" charset="0"/>
              </a:rPr>
              <a:t>createTitle</a:t>
            </a:r>
            <a:r>
              <a:rPr lang="en-US" b="1">
                <a:latin typeface="Consolas" pitchFamily="49" charset="0"/>
              </a:rPr>
              <a:t>').value = ""</a:t>
            </a:r>
          </a:p>
          <a:p>
            <a:r>
              <a:rPr lang="en-US" b="1" smtClean="0">
                <a:latin typeface="Consolas" pitchFamily="49" charset="0"/>
              </a:rPr>
              <a:t>  document.getElementById</a:t>
            </a:r>
            <a:r>
              <a:rPr lang="en-US" b="1">
                <a:latin typeface="Consolas" pitchFamily="49" charset="0"/>
              </a:rPr>
              <a:t>('</a:t>
            </a:r>
            <a:r>
              <a:rPr lang="en-US" b="1" err="1">
                <a:latin typeface="Consolas" pitchFamily="49" charset="0"/>
              </a:rPr>
              <a:t>createContent</a:t>
            </a:r>
            <a:r>
              <a:rPr lang="en-US" b="1">
                <a:latin typeface="Consolas" pitchFamily="49" charset="0"/>
              </a:rPr>
              <a:t>').value = ""</a:t>
            </a:r>
          </a:p>
          <a:p>
            <a:r>
              <a:rPr lang="en-US" b="1" smtClean="0">
                <a:latin typeface="Consolas" pitchFamily="49" charset="0"/>
              </a:rPr>
              <a:t>}</a:t>
            </a:r>
            <a:endParaRPr lang="en-US" b="1"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0" y="6393210"/>
            <a:ext cx="8729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Check your solution here: </a:t>
            </a:r>
            <a:r>
              <a:rPr lang="en-US" smtClean="0">
                <a:hlinkClick r:id="rId2"/>
              </a:rPr>
              <a:t>https://judge.softuni.bg/Contests/Practice/Index/1425#0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62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DOM Manipulations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Modify the DOM Tree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275" y="1026460"/>
            <a:ext cx="3255584" cy="325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 Manipulations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There are a few ways to </a:t>
            </a:r>
            <a:r>
              <a:rPr lang="en-US" b="1" smtClean="0"/>
              <a:t>find</a:t>
            </a:r>
            <a:r>
              <a:rPr lang="en-US" smtClean="0"/>
              <a:t> a certain </a:t>
            </a:r>
            <a:r>
              <a:rPr lang="en-US" b="1" smtClean="0"/>
              <a:t>HTML</a:t>
            </a:r>
            <a:br>
              <a:rPr lang="en-US" b="1" smtClean="0"/>
            </a:br>
            <a:r>
              <a:rPr lang="en-US" b="1" smtClean="0"/>
              <a:t>element</a:t>
            </a:r>
            <a:r>
              <a:rPr lang="en-US" smtClean="0"/>
              <a:t> in the </a:t>
            </a:r>
            <a:r>
              <a:rPr lang="en-US" b="1" smtClean="0"/>
              <a:t>DOM</a:t>
            </a:r>
            <a:r>
              <a:rPr lang="en-US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/>
              <a:t>b</a:t>
            </a:r>
            <a:r>
              <a:rPr lang="en-US" b="1" smtClean="0"/>
              <a:t>y id - </a:t>
            </a:r>
            <a:r>
              <a:rPr lang="en-US" b="1" smtClean="0">
                <a:solidFill>
                  <a:schemeClr val="bg1"/>
                </a:solidFill>
              </a:rPr>
              <a:t>getElementById</a:t>
            </a:r>
          </a:p>
          <a:p>
            <a:pPr lvl="1">
              <a:buClr>
                <a:schemeClr val="tx1"/>
              </a:buClr>
            </a:pPr>
            <a:r>
              <a:rPr lang="en-US" b="1"/>
              <a:t>b</a:t>
            </a:r>
            <a:r>
              <a:rPr lang="en-US" b="1" smtClean="0"/>
              <a:t>y tag name - </a:t>
            </a:r>
            <a:r>
              <a:rPr lang="en-US" b="1" smtClean="0">
                <a:solidFill>
                  <a:schemeClr val="bg1"/>
                </a:solidFill>
              </a:rPr>
              <a:t>getElementsByTagName</a:t>
            </a:r>
          </a:p>
          <a:p>
            <a:pPr lvl="1">
              <a:buClr>
                <a:schemeClr val="tx1"/>
              </a:buClr>
            </a:pPr>
            <a:r>
              <a:rPr lang="en-US" b="1"/>
              <a:t>b</a:t>
            </a:r>
            <a:r>
              <a:rPr lang="en-US" b="1" smtClean="0"/>
              <a:t>y class name – </a:t>
            </a:r>
            <a:r>
              <a:rPr lang="en-US" b="1" smtClean="0">
                <a:solidFill>
                  <a:schemeClr val="bg1"/>
                </a:solidFill>
              </a:rPr>
              <a:t>getElementsByClassName</a:t>
            </a:r>
          </a:p>
          <a:p>
            <a:pPr lvl="1">
              <a:buClr>
                <a:schemeClr val="tx1"/>
              </a:buClr>
            </a:pPr>
            <a:r>
              <a:rPr lang="en-US" b="1"/>
              <a:t>b</a:t>
            </a:r>
            <a:r>
              <a:rPr lang="en-US" b="1" smtClean="0"/>
              <a:t>y css selector</a:t>
            </a:r>
            <a:r>
              <a:rPr lang="en-US" b="1" smtClean="0">
                <a:solidFill>
                  <a:schemeClr val="bg1"/>
                </a:solidFill>
              </a:rPr>
              <a:t> </a:t>
            </a:r>
            <a:r>
              <a:rPr lang="en-US" b="1" smtClean="0"/>
              <a:t>–</a:t>
            </a:r>
            <a:r>
              <a:rPr lang="en-US" b="1" smtClean="0">
                <a:solidFill>
                  <a:schemeClr val="bg1"/>
                </a:solidFill>
              </a:rPr>
              <a:t> querySelector(</a:t>
            </a:r>
            <a:r>
              <a:rPr lang="en-US" b="1" smtClean="0"/>
              <a:t>condition</a:t>
            </a:r>
            <a:r>
              <a:rPr lang="en-US" b="1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4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 Manipulations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/>
              <a:t>The </a:t>
            </a:r>
            <a:r>
              <a:rPr lang="en-US" b="1">
                <a:solidFill>
                  <a:schemeClr val="bg1"/>
                </a:solidFill>
              </a:rPr>
              <a:t>HTML DOM </a:t>
            </a:r>
            <a:r>
              <a:rPr lang="en-US"/>
              <a:t>allows </a:t>
            </a:r>
            <a:r>
              <a:rPr lang="en-US" b="1"/>
              <a:t>JavaScript</a:t>
            </a:r>
            <a:r>
              <a:rPr lang="en-US"/>
              <a:t> to change the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content </a:t>
            </a:r>
            <a:r>
              <a:rPr lang="en-US"/>
              <a:t>of </a:t>
            </a:r>
            <a:r>
              <a:rPr lang="en-US" b="1"/>
              <a:t>HTML</a:t>
            </a:r>
            <a:r>
              <a:rPr lang="en-US"/>
              <a:t> </a:t>
            </a:r>
            <a:r>
              <a:rPr lang="en-US" b="1" smtClean="0"/>
              <a:t>elements</a:t>
            </a:r>
            <a:r>
              <a:rPr lang="en-US" smtClean="0"/>
              <a:t>.</a:t>
            </a:r>
          </a:p>
          <a:p>
            <a:pPr lvl="1">
              <a:buClr>
                <a:schemeClr val="tx1"/>
              </a:buClr>
            </a:pPr>
            <a:r>
              <a:rPr lang="en-US" b="1" smtClean="0">
                <a:solidFill>
                  <a:schemeClr val="bg1"/>
                </a:solidFill>
              </a:rPr>
              <a:t>innerHTML</a:t>
            </a:r>
          </a:p>
          <a:p>
            <a:pPr lvl="1">
              <a:buClr>
                <a:schemeClr val="tx1"/>
              </a:buClr>
            </a:pPr>
            <a:r>
              <a:rPr lang="en-US" b="1" smtClean="0">
                <a:solidFill>
                  <a:schemeClr val="bg1"/>
                </a:solidFill>
              </a:rPr>
              <a:t>Attribute</a:t>
            </a:r>
          </a:p>
          <a:p>
            <a:pPr lvl="1">
              <a:buClr>
                <a:schemeClr val="tx1"/>
              </a:buClr>
            </a:pPr>
            <a:r>
              <a:rPr lang="en-US" b="1" smtClean="0">
                <a:solidFill>
                  <a:schemeClr val="bg1"/>
                </a:solidFill>
              </a:rPr>
              <a:t>setAttribute</a:t>
            </a:r>
          </a:p>
          <a:p>
            <a:pPr lvl="1">
              <a:buClr>
                <a:schemeClr val="tx1"/>
              </a:buClr>
            </a:pPr>
            <a:r>
              <a:rPr lang="en-US" b="1" smtClean="0">
                <a:solidFill>
                  <a:schemeClr val="bg1"/>
                </a:solidFill>
              </a:rPr>
              <a:t>style.property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372" y="2716752"/>
            <a:ext cx="2926080" cy="20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2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5" y="1273179"/>
            <a:ext cx="8182463" cy="5349871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What is </a:t>
            </a:r>
            <a:r>
              <a:rPr lang="en-US" b="1" dirty="0" smtClean="0"/>
              <a:t>DOM</a:t>
            </a:r>
            <a:r>
              <a:rPr lang="en-US" dirty="0" smtClean="0"/>
              <a:t>?</a:t>
            </a:r>
          </a:p>
          <a:p>
            <a:pPr marL="922027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DOM definition and HTML DOM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DOM </a:t>
            </a:r>
            <a:r>
              <a:rPr lang="en-US" b="1" dirty="0" smtClean="0"/>
              <a:t>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Methods and Properties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DOM </a:t>
            </a:r>
            <a:r>
              <a:rPr lang="en-US" b="1" dirty="0" smtClean="0"/>
              <a:t>Manipulations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Finding, Changing, </a:t>
            </a:r>
            <a:r>
              <a:rPr lang="en-US" dirty="0" smtClean="0"/>
              <a:t>Adding and </a:t>
            </a:r>
            <a:br>
              <a:rPr lang="en-US" dirty="0" smtClean="0"/>
            </a:br>
            <a:r>
              <a:rPr lang="en-US" dirty="0" smtClean="0"/>
              <a:t>Removing elements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Events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6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 Manipulations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We can </a:t>
            </a:r>
            <a:r>
              <a:rPr lang="en-US" b="1" smtClean="0"/>
              <a:t>create, append </a:t>
            </a:r>
            <a:r>
              <a:rPr lang="en-US" smtClean="0"/>
              <a:t>and </a:t>
            </a:r>
            <a:r>
              <a:rPr lang="en-US" b="1" smtClean="0"/>
              <a:t>remove</a:t>
            </a:r>
            <a:r>
              <a:rPr lang="en-US" smtClean="0"/>
              <a:t> </a:t>
            </a:r>
            <a:r>
              <a:rPr lang="en-US" b="1" smtClean="0"/>
              <a:t>HTML element</a:t>
            </a:r>
            <a:r>
              <a:rPr lang="en-US" smtClean="0"/>
              <a:t/>
            </a:r>
            <a:br>
              <a:rPr lang="en-US" smtClean="0"/>
            </a:br>
            <a:r>
              <a:rPr lang="en-US" b="1" smtClean="0"/>
              <a:t>dynamically.</a:t>
            </a:r>
          </a:p>
          <a:p>
            <a:pPr lvl="1"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</a:rPr>
              <a:t>removeChild</a:t>
            </a:r>
          </a:p>
          <a:p>
            <a:pPr lvl="1"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</a:rPr>
              <a:t>appendChild</a:t>
            </a:r>
          </a:p>
          <a:p>
            <a:pPr lvl="1"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</a:rPr>
              <a:t>replaceChild</a:t>
            </a:r>
          </a:p>
          <a:p>
            <a:pPr lvl="1"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</a:rPr>
              <a:t>write</a:t>
            </a:r>
            <a:r>
              <a:rPr lang="en-US"/>
              <a:t> 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801" y="2285211"/>
            <a:ext cx="4273044" cy="2741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698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Practice: Document Object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Exercises in Class (Lab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12" y="793509"/>
            <a:ext cx="3676207" cy="3676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165" y="635000"/>
            <a:ext cx="3121423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1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DOM 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Handling DOM Events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116" y="1037805"/>
            <a:ext cx="2357767" cy="318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Events</a:t>
            </a:r>
            <a:r>
              <a:rPr lang="en-US" dirty="0" smtClean="0"/>
              <a:t> are </a:t>
            </a:r>
            <a:r>
              <a:rPr lang="en-US" b="1" dirty="0" smtClean="0"/>
              <a:t>actions</a:t>
            </a:r>
            <a:r>
              <a:rPr lang="en-US" dirty="0" smtClean="0"/>
              <a:t> or occurrences that happen in</a:t>
            </a:r>
            <a:br>
              <a:rPr lang="en-US" dirty="0" smtClean="0"/>
            </a:br>
            <a:r>
              <a:rPr lang="en-US" dirty="0" smtClean="0"/>
              <a:t>the system you are programming, which the system</a:t>
            </a:r>
            <a:br>
              <a:rPr lang="en-US" dirty="0" smtClean="0"/>
            </a:br>
            <a:r>
              <a:rPr lang="en-US" dirty="0" smtClean="0"/>
              <a:t>tells you about so you can respond to them in some way </a:t>
            </a:r>
            <a:r>
              <a:rPr lang="en-US" smtClean="0"/>
              <a:t>if desired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DOM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are sent to notify code of interesting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things </a:t>
            </a:r>
            <a:r>
              <a:rPr lang="en-US" dirty="0"/>
              <a:t>that have </a:t>
            </a:r>
            <a:r>
              <a:rPr lang="en-US"/>
              <a:t>taken </a:t>
            </a:r>
            <a:r>
              <a:rPr lang="en-US" smtClean="0"/>
              <a:t>place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0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is represented by an </a:t>
            </a:r>
            <a:r>
              <a:rPr lang="en-US" b="1" dirty="0"/>
              <a:t>object</a:t>
            </a:r>
            <a:r>
              <a:rPr lang="en-US" dirty="0"/>
              <a:t> which </a:t>
            </a:r>
            <a:r>
              <a:rPr lang="en-US" dirty="0" smtClean="0"/>
              <a:t>is based on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Event interface</a:t>
            </a:r>
            <a:r>
              <a:rPr lang="en-US" dirty="0"/>
              <a:t>, and  may </a:t>
            </a:r>
            <a:r>
              <a:rPr lang="en-US" dirty="0" smtClean="0"/>
              <a:t>have additional </a:t>
            </a:r>
            <a:r>
              <a:rPr lang="en-US" dirty="0"/>
              <a:t>custom </a:t>
            </a:r>
            <a:r>
              <a:rPr lang="en-US" dirty="0" smtClean="0"/>
              <a:t>fields</a:t>
            </a:r>
            <a:br>
              <a:rPr lang="en-US" dirty="0" smtClean="0"/>
            </a:br>
            <a:r>
              <a:rPr lang="en-US" dirty="0" smtClean="0"/>
              <a:t>and/or </a:t>
            </a:r>
            <a:r>
              <a:rPr lang="en-US" dirty="0"/>
              <a:t>functions used </a:t>
            </a:r>
            <a:r>
              <a:rPr lang="en-US" dirty="0" smtClean="0"/>
              <a:t>to </a:t>
            </a:r>
            <a:r>
              <a:rPr lang="en-US" dirty="0"/>
              <a:t>get additional information </a:t>
            </a:r>
            <a:r>
              <a:rPr lang="en-US" dirty="0" smtClean="0"/>
              <a:t>about</a:t>
            </a:r>
            <a:br>
              <a:rPr lang="en-US" dirty="0" smtClean="0"/>
            </a:br>
            <a:r>
              <a:rPr lang="en-US" smtClean="0"/>
              <a:t>what happened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Events</a:t>
            </a:r>
            <a:r>
              <a:rPr lang="en-US" dirty="0" smtClean="0"/>
              <a:t> </a:t>
            </a:r>
            <a:r>
              <a:rPr lang="en-US" dirty="0"/>
              <a:t>can represent everything from basic user interactions to automated notifications of things happening in the </a:t>
            </a:r>
            <a:r>
              <a:rPr lang="en-US" dirty="0" smtClean="0"/>
              <a:t>rendering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model</a:t>
            </a:r>
            <a:endParaRPr lang="en-US" dirty="0" smtClean="0"/>
          </a:p>
          <a:p>
            <a:pPr>
              <a:buClr>
                <a:schemeClr val="tx1"/>
              </a:buClr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1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Events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55720" y="2053322"/>
            <a:ext cx="26791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unload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r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esize</a:t>
            </a:r>
            <a:r>
              <a:rPr lang="en-US" sz="2400" b="1" noProof="1">
                <a:cs typeface="Consolas" pitchFamily="49" charset="0"/>
              </a:rPr>
              <a:t/>
            </a:r>
            <a:br>
              <a:rPr lang="en-US" sz="2400" b="1" noProof="1">
                <a:cs typeface="Consolas" pitchFamily="49" charset="0"/>
              </a:rPr>
            </a:b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sz="2400" b="1" noProof="1" smtClean="0">
                <a:cs typeface="Consolas" pitchFamily="49" charset="0"/>
              </a:rPr>
              <a:t> /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drop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334" y="2026438"/>
            <a:ext cx="171650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2400" b="1" noProof="1">
                <a:latin typeface="Consolas" pitchFamily="49" charset="0"/>
                <a:cs typeface="Consolas" pitchFamily="49" charset="0"/>
              </a:rPr>
              <a:t>click</a:t>
            </a:r>
          </a:p>
          <a:p>
            <a:pPr marL="0" lvl="1" algn="ctr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mousedown</a:t>
            </a:r>
            <a:endParaRPr lang="en-US" sz="2400" b="1" noProof="1">
              <a:cs typeface="Consolas" pitchFamily="49" charset="0"/>
            </a:endParaRPr>
          </a:p>
          <a:p>
            <a:pPr marL="0" lvl="1" algn="ctr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mouseup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65334" y="4835434"/>
            <a:ext cx="171650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2400" b="1" noProof="1">
                <a:latin typeface="Consolas" pitchFamily="49" charset="0"/>
                <a:cs typeface="Consolas" pitchFamily="49" charset="0"/>
              </a:rPr>
              <a:t>keydown</a:t>
            </a:r>
          </a:p>
          <a:p>
            <a:pPr marL="0" lvl="1" algn="ctr"/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keypress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algn="ctr"/>
            <a:r>
              <a:rPr lang="en-US" sz="2400" b="1" noProof="1">
                <a:latin typeface="Consolas" pitchFamily="49" charset="0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21800" y="4835434"/>
            <a:ext cx="2474243" cy="822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focus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algn="ctr"/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blur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Mouse</a:t>
            </a:r>
            <a:r>
              <a:rPr lang="en-US" sz="3200" dirty="0"/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 / UI</a:t>
            </a:r>
            <a:r>
              <a:rPr lang="en-US" sz="3200" dirty="0"/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Keyboard</a:t>
            </a:r>
            <a:r>
              <a:rPr lang="en-US" sz="3200" dirty="0"/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Focus</a:t>
            </a:r>
            <a:r>
              <a:rPr lang="en-US" sz="3200" dirty="0"/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621800" y="2053322"/>
            <a:ext cx="247191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touchstart</a:t>
            </a:r>
          </a:p>
          <a:p>
            <a:pPr marL="0" lvl="1" algn="ctr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touchend</a:t>
            </a:r>
          </a:p>
          <a:p>
            <a:pPr marL="0" lvl="1" algn="ctr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touchmove</a:t>
            </a:r>
          </a:p>
          <a:p>
            <a:pPr marL="0" lvl="1" algn="ctr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Touch</a:t>
            </a:r>
            <a:r>
              <a:rPr lang="en-US" sz="3200" dirty="0"/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855720" y="4835434"/>
            <a:ext cx="26791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cs typeface="Consolas" pitchFamily="49" charset="0"/>
              </a:rPr>
              <a:t/>
            </a:r>
            <a:br>
              <a:rPr lang="en-US" sz="2400" b="1" noProof="1"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hange</a:t>
            </a:r>
            <a:r>
              <a:rPr lang="en-US" sz="2400" b="1" noProof="1">
                <a:cs typeface="Consolas" pitchFamily="49" charset="0"/>
              </a:rPr>
              <a:t/>
            </a:r>
            <a:br>
              <a:rPr lang="en-US" sz="2400" b="1" noProof="1">
                <a:cs typeface="Consolas" pitchFamily="49" charset="0"/>
              </a:rPr>
            </a:b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submit</a:t>
            </a:r>
            <a:r>
              <a:rPr lang="en-US" sz="2400" b="1" noProof="1">
                <a:cs typeface="Consolas" pitchFamily="49" charset="0"/>
              </a:rPr>
              <a:t/>
            </a:r>
            <a:br>
              <a:rPr lang="en-US" sz="2400" b="1" noProof="1">
                <a:cs typeface="Consolas" pitchFamily="49" charset="0"/>
              </a:rPr>
            </a:b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reset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Form</a:t>
            </a:r>
            <a:r>
              <a:rPr lang="en-US" sz="3200" dirty="0"/>
              <a:t> events</a:t>
            </a:r>
          </a:p>
        </p:txBody>
      </p:sp>
    </p:spTree>
    <p:extLst>
      <p:ext uri="{BB962C8B-B14F-4D97-AF65-F5344CB8AC3E}">
        <p14:creationId xmlns:p14="http://schemas.microsoft.com/office/powerpoint/2010/main" val="377208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/>
              <a:t>Change </a:t>
            </a:r>
            <a:r>
              <a:rPr lang="en-US" smtClean="0"/>
              <a:t>the </a:t>
            </a:r>
            <a:r>
              <a:rPr lang="en-US" b="1" smtClean="0"/>
              <a:t>size</a:t>
            </a:r>
            <a:r>
              <a:rPr lang="en-US" smtClean="0"/>
              <a:t> and the </a:t>
            </a:r>
            <a:r>
              <a:rPr lang="en-US" b="1" smtClean="0"/>
              <a:t>color</a:t>
            </a:r>
            <a:r>
              <a:rPr lang="en-US" smtClean="0"/>
              <a:t> of a paragraph on every click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Growing Word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" y="2357020"/>
            <a:ext cx="5340094" cy="32336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184" y="2354320"/>
            <a:ext cx="5898452" cy="323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679448" y="6393210"/>
            <a:ext cx="8729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Check your solution here: </a:t>
            </a:r>
            <a:r>
              <a:rPr lang="en-US" smtClean="0">
                <a:hlinkClick r:id="rId4"/>
              </a:rPr>
              <a:t>https://judge.softuni.bg/Contests/Practice/Index/1425#2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Growing Word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8448" y="1152144"/>
            <a:ext cx="9272016" cy="50474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r>
              <a:rPr lang="en-US" sz="2000" b="1" smtClean="0">
                <a:latin typeface="Consolas" pitchFamily="49" charset="0"/>
              </a:rPr>
              <a:t>function </a:t>
            </a:r>
            <a:r>
              <a:rPr lang="en-US" sz="2000" b="1">
                <a:latin typeface="Consolas" pitchFamily="49" charset="0"/>
              </a:rPr>
              <a:t>solve(){</a:t>
            </a:r>
          </a:p>
          <a:p>
            <a:r>
              <a:rPr lang="en-US" sz="2000" b="1" smtClean="0">
                <a:latin typeface="Consolas" pitchFamily="49" charset="0"/>
              </a:rPr>
              <a:t>  let </a:t>
            </a:r>
            <a:r>
              <a:rPr lang="en-US" sz="2000" b="1">
                <a:latin typeface="Consolas" pitchFamily="49" charset="0"/>
              </a:rPr>
              <a:t>clicks = 0;</a:t>
            </a:r>
          </a:p>
          <a:p>
            <a:r>
              <a:rPr lang="en-US" sz="2000" b="1" smtClean="0">
                <a:latin typeface="Consolas" pitchFamily="49" charset="0"/>
              </a:rPr>
              <a:t>  document.querySelector</a:t>
            </a:r>
            <a:r>
              <a:rPr lang="en-US" sz="2000" b="1">
                <a:latin typeface="Consolas" pitchFamily="49" charset="0"/>
              </a:rPr>
              <a:t>('button').addEventListener('click</a:t>
            </a:r>
            <a:r>
              <a:rPr lang="en-US" sz="2000" b="1" smtClean="0">
                <a:latin typeface="Consolas" pitchFamily="49" charset="0"/>
              </a:rPr>
              <a:t>',</a:t>
            </a:r>
            <a:endParaRPr lang="bg-BG" sz="2000" b="1" smtClean="0">
              <a:latin typeface="Consolas" pitchFamily="49" charset="0"/>
            </a:endParaRPr>
          </a:p>
          <a:p>
            <a:r>
              <a:rPr lang="bg-BG" sz="2000" b="1">
                <a:latin typeface="Consolas" pitchFamily="49" charset="0"/>
              </a:rPr>
              <a:t> </a:t>
            </a:r>
            <a:r>
              <a:rPr lang="bg-BG" sz="2000" b="1" smtClean="0">
                <a:latin typeface="Consolas" pitchFamily="49" charset="0"/>
              </a:rPr>
              <a:t> </a:t>
            </a:r>
            <a:r>
              <a:rPr lang="en-US" sz="2000" b="1" smtClean="0">
                <a:latin typeface="Consolas" pitchFamily="49" charset="0"/>
              </a:rPr>
              <a:t>() =&gt; {</a:t>
            </a:r>
            <a:endParaRPr lang="en-US" sz="2000" b="1">
              <a:latin typeface="Consolas" pitchFamily="49" charset="0"/>
            </a:endParaRPr>
          </a:p>
          <a:p>
            <a:r>
              <a:rPr lang="bg-BG" sz="2000" b="1" smtClean="0">
                <a:latin typeface="Consolas" pitchFamily="49" charset="0"/>
              </a:rPr>
              <a:t>    </a:t>
            </a:r>
            <a:r>
              <a:rPr lang="en-US" sz="2000" b="1" smtClean="0">
                <a:latin typeface="Consolas" pitchFamily="49" charset="0"/>
              </a:rPr>
              <a:t>let </a:t>
            </a:r>
            <a:r>
              <a:rPr lang="en-US" sz="2000" b="1">
                <a:latin typeface="Consolas" pitchFamily="49" charset="0"/>
              </a:rPr>
              <a:t>p = document.querySelector('#exercise p');</a:t>
            </a:r>
          </a:p>
          <a:p>
            <a:r>
              <a:rPr lang="bg-BG" sz="2000" b="1" smtClean="0">
                <a:latin typeface="Consolas" pitchFamily="49" charset="0"/>
              </a:rPr>
              <a:t>    </a:t>
            </a:r>
            <a:r>
              <a:rPr lang="en-US" sz="2000" b="1" smtClean="0">
                <a:latin typeface="Consolas" pitchFamily="49" charset="0"/>
              </a:rPr>
              <a:t>if(clicks </a:t>
            </a:r>
            <a:r>
              <a:rPr lang="en-US" sz="2000" b="1">
                <a:latin typeface="Consolas" pitchFamily="49" charset="0"/>
              </a:rPr>
              <a:t>% 3 === 0){</a:t>
            </a:r>
          </a:p>
          <a:p>
            <a:r>
              <a:rPr lang="bg-BG" sz="2000" b="1" smtClean="0">
                <a:latin typeface="Consolas" pitchFamily="49" charset="0"/>
              </a:rPr>
              <a:t>      </a:t>
            </a:r>
            <a:r>
              <a:rPr lang="en-US" sz="2000" b="1" smtClean="0">
                <a:latin typeface="Consolas" pitchFamily="49" charset="0"/>
              </a:rPr>
              <a:t>p.style.color </a:t>
            </a:r>
            <a:r>
              <a:rPr lang="en-US" sz="2000" b="1">
                <a:latin typeface="Consolas" pitchFamily="49" charset="0"/>
              </a:rPr>
              <a:t>= "blue";</a:t>
            </a:r>
          </a:p>
          <a:p>
            <a:r>
              <a:rPr lang="bg-BG" sz="2000" b="1" smtClean="0">
                <a:latin typeface="Consolas" pitchFamily="49" charset="0"/>
              </a:rPr>
              <a:t>    </a:t>
            </a:r>
            <a:r>
              <a:rPr lang="en-US" sz="2000" b="1" smtClean="0">
                <a:latin typeface="Consolas" pitchFamily="49" charset="0"/>
              </a:rPr>
              <a:t>} </a:t>
            </a:r>
            <a:r>
              <a:rPr lang="en-US" sz="2000" b="1">
                <a:latin typeface="Consolas" pitchFamily="49" charset="0"/>
              </a:rPr>
              <a:t>else if (clicks % 3 === 1){</a:t>
            </a:r>
          </a:p>
          <a:p>
            <a:r>
              <a:rPr lang="bg-BG" sz="2000" b="1" smtClean="0">
                <a:latin typeface="Consolas" pitchFamily="49" charset="0"/>
              </a:rPr>
              <a:t>      </a:t>
            </a:r>
            <a:r>
              <a:rPr lang="en-US" sz="2000" b="1" smtClean="0">
                <a:latin typeface="Consolas" pitchFamily="49" charset="0"/>
              </a:rPr>
              <a:t>p.style.color </a:t>
            </a:r>
            <a:r>
              <a:rPr lang="en-US" sz="2000" b="1">
                <a:latin typeface="Consolas" pitchFamily="49" charset="0"/>
              </a:rPr>
              <a:t>= "green";</a:t>
            </a:r>
          </a:p>
          <a:p>
            <a:r>
              <a:rPr lang="bg-BG" sz="2000" b="1" smtClean="0">
                <a:latin typeface="Consolas" pitchFamily="49" charset="0"/>
              </a:rPr>
              <a:t>    </a:t>
            </a:r>
            <a:r>
              <a:rPr lang="en-US" sz="2000" b="1" smtClean="0">
                <a:latin typeface="Consolas" pitchFamily="49" charset="0"/>
              </a:rPr>
              <a:t>} </a:t>
            </a:r>
            <a:r>
              <a:rPr lang="en-US" sz="2000" b="1">
                <a:latin typeface="Consolas" pitchFamily="49" charset="0"/>
              </a:rPr>
              <a:t>else if(clicks % 3 === 2){</a:t>
            </a:r>
          </a:p>
          <a:p>
            <a:r>
              <a:rPr lang="bg-BG" sz="2000" b="1" smtClean="0">
                <a:latin typeface="Consolas" pitchFamily="49" charset="0"/>
              </a:rPr>
              <a:t>      </a:t>
            </a:r>
            <a:r>
              <a:rPr lang="en-US" sz="2000" b="1" smtClean="0">
                <a:latin typeface="Consolas" pitchFamily="49" charset="0"/>
              </a:rPr>
              <a:t>p.style.color </a:t>
            </a:r>
            <a:r>
              <a:rPr lang="en-US" sz="2000" b="1">
                <a:latin typeface="Consolas" pitchFamily="49" charset="0"/>
              </a:rPr>
              <a:t>= "red";</a:t>
            </a:r>
          </a:p>
          <a:p>
            <a:r>
              <a:rPr lang="bg-BG" sz="2000" b="1" smtClean="0">
                <a:latin typeface="Consolas" pitchFamily="49" charset="0"/>
              </a:rPr>
              <a:t>    </a:t>
            </a:r>
            <a:r>
              <a:rPr lang="en-US" sz="2000" b="1" smtClean="0">
                <a:latin typeface="Consolas" pitchFamily="49" charset="0"/>
              </a:rPr>
              <a:t>}</a:t>
            </a:r>
            <a:endParaRPr lang="en-US" sz="2000" b="1">
              <a:latin typeface="Consolas" pitchFamily="49" charset="0"/>
            </a:endParaRPr>
          </a:p>
          <a:p>
            <a:r>
              <a:rPr lang="bg-BG" sz="2000" b="1" smtClean="0">
                <a:latin typeface="Consolas" pitchFamily="49" charset="0"/>
              </a:rPr>
              <a:t>    </a:t>
            </a:r>
            <a:r>
              <a:rPr lang="en-US" sz="2000" b="1" smtClean="0">
                <a:latin typeface="Consolas" pitchFamily="49" charset="0"/>
              </a:rPr>
              <a:t>clicks</a:t>
            </a:r>
            <a:r>
              <a:rPr lang="en-US" sz="2000" b="1">
                <a:latin typeface="Consolas" pitchFamily="49" charset="0"/>
              </a:rPr>
              <a:t>++;</a:t>
            </a:r>
          </a:p>
          <a:p>
            <a:r>
              <a:rPr lang="bg-BG" sz="2000" b="1" smtClean="0">
                <a:latin typeface="Consolas" pitchFamily="49" charset="0"/>
              </a:rPr>
              <a:t>    </a:t>
            </a:r>
            <a:r>
              <a:rPr lang="en-US" sz="2000" b="1" smtClean="0">
                <a:latin typeface="Consolas" pitchFamily="49" charset="0"/>
              </a:rPr>
              <a:t>p.style.fontSize </a:t>
            </a:r>
            <a:r>
              <a:rPr lang="en-US" sz="2000" b="1">
                <a:latin typeface="Consolas" pitchFamily="49" charset="0"/>
              </a:rPr>
              <a:t>= `${clicks * 2}px`; </a:t>
            </a:r>
            <a:r>
              <a:rPr lang="en-US" sz="2000" b="1" smtClean="0">
                <a:latin typeface="Consolas" pitchFamily="49" charset="0"/>
              </a:rPr>
              <a:t>});</a:t>
            </a:r>
            <a:endParaRPr lang="en-US" sz="2000" b="1">
              <a:latin typeface="Consolas" pitchFamily="49" charset="0"/>
            </a:endParaRPr>
          </a:p>
          <a:p>
            <a:r>
              <a:rPr lang="en-US" sz="2000" b="1">
                <a:latin typeface="Consolas" pitchFamily="49" charset="0"/>
              </a:rPr>
              <a:t>}</a:t>
            </a:r>
          </a:p>
          <a:p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1569720" y="6393210"/>
            <a:ext cx="8729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Check your solution here: </a:t>
            </a:r>
            <a:r>
              <a:rPr lang="en-US" smtClean="0">
                <a:hlinkClick r:id="rId2"/>
              </a:rPr>
              <a:t>https://judge.softuni.bg/Contests/Practice/Index/1425#2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39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smtClean="0"/>
              <a:t>Create a JS functionality that shows </a:t>
            </a:r>
            <a:r>
              <a:rPr lang="en-US" sz="3200" b="1" smtClean="0"/>
              <a:t>notification</a:t>
            </a:r>
            <a:r>
              <a:rPr lang="en-US" sz="3200" smtClean="0"/>
              <a:t> after successful</a:t>
            </a:r>
            <a:br>
              <a:rPr lang="en-US" sz="3200" smtClean="0"/>
            </a:br>
            <a:r>
              <a:rPr lang="en-US" sz="3200" smtClean="0"/>
              <a:t>registration</a:t>
            </a:r>
          </a:p>
          <a:p>
            <a:pPr marL="0" indent="0">
              <a:buNone/>
            </a:pPr>
            <a:endParaRPr lang="en-US" sz="32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Register Notification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" y="2622802"/>
            <a:ext cx="5330008" cy="30085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177" y="2622802"/>
            <a:ext cx="5919482" cy="30085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679448" y="6394764"/>
            <a:ext cx="8729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Check your solution here: </a:t>
            </a:r>
            <a:r>
              <a:rPr lang="en-US" smtClean="0">
                <a:hlinkClick r:id="rId4"/>
              </a:rPr>
              <a:t>https://judge.softuni.bg/Contests/Practice/Index/1425#3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55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/>
              <a:t>Practice: Document Object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Live Exercises in Class (Lab</a:t>
            </a:r>
            <a:r>
              <a:rPr lang="en-US" smtClean="0"/>
              <a:t>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12" y="793509"/>
            <a:ext cx="3676207" cy="3676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165" y="635000"/>
            <a:ext cx="3121423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1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The course assignments require to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search in Internet</a:t>
            </a:r>
          </a:p>
          <a:p>
            <a:pPr lvl="1"/>
            <a:r>
              <a:rPr lang="en-US"/>
              <a:t>This is an important part of the learning process</a:t>
            </a:r>
          </a:p>
          <a:p>
            <a:pPr lvl="1"/>
            <a:r>
              <a:rPr lang="en-US"/>
              <a:t>Some exercises intentionally have no hints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/>
              <a:t>Learn to find solutions!</a:t>
            </a:r>
          </a:p>
          <a:p>
            <a:pPr lvl="1"/>
            <a:r>
              <a:rPr lang="en-US"/>
              <a:t>Software development includes</a:t>
            </a:r>
            <a:br>
              <a:rPr lang="en-US"/>
            </a:br>
            <a:r>
              <a:rPr lang="en-US">
                <a:solidFill>
                  <a:schemeClr val="tx2">
                    <a:lumMod val="75000"/>
                  </a:schemeClr>
                </a:solidFill>
              </a:rPr>
              <a:t>everyday searching and learning</a:t>
            </a:r>
          </a:p>
          <a:p>
            <a:pPr lvl="1"/>
            <a:r>
              <a:rPr lang="en-US"/>
              <a:t>No excuses, just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learn to study</a:t>
            </a:r>
            <a:r>
              <a:rPr lang="en-US"/>
              <a:t>!</a:t>
            </a:r>
          </a:p>
          <a:p>
            <a:pPr lvl="1"/>
            <a:r>
              <a:rPr lang="en-US"/>
              <a:t>Developers learn new technologies, tools, </a:t>
            </a:r>
            <a:r>
              <a:rPr lang="en-US" smtClean="0"/>
              <a:t>languages</a:t>
            </a:r>
            <a:br>
              <a:rPr lang="en-US" smtClean="0"/>
            </a:br>
            <a:r>
              <a:rPr lang="en-US" smtClean="0"/>
              <a:t>every </a:t>
            </a:r>
            <a:r>
              <a:rPr lang="en-US"/>
              <a:t>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 to Search in Internet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16752" y="3312142"/>
            <a:ext cx="1591194" cy="17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Content Placeholder 4"/>
          <p:cNvSpPr txBox="1">
            <a:spLocks/>
          </p:cNvSpPr>
          <p:nvPr/>
        </p:nvSpPr>
        <p:spPr>
          <a:xfrm>
            <a:off x="601687" y="1585441"/>
            <a:ext cx="8223250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buClr>
                <a:schemeClr val="bg2"/>
              </a:buClr>
              <a:buNone/>
            </a:pPr>
            <a:r>
              <a:rPr lang="en-US" sz="3300" smtClean="0">
                <a:solidFill>
                  <a:schemeClr val="bg2"/>
                </a:solidFill>
              </a:rPr>
              <a:t>What is </a:t>
            </a:r>
            <a:r>
              <a:rPr lang="en-US" sz="3300" b="1" smtClean="0">
                <a:solidFill>
                  <a:schemeClr val="bg1"/>
                </a:solidFill>
              </a:rPr>
              <a:t>DOM</a:t>
            </a:r>
            <a:r>
              <a:rPr lang="en-US" sz="3300" smtClean="0">
                <a:solidFill>
                  <a:schemeClr val="bg2"/>
                </a:solidFill>
              </a:rPr>
              <a:t>?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100" smtClean="0">
                <a:solidFill>
                  <a:schemeClr val="bg2"/>
                </a:solidFill>
              </a:rPr>
              <a:t>Definition and </a:t>
            </a:r>
            <a:r>
              <a:rPr lang="en-US" sz="3100" b="1" smtClean="0">
                <a:solidFill>
                  <a:schemeClr val="bg1"/>
                </a:solidFill>
              </a:rPr>
              <a:t>DOM HTML</a:t>
            </a:r>
            <a:endParaRPr lang="en-US" sz="3100" smtClean="0">
              <a:solidFill>
                <a:schemeClr val="bg2"/>
              </a:solidFill>
            </a:endParaRPr>
          </a:p>
          <a:p>
            <a:pPr marL="0" indent="0">
              <a:lnSpc>
                <a:spcPct val="95000"/>
              </a:lnSpc>
              <a:buClr>
                <a:schemeClr val="bg2"/>
              </a:buClr>
              <a:buNone/>
            </a:pPr>
            <a:r>
              <a:rPr lang="en-US" sz="3300" b="1" smtClean="0">
                <a:solidFill>
                  <a:schemeClr val="bg1"/>
                </a:solidFill>
              </a:rPr>
              <a:t>DOM</a:t>
            </a:r>
            <a:r>
              <a:rPr lang="en-US" sz="3300" smtClean="0">
                <a:solidFill>
                  <a:schemeClr val="bg2"/>
                </a:solidFill>
              </a:rPr>
              <a:t> </a:t>
            </a:r>
            <a:r>
              <a:rPr lang="en-US" sz="3300" b="1" smtClean="0">
                <a:solidFill>
                  <a:schemeClr val="bg1"/>
                </a:solidFill>
              </a:rPr>
              <a:t>Methods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100" b="1" smtClean="0">
                <a:solidFill>
                  <a:schemeClr val="bg1"/>
                </a:solidFill>
              </a:rPr>
              <a:t>Methods</a:t>
            </a:r>
            <a:r>
              <a:rPr lang="en-US" sz="3100" smtClean="0">
                <a:solidFill>
                  <a:schemeClr val="bg2"/>
                </a:solidFill>
              </a:rPr>
              <a:t> and </a:t>
            </a:r>
            <a:r>
              <a:rPr lang="en-US" sz="3100" b="1" smtClean="0">
                <a:solidFill>
                  <a:schemeClr val="bg1"/>
                </a:solidFill>
              </a:rPr>
              <a:t>Properties</a:t>
            </a:r>
          </a:p>
          <a:p>
            <a:pPr marL="0" indent="0">
              <a:lnSpc>
                <a:spcPct val="95000"/>
              </a:lnSpc>
              <a:buClr>
                <a:schemeClr val="bg2"/>
              </a:buClr>
              <a:buNone/>
            </a:pPr>
            <a:r>
              <a:rPr lang="en-US" sz="3300" b="1" smtClean="0">
                <a:solidFill>
                  <a:schemeClr val="bg1"/>
                </a:solidFill>
              </a:rPr>
              <a:t>DOM</a:t>
            </a:r>
            <a:r>
              <a:rPr lang="en-US" sz="3300" smtClean="0">
                <a:solidFill>
                  <a:schemeClr val="bg2"/>
                </a:solidFill>
              </a:rPr>
              <a:t> </a:t>
            </a:r>
            <a:r>
              <a:rPr lang="en-US" sz="3300" b="1" smtClean="0">
                <a:solidFill>
                  <a:schemeClr val="bg1"/>
                </a:solidFill>
              </a:rPr>
              <a:t>Manipulations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100" smtClean="0">
                <a:solidFill>
                  <a:schemeClr val="bg2"/>
                </a:solidFill>
              </a:rPr>
              <a:t>Find, Change, Add and Remove</a:t>
            </a:r>
            <a:br>
              <a:rPr lang="en-US" sz="3100" smtClean="0">
                <a:solidFill>
                  <a:schemeClr val="bg2"/>
                </a:solidFill>
              </a:rPr>
            </a:br>
            <a:r>
              <a:rPr lang="en-US" sz="3100" b="1" smtClean="0">
                <a:solidFill>
                  <a:schemeClr val="bg1"/>
                </a:solidFill>
              </a:rPr>
              <a:t>HTML</a:t>
            </a:r>
            <a:r>
              <a:rPr lang="en-US" sz="3100" smtClean="0">
                <a:solidFill>
                  <a:schemeClr val="bg2"/>
                </a:solidFill>
              </a:rPr>
              <a:t> elements</a:t>
            </a:r>
          </a:p>
          <a:p>
            <a:pPr marL="609219" lvl="1" indent="0">
              <a:lnSpc>
                <a:spcPct val="95000"/>
              </a:lnSpc>
              <a:buNone/>
            </a:pPr>
            <a:endParaRPr lang="en-US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https://softuni.bg/courses/javascript-fundamentals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08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7387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30356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700671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8515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1514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80087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2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05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/>
              <a:t/>
            </a:r>
            <a:br>
              <a:rPr lang="en-US" sz="6000" b="1"/>
            </a:br>
            <a:r>
              <a:rPr lang="en-US" sz="11500" b="1" smtClean="0"/>
              <a:t>#JS-CORE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0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Document Object Model (DOM)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/>
              <a:t>D</a:t>
            </a:r>
            <a:r>
              <a:rPr lang="en-US" b="0" smtClean="0"/>
              <a:t>ocument </a:t>
            </a:r>
            <a:r>
              <a:rPr lang="en-US" b="0"/>
              <a:t>with a </a:t>
            </a:r>
            <a:r>
              <a:rPr lang="en-US" b="0" smtClean="0"/>
              <a:t>logical tree</a:t>
            </a:r>
            <a:endParaRPr lang="en-US"/>
          </a:p>
        </p:txBody>
      </p:sp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DOM?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What is </a:t>
            </a:r>
            <a:r>
              <a:rPr lang="en-US" b="1" smtClean="0">
                <a:solidFill>
                  <a:schemeClr val="bg1"/>
                </a:solidFill>
              </a:rPr>
              <a:t>Document Object Model </a:t>
            </a:r>
            <a:r>
              <a:rPr lang="en-US" smtClean="0"/>
              <a:t>(</a:t>
            </a:r>
            <a:r>
              <a:rPr lang="en-US" b="1" smtClean="0">
                <a:solidFill>
                  <a:schemeClr val="bg1"/>
                </a:solidFill>
              </a:rPr>
              <a:t>DOM</a:t>
            </a:r>
            <a:r>
              <a:rPr lang="en-US" smtClean="0"/>
              <a:t>)?</a:t>
            </a:r>
          </a:p>
          <a:p>
            <a:pPr lvl="1">
              <a:buClr>
                <a:schemeClr val="tx1"/>
              </a:buClr>
            </a:pPr>
            <a:r>
              <a:rPr lang="en-US" b="1" smtClean="0">
                <a:solidFill>
                  <a:schemeClr val="bg1"/>
                </a:solidFill>
              </a:rPr>
              <a:t>DOM</a:t>
            </a:r>
            <a:r>
              <a:rPr lang="en-US" smtClean="0"/>
              <a:t> is a programming </a:t>
            </a:r>
            <a:r>
              <a:rPr lang="en-US" b="1" smtClean="0">
                <a:solidFill>
                  <a:schemeClr val="bg1"/>
                </a:solidFill>
              </a:rPr>
              <a:t>API</a:t>
            </a:r>
            <a:r>
              <a:rPr lang="en-US" smtClean="0"/>
              <a:t> for </a:t>
            </a:r>
            <a:r>
              <a:rPr lang="en-US" b="1" smtClean="0">
                <a:solidFill>
                  <a:schemeClr val="bg1"/>
                </a:solidFill>
              </a:rPr>
              <a:t>HTML</a:t>
            </a:r>
            <a:r>
              <a:rPr lang="en-US" smtClean="0"/>
              <a:t> and </a:t>
            </a:r>
            <a:r>
              <a:rPr lang="en-US" b="1" smtClean="0">
                <a:solidFill>
                  <a:schemeClr val="bg1"/>
                </a:solidFill>
              </a:rPr>
              <a:t>XML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documents</a:t>
            </a:r>
          </a:p>
          <a:p>
            <a:pPr lvl="1">
              <a:buClr>
                <a:schemeClr val="tx1"/>
              </a:buClr>
            </a:pPr>
            <a:r>
              <a:rPr lang="en-US" smtClean="0"/>
              <a:t>It defines the </a:t>
            </a:r>
            <a:r>
              <a:rPr lang="en-US" b="1" smtClean="0">
                <a:solidFill>
                  <a:schemeClr val="bg1"/>
                </a:solidFill>
              </a:rPr>
              <a:t>logical structure </a:t>
            </a:r>
            <a:r>
              <a:rPr lang="en-US" smtClean="0"/>
              <a:t>of the</a:t>
            </a:r>
            <a:br>
              <a:rPr lang="en-US" smtClean="0"/>
            </a:br>
            <a:r>
              <a:rPr lang="en-US" smtClean="0"/>
              <a:t>documents and the</a:t>
            </a:r>
            <a:r>
              <a:rPr lang="en-US"/>
              <a:t> way a document is </a:t>
            </a:r>
            <a:r>
              <a:rPr lang="en-US" smtClean="0"/>
              <a:t>accessed</a:t>
            </a:r>
            <a:br>
              <a:rPr lang="en-US" smtClean="0"/>
            </a:br>
            <a:r>
              <a:rPr lang="en-US" smtClean="0"/>
              <a:t>and manipulated</a:t>
            </a:r>
          </a:p>
          <a:p>
            <a:pPr lvl="1">
              <a:buClr>
                <a:schemeClr val="tx1"/>
              </a:buClr>
            </a:pPr>
            <a:r>
              <a:rPr lang="en-US"/>
              <a:t>It represents </a:t>
            </a:r>
            <a:r>
              <a:rPr lang="en-US" b="1">
                <a:solidFill>
                  <a:schemeClr val="bg1"/>
                </a:solidFill>
              </a:rPr>
              <a:t>the page </a:t>
            </a:r>
            <a:r>
              <a:rPr lang="en-US"/>
              <a:t>so that programs </a:t>
            </a:r>
            <a:r>
              <a:rPr lang="en-US" b="1">
                <a:solidFill>
                  <a:schemeClr val="bg1"/>
                </a:solidFill>
              </a:rPr>
              <a:t>can change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 document (structure, style and content)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1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" y="1186981"/>
            <a:ext cx="11825618" cy="5201066"/>
          </a:xfrm>
        </p:spPr>
        <p:txBody>
          <a:bodyPr wrap="none" lIns="0" rIns="182880">
            <a:noAutofit/>
          </a:bodyPr>
          <a:lstStyle/>
          <a:p>
            <a:pPr marL="457200" lvl="1" indent="0">
              <a:buNone/>
            </a:pPr>
            <a:r>
              <a:rPr lang="en-US" sz="3400" smtClean="0"/>
              <a:t>With </a:t>
            </a:r>
            <a:r>
              <a:rPr lang="en-US" sz="3400" b="1" smtClean="0">
                <a:solidFill>
                  <a:schemeClr val="bg1"/>
                </a:solidFill>
              </a:rPr>
              <a:t>JavaScript</a:t>
            </a:r>
            <a:r>
              <a:rPr lang="en-US" sz="3400" smtClean="0"/>
              <a:t> you can:</a:t>
            </a:r>
          </a:p>
          <a:p>
            <a:pPr lvl="2"/>
            <a:r>
              <a:rPr lang="en-US" b="1" smtClean="0"/>
              <a:t>Change</a:t>
            </a:r>
            <a:r>
              <a:rPr lang="en-US" smtClean="0"/>
              <a:t> all </a:t>
            </a:r>
            <a:r>
              <a:rPr lang="en-US" b="1" smtClean="0">
                <a:solidFill>
                  <a:schemeClr val="bg1"/>
                </a:solidFill>
              </a:rPr>
              <a:t>HTML elements</a:t>
            </a:r>
            <a:r>
              <a:rPr lang="en-US" smtClean="0"/>
              <a:t>, </a:t>
            </a:r>
            <a:br>
              <a:rPr lang="en-US" smtClean="0"/>
            </a:br>
            <a:r>
              <a:rPr lang="en-US" b="1" smtClean="0">
                <a:solidFill>
                  <a:schemeClr val="bg1"/>
                </a:solidFill>
              </a:rPr>
              <a:t>attributes</a:t>
            </a:r>
            <a:r>
              <a:rPr lang="en-US" smtClean="0"/>
              <a:t> and </a:t>
            </a:r>
            <a:r>
              <a:rPr lang="en-US" b="1" smtClean="0">
                <a:solidFill>
                  <a:schemeClr val="bg1"/>
                </a:solidFill>
              </a:rPr>
              <a:t>styles</a:t>
            </a:r>
            <a:r>
              <a:rPr lang="en-US" smtClean="0"/>
              <a:t> in the page</a:t>
            </a:r>
          </a:p>
          <a:p>
            <a:pPr lvl="2"/>
            <a:r>
              <a:rPr lang="en-US" b="1" smtClean="0"/>
              <a:t>Add</a:t>
            </a:r>
            <a:r>
              <a:rPr lang="en-US" smtClean="0"/>
              <a:t> and </a:t>
            </a:r>
            <a:r>
              <a:rPr lang="en-US" b="1" smtClean="0"/>
              <a:t>remove</a:t>
            </a:r>
            <a:r>
              <a:rPr lang="en-US" smtClean="0"/>
              <a:t> </a:t>
            </a:r>
            <a:r>
              <a:rPr lang="en-US" b="1" smtClean="0">
                <a:solidFill>
                  <a:schemeClr val="bg1"/>
                </a:solidFill>
              </a:rPr>
              <a:t>HTML</a:t>
            </a:r>
            <a:r>
              <a:rPr lang="en-US" smtClean="0"/>
              <a:t> </a:t>
            </a:r>
            <a:r>
              <a:rPr lang="en-US" b="1" smtClean="0">
                <a:solidFill>
                  <a:schemeClr val="bg1"/>
                </a:solidFill>
              </a:rPr>
              <a:t>elements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and </a:t>
            </a:r>
            <a:r>
              <a:rPr lang="en-US" b="1" smtClean="0">
                <a:solidFill>
                  <a:schemeClr val="bg1"/>
                </a:solidFill>
              </a:rPr>
              <a:t>attributes</a:t>
            </a:r>
            <a:endParaRPr lang="en-US" smtClean="0"/>
          </a:p>
          <a:p>
            <a:pPr lvl="2"/>
            <a:r>
              <a:rPr lang="en-US" b="1" smtClean="0"/>
              <a:t>Create</a:t>
            </a:r>
            <a:r>
              <a:rPr lang="en-US" smtClean="0"/>
              <a:t> a </a:t>
            </a:r>
            <a:r>
              <a:rPr lang="en-US" b="1" smtClean="0">
                <a:solidFill>
                  <a:schemeClr val="bg1"/>
                </a:solidFill>
              </a:rPr>
              <a:t>HTML</a:t>
            </a:r>
            <a:r>
              <a:rPr lang="en-US" smtClean="0"/>
              <a:t> </a:t>
            </a:r>
            <a:r>
              <a:rPr lang="en-US" b="1" smtClean="0">
                <a:solidFill>
                  <a:schemeClr val="bg1"/>
                </a:solidFill>
              </a:rPr>
              <a:t>events</a:t>
            </a:r>
            <a:r>
              <a:rPr lang="en-US" smtClean="0"/>
              <a:t> and </a:t>
            </a:r>
            <a:r>
              <a:rPr lang="en-US" b="1" smtClean="0"/>
              <a:t>react</a:t>
            </a:r>
            <a:r>
              <a:rPr lang="en-US" smtClean="0"/>
              <a:t> to all </a:t>
            </a:r>
            <a:br>
              <a:rPr lang="en-US" smtClean="0"/>
            </a:br>
            <a:r>
              <a:rPr lang="en-US" smtClean="0"/>
              <a:t>of them in the page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DOM?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8555">
            <a:off x="8430653" y="1793752"/>
            <a:ext cx="2778908" cy="302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89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The </a:t>
            </a:r>
            <a:r>
              <a:rPr lang="en-US" b="1">
                <a:solidFill>
                  <a:schemeClr val="bg1"/>
                </a:solidFill>
              </a:rPr>
              <a:t>DOM</a:t>
            </a:r>
            <a:r>
              <a:rPr lang="en-US"/>
              <a:t> represents the document as </a:t>
            </a:r>
            <a:r>
              <a:rPr lang="en-US" b="1">
                <a:solidFill>
                  <a:schemeClr val="bg1"/>
                </a:solidFill>
              </a:rPr>
              <a:t>nodes</a:t>
            </a:r>
            <a:r>
              <a:rPr lang="en-US"/>
              <a:t> and </a:t>
            </a:r>
            <a:r>
              <a:rPr lang="en-US" b="1">
                <a:solidFill>
                  <a:schemeClr val="bg1"/>
                </a:solidFill>
              </a:rPr>
              <a:t>objects</a:t>
            </a:r>
            <a:r>
              <a:rPr lang="en-US"/>
              <a:t>.</a:t>
            </a:r>
            <a:br>
              <a:rPr lang="en-US"/>
            </a:br>
            <a:r>
              <a:rPr lang="en-US"/>
              <a:t>That way, the programming languages </a:t>
            </a:r>
            <a:r>
              <a:rPr lang="en-US" b="1"/>
              <a:t>can connect </a:t>
            </a:r>
            <a:r>
              <a:rPr lang="en-US"/>
              <a:t>to the </a:t>
            </a:r>
            <a:r>
              <a:rPr lang="en-US" smtClean="0"/>
              <a:t>page.</a:t>
            </a:r>
          </a:p>
          <a:p>
            <a:pPr marL="609219" lvl="1" indent="0">
              <a:buClr>
                <a:schemeClr val="tx1"/>
              </a:buClr>
              <a:buNone/>
            </a:pPr>
            <a:r>
              <a:rPr lang="en-US" b="1" smtClean="0">
                <a:solidFill>
                  <a:schemeClr val="bg1"/>
                </a:solidFill>
              </a:rPr>
              <a:t>DOM</a:t>
            </a:r>
            <a:r>
              <a:rPr lang="en-US" smtClean="0"/>
              <a:t> is a </a:t>
            </a:r>
            <a:r>
              <a:rPr lang="en-US" b="1" smtClean="0"/>
              <a:t>standard</a:t>
            </a:r>
            <a:r>
              <a:rPr lang="en-US" smtClean="0"/>
              <a:t> of how to:</a:t>
            </a:r>
          </a:p>
          <a:p>
            <a:pPr lvl="2">
              <a:buClr>
                <a:schemeClr val="tx1"/>
              </a:buClr>
            </a:pPr>
            <a:r>
              <a:rPr lang="en-US" b="1" smtClean="0"/>
              <a:t>Get </a:t>
            </a:r>
            <a:r>
              <a:rPr lang="en-US" smtClean="0"/>
              <a:t>HTML element</a:t>
            </a:r>
          </a:p>
          <a:p>
            <a:pPr lvl="2">
              <a:buClr>
                <a:schemeClr val="tx1"/>
              </a:buClr>
            </a:pPr>
            <a:r>
              <a:rPr lang="en-US" b="1" smtClean="0"/>
              <a:t>Change</a:t>
            </a:r>
            <a:r>
              <a:rPr lang="en-US"/>
              <a:t> </a:t>
            </a:r>
            <a:r>
              <a:rPr lang="en-US" smtClean="0"/>
              <a:t>HTML </a:t>
            </a:r>
            <a:r>
              <a:rPr lang="en-US"/>
              <a:t>e</a:t>
            </a:r>
            <a:r>
              <a:rPr lang="en-US" smtClean="0"/>
              <a:t>lement</a:t>
            </a:r>
          </a:p>
          <a:p>
            <a:pPr lvl="2">
              <a:buClr>
                <a:schemeClr val="tx1"/>
              </a:buClr>
            </a:pPr>
            <a:r>
              <a:rPr lang="en-US" b="1" smtClean="0"/>
              <a:t>Add </a:t>
            </a:r>
            <a:r>
              <a:rPr lang="en-US" smtClean="0"/>
              <a:t>HTML element</a:t>
            </a:r>
            <a:endParaRPr lang="en-US"/>
          </a:p>
          <a:p>
            <a:pPr lvl="2">
              <a:buClr>
                <a:schemeClr val="tx1"/>
              </a:buClr>
            </a:pPr>
            <a:r>
              <a:rPr lang="en-US" b="1" smtClean="0"/>
              <a:t>Delete</a:t>
            </a:r>
            <a:r>
              <a:rPr lang="en-US" smtClean="0"/>
              <a:t> HTML element</a:t>
            </a:r>
          </a:p>
          <a:p>
            <a:pPr>
              <a:buClr>
                <a:schemeClr val="tx1"/>
              </a:buClr>
            </a:pPr>
            <a:endParaRPr lang="en-US" b="1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 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7782">
            <a:off x="6606428" y="3511713"/>
            <a:ext cx="4265742" cy="21328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232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</a:t>
            </a:r>
            <a:r>
              <a:rPr lang="en-US" b="1">
                <a:solidFill>
                  <a:schemeClr val="bg1"/>
                </a:solidFill>
              </a:rPr>
              <a:t>HTML DOM </a:t>
            </a:r>
            <a:r>
              <a:rPr lang="en-US"/>
              <a:t>is an </a:t>
            </a:r>
            <a:r>
              <a:rPr lang="en-US" b="1">
                <a:solidFill>
                  <a:schemeClr val="bg1"/>
                </a:solidFill>
              </a:rPr>
              <a:t>Object Model </a:t>
            </a:r>
            <a:r>
              <a:rPr lang="en-US"/>
              <a:t>for </a:t>
            </a:r>
            <a:r>
              <a:rPr lang="en-US" b="1">
                <a:solidFill>
                  <a:schemeClr val="bg1"/>
                </a:solidFill>
              </a:rPr>
              <a:t>HTML</a:t>
            </a:r>
            <a:r>
              <a:rPr lang="en-US"/>
              <a:t>. </a:t>
            </a:r>
            <a:r>
              <a:rPr lang="en-US" smtClean="0"/>
              <a:t>It </a:t>
            </a:r>
            <a:r>
              <a:rPr lang="en-US"/>
              <a:t>defines:</a:t>
            </a:r>
          </a:p>
          <a:p>
            <a:pPr lvl="1"/>
            <a:r>
              <a:rPr lang="en-US"/>
              <a:t>HTML elements as </a:t>
            </a:r>
            <a:r>
              <a:rPr lang="en-US" b="1"/>
              <a:t>objects</a:t>
            </a:r>
            <a:endParaRPr lang="en-US"/>
          </a:p>
          <a:p>
            <a:pPr lvl="1"/>
            <a:r>
              <a:rPr lang="en-US" b="1"/>
              <a:t>Properties</a:t>
            </a:r>
            <a:r>
              <a:rPr lang="en-US"/>
              <a:t> for all HTML elements</a:t>
            </a:r>
          </a:p>
          <a:p>
            <a:pPr lvl="1"/>
            <a:r>
              <a:rPr lang="en-US" b="1"/>
              <a:t>Methods</a:t>
            </a:r>
            <a:r>
              <a:rPr lang="en-US"/>
              <a:t> for all HTML elements</a:t>
            </a:r>
          </a:p>
          <a:p>
            <a:pPr lvl="1"/>
            <a:r>
              <a:rPr lang="en-US" b="1"/>
              <a:t>Events</a:t>
            </a:r>
            <a:r>
              <a:rPr lang="en-US"/>
              <a:t> for all HTML </a:t>
            </a:r>
            <a:r>
              <a:rPr lang="en-US" smtClean="0"/>
              <a:t>elements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 HTML (2)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8555">
            <a:off x="7488820" y="2397256"/>
            <a:ext cx="2778908" cy="302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63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5545</TotalTime>
  <Words>859</Words>
  <Application>Microsoft Office PowerPoint</Application>
  <PresentationFormat>Widescreen</PresentationFormat>
  <Paragraphs>240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Document Object Model</vt:lpstr>
      <vt:lpstr>Table of Contents</vt:lpstr>
      <vt:lpstr>Learn to Search in Internet</vt:lpstr>
      <vt:lpstr>Have a Question?</vt:lpstr>
      <vt:lpstr>PowerPoint Presentation</vt:lpstr>
      <vt:lpstr>What is DOM?</vt:lpstr>
      <vt:lpstr>What is DOM? </vt:lpstr>
      <vt:lpstr>DOM HTML</vt:lpstr>
      <vt:lpstr>DOM HTML (2)</vt:lpstr>
      <vt:lpstr>What is the HTML DOM?</vt:lpstr>
      <vt:lpstr>PowerPoint Presentation</vt:lpstr>
      <vt:lpstr> DOM Methods</vt:lpstr>
      <vt:lpstr>DOM Methods - Example</vt:lpstr>
      <vt:lpstr>DOM Methods - Example (2)</vt:lpstr>
      <vt:lpstr>Problem: Articles List</vt:lpstr>
      <vt:lpstr>Solution: Articles List</vt:lpstr>
      <vt:lpstr>PowerPoint Presentation</vt:lpstr>
      <vt:lpstr>DOM Manipulations</vt:lpstr>
      <vt:lpstr>DOM Manipulations</vt:lpstr>
      <vt:lpstr>DOM Manipulations</vt:lpstr>
      <vt:lpstr>PowerPoint Presentation</vt:lpstr>
      <vt:lpstr>PowerPoint Presentation</vt:lpstr>
      <vt:lpstr>DOM Events</vt:lpstr>
      <vt:lpstr>DOM Events</vt:lpstr>
      <vt:lpstr>DOM Events</vt:lpstr>
      <vt:lpstr>Problem: Growing Word</vt:lpstr>
      <vt:lpstr>Solution: Growing Word</vt:lpstr>
      <vt:lpstr>Problem: Register Notification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Object Model</dc:title>
  <dc:creator>Alen Paunov</dc:creator>
  <cp:keywords>JS, JavaScript, programming, course, SoftUni, Software University</cp:keywords>
  <cp:lastModifiedBy>miro LLL</cp:lastModifiedBy>
  <cp:revision>153</cp:revision>
  <dcterms:created xsi:type="dcterms:W3CDTF">2018-05-23T13:08:44Z</dcterms:created>
  <dcterms:modified xsi:type="dcterms:W3CDTF">2019-01-15T12:54:31Z</dcterms:modified>
  <cp:category>JS, JavaScript, front-end, ES6, ES2015, ES2016, ES2017, Web development, computer programming, programming</cp:category>
</cp:coreProperties>
</file>