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8"/>
  </p:notesMasterIdLst>
  <p:handoutMasterIdLst>
    <p:handoutMasterId r:id="rId79"/>
  </p:handoutMasterIdLst>
  <p:sldIdLst>
    <p:sldId id="570" r:id="rId2"/>
    <p:sldId id="837" r:id="rId3"/>
    <p:sldId id="838" r:id="rId4"/>
    <p:sldId id="839" r:id="rId5"/>
    <p:sldId id="840" r:id="rId6"/>
    <p:sldId id="841" r:id="rId7"/>
    <p:sldId id="842" r:id="rId8"/>
    <p:sldId id="843" r:id="rId9"/>
    <p:sldId id="844" r:id="rId10"/>
    <p:sldId id="845" r:id="rId11"/>
    <p:sldId id="846" r:id="rId12"/>
    <p:sldId id="847" r:id="rId13"/>
    <p:sldId id="848" r:id="rId14"/>
    <p:sldId id="849" r:id="rId15"/>
    <p:sldId id="850" r:id="rId16"/>
    <p:sldId id="851" r:id="rId17"/>
    <p:sldId id="852" r:id="rId18"/>
    <p:sldId id="853" r:id="rId19"/>
    <p:sldId id="854" r:id="rId20"/>
    <p:sldId id="855" r:id="rId21"/>
    <p:sldId id="856" r:id="rId22"/>
    <p:sldId id="857" r:id="rId23"/>
    <p:sldId id="858" r:id="rId24"/>
    <p:sldId id="859" r:id="rId25"/>
    <p:sldId id="860" r:id="rId26"/>
    <p:sldId id="861" r:id="rId27"/>
    <p:sldId id="862" r:id="rId28"/>
    <p:sldId id="863" r:id="rId29"/>
    <p:sldId id="864" r:id="rId30"/>
    <p:sldId id="865" r:id="rId31"/>
    <p:sldId id="866" r:id="rId32"/>
    <p:sldId id="867" r:id="rId33"/>
    <p:sldId id="868" r:id="rId34"/>
    <p:sldId id="869" r:id="rId35"/>
    <p:sldId id="870" r:id="rId36"/>
    <p:sldId id="871" r:id="rId37"/>
    <p:sldId id="872" r:id="rId38"/>
    <p:sldId id="873" r:id="rId39"/>
    <p:sldId id="874" r:id="rId40"/>
    <p:sldId id="875" r:id="rId41"/>
    <p:sldId id="876" r:id="rId42"/>
    <p:sldId id="877" r:id="rId43"/>
    <p:sldId id="878" r:id="rId44"/>
    <p:sldId id="879" r:id="rId45"/>
    <p:sldId id="880" r:id="rId46"/>
    <p:sldId id="881" r:id="rId47"/>
    <p:sldId id="882" r:id="rId48"/>
    <p:sldId id="883" r:id="rId49"/>
    <p:sldId id="884" r:id="rId50"/>
    <p:sldId id="885" r:id="rId51"/>
    <p:sldId id="886" r:id="rId52"/>
    <p:sldId id="887" r:id="rId53"/>
    <p:sldId id="888" r:id="rId54"/>
    <p:sldId id="889" r:id="rId55"/>
    <p:sldId id="890" r:id="rId56"/>
    <p:sldId id="891" r:id="rId57"/>
    <p:sldId id="892" r:id="rId58"/>
    <p:sldId id="893" r:id="rId59"/>
    <p:sldId id="894" r:id="rId60"/>
    <p:sldId id="895" r:id="rId61"/>
    <p:sldId id="896" r:id="rId62"/>
    <p:sldId id="897" r:id="rId63"/>
    <p:sldId id="898" r:id="rId64"/>
    <p:sldId id="899" r:id="rId65"/>
    <p:sldId id="900" r:id="rId66"/>
    <p:sldId id="908" r:id="rId67"/>
    <p:sldId id="909" r:id="rId68"/>
    <p:sldId id="910" r:id="rId69"/>
    <p:sldId id="911" r:id="rId70"/>
    <p:sldId id="912" r:id="rId71"/>
    <p:sldId id="913" r:id="rId72"/>
    <p:sldId id="914" r:id="rId73"/>
    <p:sldId id="915" r:id="rId74"/>
    <p:sldId id="916" r:id="rId75"/>
    <p:sldId id="460" r:id="rId76"/>
    <p:sldId id="333" r:id="rId77"/>
  </p:sldIdLst>
  <p:sldSz cx="9144000" cy="6858000" type="screen4x3"/>
  <p:notesSz cx="6881813" cy="9296400"/>
  <p:custDataLst>
    <p:tags r:id="rId8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94468" autoAdjust="0"/>
  </p:normalViewPr>
  <p:slideViewPr>
    <p:cSldViewPr>
      <p:cViewPr varScale="1">
        <p:scale>
          <a:sx n="87" d="100"/>
          <a:sy n="87" d="100"/>
        </p:scale>
        <p:origin x="133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2/23/2015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262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13CC9-8B44-4623-8907-D163D76092B5}" type="slidenum">
              <a:rPr lang="en-US"/>
              <a:pPr/>
              <a:t>74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64118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advanced_search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380038"/>
            <a:ext cx="1066800" cy="1163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itle 1"/>
          <p:cNvSpPr>
            <a:spLocks noGrp="1"/>
          </p:cNvSpPr>
          <p:nvPr>
            <p:ph type="ctrTitle"/>
          </p:nvPr>
        </p:nvSpPr>
        <p:spPr>
          <a:xfrm>
            <a:off x="1752600" y="1371600"/>
            <a:ext cx="6934200" cy="1676400"/>
          </a:xfrm>
        </p:spPr>
        <p:txBody>
          <a:bodyPr/>
          <a:lstStyle/>
          <a:p>
            <a:pPr>
              <a:lnSpc>
                <a:spcPts val="5800"/>
              </a:lnSpc>
            </a:pPr>
            <a:r>
              <a:rPr lang="en-US" dirty="0" smtClean="0"/>
              <a:t>Methodology of Problem Solving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229600" cy="569120"/>
          </a:xfrm>
        </p:spPr>
        <p:txBody>
          <a:bodyPr/>
          <a:lstStyle/>
          <a:p>
            <a:r>
              <a:rPr lang="en-US" sz="2700" dirty="0" smtClean="0"/>
              <a:t>Efficiently Solving Computer Programming Problems  </a:t>
            </a:r>
            <a:endParaRPr lang="en-US" sz="2700" dirty="0"/>
          </a:p>
        </p:txBody>
      </p:sp>
      <p:pic>
        <p:nvPicPr>
          <p:cNvPr id="21" name="Picture 2" descr="http://www.cs4fn.org/quantum/images/quantumuniverse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114580" y="4587646"/>
            <a:ext cx="3581401" cy="1817288"/>
          </a:xfrm>
          <a:prstGeom prst="roundRect">
            <a:avLst>
              <a:gd name="adj" fmla="val 4965"/>
            </a:avLst>
          </a:prstGeom>
          <a:noFill/>
        </p:spPr>
      </p:pic>
      <p:pic>
        <p:nvPicPr>
          <p:cNvPr id="22" name="Picture 4" descr="http://api.ning.com/files/qz5EtGW82gTbaTR2tz7lnimR06-jZHM544YY7Ghc81b8cWlNBcQgtO3EOKwxZwE-YJl7ZlCwU1JW3PGaiRHWFihtHVCGnvEr/Abstract2026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59678">
            <a:off x="777157" y="1224203"/>
            <a:ext cx="2668048" cy="1700003"/>
          </a:xfrm>
          <a:prstGeom prst="roundRect">
            <a:avLst>
              <a:gd name="adj" fmla="val 5327"/>
            </a:avLst>
          </a:prstGeom>
          <a:noFill/>
          <a:scene3d>
            <a:camera prst="perspectiveHeroicExtremeRightFacing"/>
            <a:lightRig rig="threePt" dir="t"/>
          </a:scene3d>
        </p:spPr>
      </p:pic>
      <p:sp>
        <p:nvSpPr>
          <p:cNvPr id="18" name="Text Placeholder 27"/>
          <p:cNvSpPr>
            <a:spLocks noGrp="1"/>
          </p:cNvSpPr>
          <p:nvPr>
            <p:ph type="body" sz="quarter" idx="12"/>
          </p:nvPr>
        </p:nvSpPr>
        <p:spPr>
          <a:xfrm>
            <a:off x="457199" y="5121649"/>
            <a:ext cx="4621676" cy="461665"/>
          </a:xfrm>
        </p:spPr>
        <p:txBody>
          <a:bodyPr/>
          <a:lstStyle/>
          <a:p>
            <a:pPr marL="0" indent="0">
              <a:spcBef>
                <a:spcPct val="2000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Methodology of Problem Solving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Text Placeholder 28"/>
          <p:cNvSpPr>
            <a:spLocks noGrp="1"/>
          </p:cNvSpPr>
          <p:nvPr>
            <p:ph type="body" sz="quarter" idx="10"/>
          </p:nvPr>
        </p:nvSpPr>
        <p:spPr>
          <a:xfrm>
            <a:off x="457199" y="5496290"/>
            <a:ext cx="3990513" cy="40011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Telerik Software Academy</a:t>
            </a:r>
          </a:p>
        </p:txBody>
      </p:sp>
      <p:sp>
        <p:nvSpPr>
          <p:cNvPr id="24" name="Text Placeholder 29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pPr marL="319088" indent="-319088">
              <a:spcBef>
                <a:spcPct val="20000"/>
              </a:spcBef>
            </a:pPr>
            <a:r>
              <a:rPr lang="en-US" dirty="0">
                <a:hlinkClick r:id="rId6"/>
              </a:rPr>
              <a:t>http://academy.telerik.com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 Sheet of Paper and a 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Never start solving a problem without a sheet of paper and a pen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need to sketch your ideas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Paper and pen is the best visualization tool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Allows your brain to think efficiently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Paper works faster					 than keyboard / screen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Other visualization tool					 could also work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050" name="Picture 2" descr="http://www.biacc.org/PenPaper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334000" y="4314954"/>
            <a:ext cx="3196546" cy="2003295"/>
          </a:xfrm>
          <a:prstGeom prst="roundRect">
            <a:avLst>
              <a:gd name="adj" fmla="val 4744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15301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and 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Consider the "cards shuffle" problem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can sketch it to start thinking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Some ideas immediately come, e.g.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Split the deck into two parts and swap them a multiple times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Swap 2 random cards a random number of times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Swap each card with a random card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338532" y="2286000"/>
            <a:ext cx="6357668" cy="1353238"/>
          </a:xfrm>
          <a:prstGeom prst="roundRect">
            <a:avLst>
              <a:gd name="adj" fmla="val 8915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97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229600" cy="685800"/>
          </a:xfrm>
        </p:spPr>
        <p:txBody>
          <a:bodyPr/>
          <a:lstStyle/>
          <a:p>
            <a:r>
              <a:rPr lang="en-US" dirty="0" smtClean="0"/>
              <a:t>Invent Ideas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174079"/>
            <a:ext cx="8229600" cy="569120"/>
          </a:xfrm>
        </p:spPr>
        <p:txBody>
          <a:bodyPr/>
          <a:lstStyle/>
          <a:p>
            <a:r>
              <a:rPr lang="en-US" dirty="0" smtClean="0"/>
              <a:t>Think-up, Invent Ideas and Check Them</a:t>
            </a:r>
            <a:endParaRPr lang="en-US" dirty="0"/>
          </a:p>
        </p:txBody>
      </p:sp>
      <p:pic>
        <p:nvPicPr>
          <p:cNvPr id="56322" name="Picture 2" descr="http://www.21stcentury.co.uk/images/mind/lightbulbs-into-he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8900" y="3190874"/>
            <a:ext cx="3873500" cy="2905126"/>
          </a:xfrm>
          <a:prstGeom prst="roundRect">
            <a:avLst>
              <a:gd name="adj" fmla="val 422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5149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up, Invent and Try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First take an example of the problem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Sketch it on the sheet of paper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Next try to invent some idea that works for your example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Check if your idea will work for other examples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Try to find a case that breaks your idea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Try challenging examples and unusual cases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If you find your idea incorrect, try to fix it or just invent a new idea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6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 and Try Ideas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Consider the "cards shuffle" problem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Idea #1: random number of times split the deck into left and right part and swap them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to represent the cards?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to chose a random split point?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to perform the exchange?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Idea #2: swap each card with a random card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many times to repeat this?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this fast enough?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7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152400"/>
            <a:ext cx="5410200" cy="914400"/>
          </a:xfrm>
        </p:spPr>
        <p:txBody>
          <a:bodyPr/>
          <a:lstStyle/>
          <a:p>
            <a:r>
              <a:rPr lang="en-US" dirty="0" smtClean="0"/>
              <a:t>Invent and Try Ideas – Example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Idea #3: swap 2 random cards a random number of times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to choose two random cards?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many times repeat this?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Idea #4: choose a random card and insert it in front of the deck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to choose random card?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many times repeat this?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1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924426"/>
            <a:ext cx="8229600" cy="638174"/>
          </a:xfrm>
        </p:spPr>
        <p:txBody>
          <a:bodyPr/>
          <a:lstStyle/>
          <a:p>
            <a:r>
              <a:rPr lang="en-US" dirty="0" smtClean="0"/>
              <a:t>Divide and Conquer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603080"/>
            <a:ext cx="8229600" cy="569120"/>
          </a:xfrm>
        </p:spPr>
        <p:txBody>
          <a:bodyPr/>
          <a:lstStyle/>
          <a:p>
            <a:r>
              <a:rPr lang="en-US" dirty="0" smtClean="0"/>
              <a:t>Decompose Problems into Manageable Pieces</a:t>
            </a:r>
            <a:endParaRPr lang="en-US" dirty="0"/>
          </a:p>
        </p:txBody>
      </p:sp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2" cstate="print">
            <a:lum contrast="20000"/>
          </a:blip>
          <a:srcRect/>
          <a:stretch>
            <a:fillRect/>
          </a:stretch>
        </p:blipFill>
        <p:spPr bwMode="auto">
          <a:xfrm>
            <a:off x="1905000" y="1066800"/>
            <a:ext cx="5334002" cy="3332634"/>
          </a:xfrm>
          <a:prstGeom prst="roundRect">
            <a:avLst>
              <a:gd name="adj" fmla="val 3798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705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Decompose the Problem</a:t>
            </a:r>
            <a:br>
              <a:rPr lang="en-US" dirty="0" smtClean="0"/>
            </a:br>
            <a:r>
              <a:rPr lang="en-US" dirty="0" smtClean="0"/>
              <a:t>into Subproblems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Work decomposition is natural in engineering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happens every day in the industry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Projects are decomposed into subprojects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Complex problems could be decomposed into several smaller subproblems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Technique known as "Divide and Conquer"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Small problems could easily be solved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Smaller subproblems could be further decomposed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7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and Conquer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Let's try idea #1: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Multiple times split the deck into left and right part and swap them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Divide and conquer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Subproblem #1 (single exchange) – split the deck into two random parts and exchange them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Subproblem #2 – choosing a random split point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Subproblem #3 – combining single exchanges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How many times to perform "single exchange"?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0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Subproblem #1 (Single Exchange)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Split the deck into 2 parts at random split point and exchange these 2 parts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visualize this by paper and pen: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809750" y="2975479"/>
            <a:ext cx="5505450" cy="3297818"/>
          </a:xfrm>
          <a:prstGeom prst="roundRect">
            <a:avLst>
              <a:gd name="adj" fmla="val 3889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008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Problem solving</a:t>
            </a:r>
          </a:p>
          <a:p>
            <a:pPr marL="793751" lvl="1" indent="-446088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Read and Analyze the Problems</a:t>
            </a:r>
          </a:p>
          <a:p>
            <a:pPr marL="793751" lvl="1" indent="-446088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Use a sheet of paper and a pen for sketching</a:t>
            </a:r>
          </a:p>
          <a:p>
            <a:pPr marL="793751" lvl="1" indent="-446088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Think up, invent and try ideas</a:t>
            </a:r>
          </a:p>
          <a:p>
            <a:pPr marL="793751" lvl="1" indent="-446088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Break the problem into </a:t>
            </a:r>
            <a:r>
              <a:rPr lang="en-US" dirty="0" err="1" smtClean="0"/>
              <a:t>subproblems</a:t>
            </a:r>
            <a:endParaRPr lang="en-US" dirty="0" smtClean="0"/>
          </a:p>
          <a:p>
            <a:pPr marL="862013" lvl="1" indent="-5143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5"/>
            </a:pPr>
            <a:r>
              <a:rPr lang="en-US" dirty="0"/>
              <a:t>Check up your ideas</a:t>
            </a:r>
          </a:p>
          <a:p>
            <a:pPr marL="793751" lvl="1" indent="-446088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5"/>
            </a:pPr>
            <a:r>
              <a:rPr lang="en-US" dirty="0"/>
              <a:t>Choose appropriate data </a:t>
            </a:r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99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152400"/>
            <a:ext cx="5181600" cy="914400"/>
          </a:xfrm>
        </p:spPr>
        <p:txBody>
          <a:bodyPr/>
          <a:lstStyle/>
          <a:p>
            <a:pPr lvl="1">
              <a:lnSpc>
                <a:spcPts val="4000"/>
              </a:lnSpc>
            </a:pP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Subproblem #2 (Random Split Point)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Choosing a random split point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Needs to understand the concept of pseudo-random numbers and how to use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 Internet lots of examples are available, some of them incorrect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class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System.Random</a:t>
            </a:r>
            <a:r>
              <a:rPr lang="en-US" dirty="0" smtClean="0"/>
              <a:t> can do the job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Important detail is that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Random</a:t>
            </a:r>
            <a:r>
              <a:rPr lang="en-US" dirty="0" smtClean="0"/>
              <a:t> class should be instantiated only once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 at each random number generation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5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52400"/>
            <a:ext cx="6629400" cy="914400"/>
          </a:xfrm>
        </p:spPr>
        <p:txBody>
          <a:bodyPr/>
          <a:lstStyle/>
          <a:p>
            <a:pPr lvl="1">
              <a:lnSpc>
                <a:spcPts val="4000"/>
              </a:lnSpc>
            </a:pP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Subproblem #3 (Combining Single Exchanges)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Combining a sequence of single exchanges to solve the initial problem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How many times to perform single exchanges to reliably randomize the deck?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 times (where N is the number of the cards) seems enough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have an algorithm: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 times split at random position and exchange the left and right parts of the deck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4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http://1cat.biz/wp-content/uploads/2008/12/inspect-expect-thumb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438400" y="1143000"/>
            <a:ext cx="4242391" cy="2902688"/>
          </a:xfrm>
          <a:prstGeom prst="roundRect">
            <a:avLst>
              <a:gd name="adj" fmla="val 460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648200"/>
            <a:ext cx="8229600" cy="685800"/>
          </a:xfrm>
        </p:spPr>
        <p:txBody>
          <a:bodyPr/>
          <a:lstStyle/>
          <a:p>
            <a:r>
              <a:rPr lang="en-US" dirty="0" smtClean="0"/>
              <a:t>Check-up Your Ideas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374479"/>
            <a:ext cx="8229600" cy="569120"/>
          </a:xfrm>
        </p:spPr>
        <p:txBody>
          <a:bodyPr/>
          <a:lstStyle/>
          <a:p>
            <a:r>
              <a:rPr lang="en-US" dirty="0" smtClean="0"/>
              <a:t>Don't go Ahead before Checking Your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81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Check-up Your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Check-up your ideas with examples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is better to find a problem before the idea is implemented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the code is written, changing radically your ideas costs a lot of time and effort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Carefully select examples for check-up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 should be simple enough to be checked by hand in a minute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 should be complex enough to cover the most general case, not just an isolated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56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Check-up Your Ideas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Let's check the idea: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After 3 random splits and swaps we obtain the start position </a:t>
            </a:r>
            <a:r>
              <a:rPr lang="en-US" dirty="0" smtClean="0">
                <a:sym typeface="Wingdings" pitchFamily="2" charset="2"/>
              </a:rPr>
              <a:t> seems like a bug!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2050" name="Picture 2" descr="Cards-Shifti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784" t="-5955" r="-3664" b="-5211"/>
          <a:stretch>
            <a:fillRect/>
          </a:stretch>
        </p:blipFill>
        <p:spPr bwMode="auto">
          <a:xfrm>
            <a:off x="1529545" y="1633940"/>
            <a:ext cx="5938056" cy="3547660"/>
          </a:xfrm>
          <a:prstGeom prst="roundRect">
            <a:avLst>
              <a:gd name="adj" fmla="val 3275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909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 New Idea If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to do when you find your idea is not working in all cases?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Try to fix your idea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Sometime a small change could fix the problem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Invent new idea and carefully check it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Iterate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is usual that your first idea is not the best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Invent ideas, check them, try various cases, find problems, fix them, invent better idea,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62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 New Ideas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Invent few new ideas: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New idea #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– multiple times select 2 random cards and exchange them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New idea #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 – multiple times select a random card and exchange it with the first card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New idea #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– multiple times select a random card and move it to an external list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Let's check the new idea #2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it correct?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1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Check-up the New Idea – Example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3074" name="Picture 2" descr="Cards-Mixi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743" t="-1455" r="-2858" b="-3314"/>
          <a:stretch>
            <a:fillRect/>
          </a:stretch>
        </p:blipFill>
        <p:spPr bwMode="auto">
          <a:xfrm>
            <a:off x="1828800" y="1204356"/>
            <a:ext cx="5105400" cy="5058888"/>
          </a:xfrm>
          <a:prstGeom prst="roundRect">
            <a:avLst>
              <a:gd name="adj" fmla="val 3009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010400" y="4724400"/>
            <a:ext cx="1676400" cy="1379101"/>
          </a:xfrm>
          <a:prstGeom prst="wedgeRoundRectCallout">
            <a:avLst>
              <a:gd name="adj1" fmla="val -86385"/>
              <a:gd name="adj2" fmla="val 238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result seems correct</a:t>
            </a:r>
          </a:p>
        </p:txBody>
      </p:sp>
    </p:spTree>
    <p:extLst>
      <p:ext uri="{BB962C8B-B14F-4D97-AF65-F5344CB8AC3E}">
        <p14:creationId xmlns:p14="http://schemas.microsoft.com/office/powerpoint/2010/main" val="371895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http://www.sandbarstosunsets.com/wp-content/uploads/2008/11/analyzing-data-graph-with-magnifying-glas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066800"/>
            <a:ext cx="4267200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724401"/>
            <a:ext cx="8229600" cy="685800"/>
          </a:xfrm>
        </p:spPr>
        <p:txBody>
          <a:bodyPr/>
          <a:lstStyle/>
          <a:p>
            <a:r>
              <a:rPr lang="en-US" dirty="0" smtClean="0"/>
              <a:t>Think about Data Structures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450680"/>
            <a:ext cx="8229600" cy="569120"/>
          </a:xfrm>
        </p:spPr>
        <p:txBody>
          <a:bodyPr/>
          <a:lstStyle/>
          <a:p>
            <a:r>
              <a:rPr lang="en-US" dirty="0" smtClean="0"/>
              <a:t>Select Data Structures that Will Work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0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Choosing Appropriate</a:t>
            </a:r>
            <a:br>
              <a:rPr lang="en-US" dirty="0" smtClean="0"/>
            </a:br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Choose appropriate data structures before the start of coding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Think how to represent input data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Think how to represent intermediate program state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Think how to represent the requested output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You could find that your idea cannot be implemented efficiently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Or implementation will be very complex or inefficient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2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</a:t>
            </a:r>
            <a:r>
              <a:rPr lang="en-US" dirty="0" smtClean="0"/>
              <a:t>Contents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62013" lvl="1" indent="-5143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7"/>
            </a:pPr>
            <a:r>
              <a:rPr lang="en-US" dirty="0" smtClean="0"/>
              <a:t>Think </a:t>
            </a:r>
            <a:r>
              <a:rPr lang="en-US" dirty="0"/>
              <a:t>about the efficiency</a:t>
            </a:r>
          </a:p>
          <a:p>
            <a:pPr marL="793751" lvl="1" indent="-446088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7"/>
            </a:pPr>
            <a:r>
              <a:rPr lang="en-US" dirty="0"/>
              <a:t>Implement your algorithm step-by-step</a:t>
            </a:r>
          </a:p>
          <a:p>
            <a:pPr marL="793751" lvl="1" indent="-446088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7"/>
            </a:pPr>
            <a:r>
              <a:rPr lang="en-US" dirty="0"/>
              <a:t>Thoroughly test your </a:t>
            </a:r>
            <a:r>
              <a:rPr lang="en-US" dirty="0" smtClean="0"/>
              <a:t>solution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How to search in Google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86220">
            <a:off x="2808793" y="3705352"/>
            <a:ext cx="3526414" cy="293867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80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791200" cy="914400"/>
          </a:xfrm>
        </p:spPr>
        <p:txBody>
          <a:bodyPr/>
          <a:lstStyle/>
          <a:p>
            <a:r>
              <a:rPr lang="en-US" dirty="0" smtClean="0"/>
              <a:t>Choose Appropriate Data Structures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to represent a single card?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best idea is to create a structure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Face</a:t>
            </a:r>
            <a:r>
              <a:rPr lang="en-US" dirty="0" smtClean="0"/>
              <a:t> – could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 or enumeration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Suit</a:t>
            </a:r>
            <a:r>
              <a:rPr lang="en-US" dirty="0" smtClean="0"/>
              <a:t> – enumeration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How to represent a deck of cards?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Array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Card[]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Indexed list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List&lt;Card&gt;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</a:t>
            </a:r>
            <a:r>
              <a:rPr lang="en-US" dirty="0" smtClean="0"/>
              <a:t> – not a fit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13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876801"/>
            <a:ext cx="8229600" cy="685800"/>
          </a:xfrm>
        </p:spPr>
        <p:txBody>
          <a:bodyPr/>
          <a:lstStyle/>
          <a:p>
            <a:r>
              <a:rPr lang="en-US" dirty="0" smtClean="0"/>
              <a:t>Efficiency and Performance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603080"/>
            <a:ext cx="8229600" cy="569120"/>
          </a:xfrm>
        </p:spPr>
        <p:txBody>
          <a:bodyPr/>
          <a:lstStyle/>
          <a:p>
            <a:r>
              <a:rPr lang="en-US" dirty="0" smtClean="0"/>
              <a:t>Is Your Algorithm Fast Enough?</a:t>
            </a:r>
            <a:endParaRPr lang="en-US" dirty="0"/>
          </a:p>
        </p:txBody>
      </p:sp>
      <p:pic>
        <p:nvPicPr>
          <p:cNvPr id="36866" name="Picture 2" descr="http://www.cronyinfotech.com/wp-content/uploads/custom/performan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091943"/>
            <a:ext cx="5306086" cy="3169164"/>
          </a:xfrm>
          <a:prstGeom prst="roundRect">
            <a:avLst>
              <a:gd name="adj" fmla="val 2953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5037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 the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Think about efficiency before writing the first line of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Estimate the running time (asymptotic complexity)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Check the requirements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Will your algorithm be fast enough to conform with them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You don't want to implement your algorithm and find that it is slow when testing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will lose your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Efficiency is not Always Required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Best solution is sometimes just not needed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Read carefully your problem statement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Sometimes ugly solution could work for your requirements and it will cost you less 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if you need to sort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numbers, any algorithm will work when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∈</a:t>
            </a:r>
            <a:r>
              <a:rPr lang="en-US" dirty="0" smtClean="0"/>
              <a:t> [0..500]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Implement complex algorithms only when the problem really needs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9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much cards we have?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 a typical deck we have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52</a:t>
            </a:r>
            <a:r>
              <a:rPr lang="en-US" dirty="0" smtClean="0"/>
              <a:t> cards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No matter how fast the algorithm is – it will work fast enough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we have N cards, we perform N swaps </a:t>
            </a:r>
            <a:r>
              <a:rPr lang="en-US" dirty="0" smtClean="0">
                <a:sym typeface="Wingdings" pitchFamily="2" charset="2"/>
              </a:rPr>
              <a:t> the expected running time is O(N)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O(N) will work fast for millions of cards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Conclusion: the efficiency is not an issue in this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8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295400"/>
            <a:ext cx="8229600" cy="685800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021679"/>
            <a:ext cx="8229600" cy="569120"/>
          </a:xfrm>
        </p:spPr>
        <p:txBody>
          <a:bodyPr/>
          <a:lstStyle/>
          <a:p>
            <a:r>
              <a:rPr lang="en-US" dirty="0" smtClean="0"/>
              <a:t>Coding and Testing Step-by-Step</a:t>
            </a:r>
            <a:endParaRPr lang="en-US" dirty="0"/>
          </a:p>
        </p:txBody>
      </p:sp>
      <p:pic>
        <p:nvPicPr>
          <p:cNvPr id="32770" name="Picture 2" descr="http://www.tuv.com/tib/mediadatabase/3017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258778" y="3048000"/>
            <a:ext cx="4599222" cy="3130552"/>
          </a:xfrm>
          <a:prstGeom prst="roundRect">
            <a:avLst>
              <a:gd name="adj" fmla="val 3761"/>
            </a:avLst>
          </a:prstGeom>
          <a:noFill/>
          <a:ln>
            <a:solidFill>
              <a:schemeClr val="accent5">
                <a:lumMod val="40000"/>
                <a:lumOff val="60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981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Coding: Check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Never start coding before you find correct idea that will meet the requirements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What you will write before you invent a correct idea to solve the problem?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Checklist to follow before start of coding: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Ensure you understand well the requirements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Ensure you have invented a good idea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Ensure your idea is correct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Ensure you know what data structures to use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Ensure the performance will be sufficient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2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Check List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Checklist before start of coding: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Ensure you understand well the requirements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Yes, shuffle given deck of cards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Ensure you have invented a correct idea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Yes, the idea seems correct and is tested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Ensure you know what data structures to use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</a:t>
            </a:r>
            <a:r>
              <a:rPr lang="en-US" dirty="0" smtClean="0"/>
              <a:t>, enumeration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Suit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List&lt;Card&gt;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Ensure the performance will be sufficient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Linear running time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good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Implement your</a:t>
            </a:r>
            <a:br>
              <a:rPr lang="en-US" dirty="0" smtClean="0"/>
            </a:br>
            <a:r>
              <a:rPr lang="en-US" dirty="0" smtClean="0"/>
              <a:t>Algorithm Step-by-Step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"Step-by-step" approach is always better than "build all, then test"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Implement a piece of your program and test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Then implement another piece of the program and test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Finally put together all pieces and test it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Small increments (steps) reveal errors early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"Big bang" integration takes more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13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6934200" cy="914400"/>
          </a:xfrm>
        </p:spPr>
        <p:txBody>
          <a:bodyPr/>
          <a:lstStyle/>
          <a:p>
            <a:r>
              <a:rPr lang="en-US" dirty="0" smtClean="0"/>
              <a:t>Step #1 – Class Card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Card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Face { get; set;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Suit Suit { get; set;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override string ToString()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card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"(" + this.Face + " " + this.Suit +")";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card;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 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enum Suit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Club, Diamond, Heart, Spade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10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648201"/>
            <a:ext cx="8229600" cy="685800"/>
          </a:xfrm>
        </p:spPr>
        <p:txBody>
          <a:bodyPr/>
          <a:lstStyle/>
          <a:p>
            <a:r>
              <a:rPr lang="en-US" dirty="0" smtClean="0"/>
              <a:t>Problems Solving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569120"/>
          </a:xfrm>
        </p:spPr>
        <p:txBody>
          <a:bodyPr/>
          <a:lstStyle/>
          <a:p>
            <a:r>
              <a:rPr lang="en-US" dirty="0" smtClean="0"/>
              <a:t>From Chaotic to Methodological Approach</a:t>
            </a:r>
            <a:endParaRPr lang="en-US" dirty="0"/>
          </a:p>
        </p:txBody>
      </p:sp>
      <p:pic>
        <p:nvPicPr>
          <p:cNvPr id="65538" name="Picture 2" descr="http://christdominion.com/images/methodolog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1219200"/>
            <a:ext cx="2971800" cy="2854134"/>
          </a:xfrm>
          <a:prstGeom prst="roundRect">
            <a:avLst>
              <a:gd name="adj" fmla="val 6062"/>
            </a:avLst>
          </a:prstGeom>
          <a:noFill/>
        </p:spPr>
      </p:pic>
      <p:pic>
        <p:nvPicPr>
          <p:cNvPr id="65542" name="Picture 6" descr="http://www.mvflooring.co.uk/images/puzzle.jpg"/>
          <p:cNvPicPr>
            <a:picLocks noChangeAspect="1" noChangeArrowheads="1"/>
          </p:cNvPicPr>
          <p:nvPr/>
        </p:nvPicPr>
        <p:blipFill>
          <a:blip r:embed="rId3" cstate="print">
            <a:lum bright="10000" contrast="10000"/>
          </a:blip>
          <a:srcRect/>
          <a:stretch>
            <a:fillRect/>
          </a:stretch>
        </p:blipFill>
        <p:spPr bwMode="auto">
          <a:xfrm flipH="1">
            <a:off x="914400" y="1219200"/>
            <a:ext cx="2984500" cy="2857500"/>
          </a:xfrm>
          <a:prstGeom prst="roundRect">
            <a:avLst>
              <a:gd name="adj" fmla="val 4016"/>
            </a:avLst>
          </a:prstGeom>
          <a:noFill/>
          <a:ln>
            <a:solidFill>
              <a:srgbClr val="FFFFFF"/>
            </a:solidFill>
          </a:ln>
        </p:spPr>
      </p:pic>
      <p:pic>
        <p:nvPicPr>
          <p:cNvPr id="65544" name="Picture 8" descr="http://forum.mypostworth.com/images/right-arrow.png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1000" y="2362200"/>
            <a:ext cx="855164" cy="590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2506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6934200" cy="914400"/>
          </a:xfrm>
        </p:spPr>
        <p:txBody>
          <a:bodyPr/>
          <a:lstStyle/>
          <a:p>
            <a:r>
              <a:rPr lang="en-US" dirty="0" smtClean="0"/>
              <a:t>Step #1 – Test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Testing the 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</a:t>
            </a:r>
            <a:r>
              <a:rPr lang="en-US" dirty="0" smtClean="0"/>
              <a:t> to get feedback as early as possible: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The result is as expected: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8500" y="2379324"/>
            <a:ext cx="76835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Card card = new Card() { Face="A", Suit=Suit.Club 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Console.WriteLine(card);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5007204"/>
            <a:ext cx="76835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Club)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35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6934200" cy="914400"/>
          </a:xfrm>
        </p:spPr>
        <p:txBody>
          <a:bodyPr/>
          <a:lstStyle/>
          <a:p>
            <a:r>
              <a:rPr lang="en-US" dirty="0" smtClean="0"/>
              <a:t>Step #2 – Create and Print a Deck of Cards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253237"/>
            <a:ext cx="7924800" cy="51475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List&lt;Card&gt; cards = new List&lt;Card&gt;();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cards.Add(new Card() { Face = "7", Suit = Suit.Heart });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cards.Add(new Card() { Face = "A", Suit = Suit.Spade });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cards.Add(new Card() { Face = "10", Suit = Suit.Diamond });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cards.Add(new Card() { Face = "2", Suit = Suit.Club });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cards.Add(new Card() { Face = "6", Suit = Suit.Diamond });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cards.Add(new Card() { Face = "J", Suit = Suit.Club });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PrintCards(cards);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PrintCards(List&lt;Card&gt; cards)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foreach (Card card in cards)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Console.Write(card);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Console.WriteLine();		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356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6934200" cy="914400"/>
          </a:xfrm>
        </p:spPr>
        <p:txBody>
          <a:bodyPr/>
          <a:lstStyle/>
          <a:p>
            <a:r>
              <a:rPr lang="en-US" dirty="0" smtClean="0"/>
              <a:t>Step #2 – Test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Testing the deck of cards seems to be working correctly: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2341423"/>
            <a:ext cx="7924800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(7 Heart)(A Spade)(10 Diamond)(2 Club)(6 Diamond)(J Club)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5602" name="Picture 2" descr="http://ralphlosey.files.wordpress.com/2009/10/playing-cards.jpg"/>
          <p:cNvPicPr>
            <a:picLocks noChangeAspect="1" noChangeArrowheads="1"/>
          </p:cNvPicPr>
          <p:nvPr/>
        </p:nvPicPr>
        <p:blipFill>
          <a:blip r:embed="rId2" cstate="print">
            <a:lum bright="-10000" contrast="10000"/>
          </a:blip>
          <a:srcRect/>
          <a:stretch>
            <a:fillRect/>
          </a:stretch>
        </p:blipFill>
        <p:spPr bwMode="auto">
          <a:xfrm>
            <a:off x="2700668" y="3276600"/>
            <a:ext cx="3657600" cy="2926080"/>
          </a:xfrm>
          <a:prstGeom prst="roundRect">
            <a:avLst>
              <a:gd name="adj" fmla="val 445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18170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6934200" cy="914400"/>
          </a:xfrm>
        </p:spPr>
        <p:txBody>
          <a:bodyPr/>
          <a:lstStyle/>
          <a:p>
            <a:r>
              <a:rPr lang="en-US" dirty="0" smtClean="0"/>
              <a:t>Step #3 – Single Exchange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8500" y="1278406"/>
            <a:ext cx="7683500" cy="30008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PerformSingleExchange(List&lt;Card&gt; cards)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Random rand = new Random();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randomIndex = rand.Next(1, cards.Count - 1);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 firstCard = cards[1];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 randomCard = cards[randomIndex];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cards[1] = randomCard;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cards[randomIndex] = firstCard;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96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6934200" cy="914400"/>
          </a:xfrm>
        </p:spPr>
        <p:txBody>
          <a:bodyPr/>
          <a:lstStyle/>
          <a:p>
            <a:r>
              <a:rPr lang="en-US" dirty="0" smtClean="0"/>
              <a:t>Step #3 – Test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To test the single exchange we use the following code: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The result is unexpected: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8500" y="2291477"/>
            <a:ext cx="76835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List&lt;Card&gt; cards = new List&lt;Card&gt;();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cards.Add(new Card() { Face = "2", Suit = Suit.Club });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cards.Add(new Card() { Face = "3", Suit = Suit.Heart });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cards.Add(new Card() { Face = "4", Suit = Suit.Spade });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PerformSingleExchange(cards);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PrintCards(cards);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5726668"/>
            <a:ext cx="76835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 Club)(3 Heart)(4 Spade)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04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24200" y="2971800"/>
            <a:ext cx="1219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48068" y="3581400"/>
            <a:ext cx="1143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6934200" cy="914400"/>
          </a:xfrm>
        </p:spPr>
        <p:txBody>
          <a:bodyPr/>
          <a:lstStyle/>
          <a:p>
            <a:r>
              <a:rPr lang="en-US" dirty="0" smtClean="0"/>
              <a:t>Step #3 – Fix Bug and Test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first element of list is at index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, not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 result is again incorrect (3 times the same):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8500" y="1752600"/>
            <a:ext cx="76835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PerformSingleExchange(List&lt;Card&gt; cards)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Random rand = new Random();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randomIndex = rand.Next(1, cards.Count - 1);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 firstCard = cards[0];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 randomCard = cards[randomIndex];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cards[0] = randomCard;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cards[randomIndex] = firstCard;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5461337"/>
            <a:ext cx="76835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(3 Heart)(2 Club)(4 Spade)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(3 Heart)(2 Club)(4 Spade)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(3 Heart)(2 Club)(4 Spade)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3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76800" y="2667000"/>
            <a:ext cx="146906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6934200" cy="914400"/>
          </a:xfrm>
        </p:spPr>
        <p:txBody>
          <a:bodyPr/>
          <a:lstStyle/>
          <a:p>
            <a:r>
              <a:rPr lang="en-US" dirty="0" smtClean="0"/>
              <a:t>Step #3 – Fix Again and Test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Random.Next()</a:t>
            </a:r>
            <a:r>
              <a:rPr lang="en-US" dirty="0" smtClean="0"/>
              <a:t> has exclusive end range: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The result now seems correct: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8500" y="1752600"/>
            <a:ext cx="7683500" cy="28178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PerformSingleExchange(List&lt;Card&gt; cards)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Random rand = new Random();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randomIndex = rand.Next(1, cards.Count);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 firstCard = cards[0];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 randomCard = cards[randomIndex];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cards[0] = randomCard;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cards[randomIndex] = firstCard;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5334000"/>
            <a:ext cx="76835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(3 Heart)(2 Club)(4 Spade)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(4 Spade)(3 Heart)(2 Club)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(4 Spade)(3 Heart)(2 Club)</a:t>
            </a:r>
          </a:p>
        </p:txBody>
      </p:sp>
    </p:spTree>
    <p:extLst>
      <p:ext uri="{BB962C8B-B14F-4D97-AF65-F5344CB8AC3E}">
        <p14:creationId xmlns:p14="http://schemas.microsoft.com/office/powerpoint/2010/main" val="271177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6934200" cy="914400"/>
          </a:xfrm>
        </p:spPr>
        <p:txBody>
          <a:bodyPr/>
          <a:lstStyle/>
          <a:p>
            <a:r>
              <a:rPr lang="en-US" dirty="0" smtClean="0"/>
              <a:t>Step #4 – Shuffle the Deck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Shuffle the entire deck of cards: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 result is surprisingly incorrect: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8500" y="1791831"/>
            <a:ext cx="76835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ShuffleCards(List&lt;Card&gt; cards)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1; i &lt;= cards.Count;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PerformSingleExchange(cards);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4971871"/>
            <a:ext cx="7683500" cy="12772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Initial deck: (7 Heart)(A Spade)(10 Diamond)(2 Club)(6 Diamond)(J Club)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After shuffle: (7 Heart)(A Spade)(10 Diamond)(2 Club)(6 Diamond)(J Club)</a:t>
            </a:r>
          </a:p>
        </p:txBody>
      </p:sp>
    </p:spTree>
    <p:extLst>
      <p:ext uri="{BB962C8B-B14F-4D97-AF65-F5344CB8AC3E}">
        <p14:creationId xmlns:p14="http://schemas.microsoft.com/office/powerpoint/2010/main" val="156690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6934200" cy="914400"/>
          </a:xfrm>
        </p:spPr>
        <p:txBody>
          <a:bodyPr/>
          <a:lstStyle/>
          <a:p>
            <a:r>
              <a:rPr lang="en-US" dirty="0" smtClean="0"/>
              <a:t>Step #4 – Strange Bug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When we step through the code with the debugger, the result seems correct: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Without the debugger the result is wrong!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257961"/>
            <a:ext cx="76835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Initial deck:  (7 Heart)(A Spade)(10 Diamond)(2 Club)(6 Diamond)(J Club)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After shuffle: (10 Diamond)(7 Heart)(A Spade)(J Club)(2 Club)(6 Diamond)</a:t>
            </a:r>
          </a:p>
        </p:txBody>
      </p:sp>
      <p:pic>
        <p:nvPicPr>
          <p:cNvPr id="4098" name="Picture 2" descr="VS2008-Debugger-Cards-Bu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676400" y="3833678"/>
            <a:ext cx="5562600" cy="2033722"/>
          </a:xfrm>
          <a:prstGeom prst="roundRect">
            <a:avLst>
              <a:gd name="adj" fmla="val 5565"/>
            </a:avLst>
          </a:prstGeom>
          <a:noFill/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004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50066" y="1809690"/>
            <a:ext cx="4800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6934200" cy="914400"/>
          </a:xfrm>
        </p:spPr>
        <p:txBody>
          <a:bodyPr/>
          <a:lstStyle/>
          <a:p>
            <a:r>
              <a:rPr lang="en-US" dirty="0" smtClean="0"/>
              <a:t>Step #4 – Fix Again and Test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Random</a:t>
            </a:r>
            <a:r>
              <a:rPr lang="en-US" dirty="0" smtClean="0"/>
              <a:t> should be instantiated only once:</a:t>
            </a:r>
          </a:p>
          <a:p>
            <a:pPr>
              <a:lnSpc>
                <a:spcPts val="3600"/>
              </a:lnSpc>
            </a:pPr>
            <a:endParaRPr lang="en-US" dirty="0" smtClean="0"/>
          </a:p>
          <a:p>
            <a:pPr>
              <a:lnSpc>
                <a:spcPts val="3600"/>
              </a:lnSpc>
            </a:pPr>
            <a:endParaRPr lang="en-US" dirty="0" smtClean="0"/>
          </a:p>
          <a:p>
            <a:pPr>
              <a:lnSpc>
                <a:spcPts val="3600"/>
              </a:lnSpc>
            </a:pPr>
            <a:endParaRPr lang="en-US" dirty="0" smtClean="0"/>
          </a:p>
          <a:p>
            <a:pPr>
              <a:lnSpc>
                <a:spcPts val="3600"/>
              </a:lnSpc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The result finally is correct with and without the debugger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8500" y="1805201"/>
            <a:ext cx="76835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Random rand = new Random();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PerformSingleExchange(List&lt;Card&gt; cards)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randomIndex = rand.Next(1, cards.Count);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 firstCard = cards[0];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 randomCard = cards[randomIndex];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cards[0] = randomCard;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cards[randomIndex] = firstCard;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58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 descr="http://www.coldwaterlumber.net/images/blueprints.jpg"/>
          <p:cNvPicPr>
            <a:picLocks noChangeAspect="1" noChangeArrowheads="1"/>
          </p:cNvPicPr>
          <p:nvPr/>
        </p:nvPicPr>
        <p:blipFill>
          <a:blip r:embed="rId2" cstate="print">
            <a:lum bright="10000" contrast="10000"/>
          </a:blip>
          <a:srcRect/>
          <a:stretch>
            <a:fillRect/>
          </a:stretch>
        </p:blipFill>
        <p:spPr bwMode="auto">
          <a:xfrm>
            <a:off x="2317173" y="914400"/>
            <a:ext cx="4509654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solidFill>
              <a:schemeClr val="accent5">
                <a:lumMod val="40000"/>
                <a:lumOff val="60000"/>
                <a:alpha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724398"/>
            <a:ext cx="8229600" cy="1295402"/>
          </a:xfrm>
        </p:spPr>
        <p:txBody>
          <a:bodyPr/>
          <a:lstStyle/>
          <a:p>
            <a:pPr>
              <a:lnSpc>
                <a:spcPts val="5600"/>
              </a:lnSpc>
            </a:pPr>
            <a:r>
              <a:rPr lang="en-US" dirty="0" smtClean="0"/>
              <a:t>Understanding the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5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271058"/>
            <a:ext cx="8229600" cy="685800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1997337"/>
            <a:ext cx="8229600" cy="569120"/>
          </a:xfrm>
        </p:spPr>
        <p:txBody>
          <a:bodyPr/>
          <a:lstStyle/>
          <a:p>
            <a:r>
              <a:rPr lang="en-US" dirty="0" smtClean="0"/>
              <a:t>Thoroughly Test Your Solution</a:t>
            </a:r>
            <a:endParaRPr lang="en-US" dirty="0"/>
          </a:p>
        </p:txBody>
      </p:sp>
      <p:pic>
        <p:nvPicPr>
          <p:cNvPr id="17410" name="Picture 2" descr="http://www.trcc.commnet.edu/admissions/updates/images/test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2486" y="2947458"/>
            <a:ext cx="5336514" cy="3148542"/>
          </a:xfrm>
          <a:prstGeom prst="roundRect">
            <a:avLst>
              <a:gd name="adj" fmla="val 323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27907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Thoroughly Test your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Wise software engineers say that: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Inventing a good idea and implementing it is half of the solution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Testing is the second half of the solution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Always test thoroughly your solution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Invest in testing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90</a:t>
            </a:r>
            <a:r>
              <a:rPr lang="en-US" dirty="0" smtClean="0"/>
              <a:t>-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100</a:t>
            </a:r>
            <a:r>
              <a:rPr lang="en-US" dirty="0" smtClean="0"/>
              <a:t>% solved problem is better than 2 or 3 partially solved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Testing existing problem takes less time than solving another problem from scratch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8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Testing could not certify absence of defects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just reduces the defects rate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Well tested solutions are more likely to be correct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Start testing with a good representative of the general case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 a small isolated case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Large and complex test, but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Small enough to be easily checkable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3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Test?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Test the border cases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if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∈</a:t>
            </a:r>
            <a:r>
              <a:rPr lang="en-US" dirty="0" smtClean="0"/>
              <a:t> [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..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500</a:t>
            </a:r>
            <a:r>
              <a:rPr lang="en-US" dirty="0" smtClean="0"/>
              <a:t>]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try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 smtClean="0"/>
              <a:t>=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 smtClean="0"/>
              <a:t>=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 smtClean="0"/>
              <a:t>=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 smtClean="0"/>
              <a:t>=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499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 smtClean="0"/>
              <a:t>=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500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If a bug is found, repeat all tests after fixing it to avoid regressions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Run a load test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to be sure that your algorithm is fast enough to meet the requirements?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copy-pasting to generate large test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4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Read the Problem Statement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 carefully the problem statement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your solution print exactly what is expected?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your output follow the requested format?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Did you remove your debug printouts?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Be sure to solve the requested problem, not the problem you think is requested!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"Write a program to print the number of permutations on n elements" means to print a single number, not a set of permutations!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9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Test with full deck of 52 cards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Serious error found </a:t>
            </a:r>
            <a:r>
              <a:rPr lang="en-US" sz="2800" dirty="0" smtClean="0">
                <a:sym typeface="Wingdings" pitchFamily="2" charset="2"/>
              </a:rPr>
              <a:t> change the algorithm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Change the algorithm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Exchange the first card with a random card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exchange cards 0, 1, …, N-1 with a random card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Test whether the new algorithm works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Test with 1 card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Test with 2 cards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Test with 0 cards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Load test with 52 000 cards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44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with 52 Cards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6100" y="1143000"/>
            <a:ext cx="7988300" cy="53091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TestShuffle52Cards()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List&lt;Card&gt; cards = new List&lt;Card&gt;();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string[] allFaces = new string[] { "2", "3", "4", "5",</a:t>
            </a:r>
            <a:b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"6", "7", "8", "9", "10", "J", "Q", "K", "A" 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Suit[] allSuits = new Suit[] { Suit.Club, Suit.Diamond,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Suit.Heart, Suit.Spade };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foreach (string face in allFaces)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foreach (Suit suit in allSuits)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Card card = new Card() { Face = face, Suit = suit 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cards.Add(card);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ShuffleCards(cards);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PrintCards(cards);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304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Test with 52 Cards – Example (2)</a:t>
            </a:r>
            <a:endParaRPr lang="en-US" sz="3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105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The result is surprising: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Half of the cards keep their initial positions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We have serious problem – the randomization algorithm is not reliable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6100" y="1789879"/>
            <a:ext cx="7988300" cy="2513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(4 Diamond)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 Diamond)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(6 Heart)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 Spade)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Spade)(7 Spade)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(3 Diamond)(3 Spade)(4 Spade)(4 Heart)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(6 Club)(K Heart)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 Club)(5 Diamond)(5 Heart)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Heart)(9 Club)(10 Club)(A Club)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(6 Spade)(7 Club)(7 Diamond)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(3 Club)(9 Heart)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(8 Club)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(3 Heart)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(9 Spade)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(4 Club)(8 Heart)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(9 Diamond)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 Spade)(8 Diamond)(J Heart)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(10 Diamond)(10 Heart)(10 Spade)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(Q Heart)(2 Club)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(J Club)(J Spade)(Q Club)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(7 Heart)(2 Heart)(Q Spade)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(K Club)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(J Diamond)(6 Diamond)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(K Spade)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(8 Spade)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Diamond)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(Q Diamond)(K Diamond)</a:t>
            </a:r>
          </a:p>
        </p:txBody>
      </p:sp>
    </p:spTree>
    <p:extLst>
      <p:ext uri="{BB962C8B-B14F-4D97-AF65-F5344CB8AC3E}">
        <p14:creationId xmlns:p14="http://schemas.microsoft.com/office/powerpoint/2010/main" val="300449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67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New idea that slightly changes the algorithm: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Exchange the first card with a random card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exchange cards 0, 1, …, N-1 with a random card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6100" y="2590800"/>
            <a:ext cx="7988300" cy="40811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PerformSingleExchange(List&lt;Card&gt; cards, int index)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randomIndex = rand.Next(1, cards.Count);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 firstCard = cards[index];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cards[index] = cards[randomIndex];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cards[randomIndex] = firstCard;</a:t>
            </a:r>
          </a:p>
          <a:p>
            <a:pPr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ShuffleCards(List&lt;Card&gt; cards)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cards.Count;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PerformSingleExchange(cards, i);</a:t>
            </a:r>
          </a:p>
          <a:p>
            <a:pPr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570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Test with 52 Cards (Again)</a:t>
            </a:r>
            <a:endParaRPr lang="en-US" sz="3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The result now seems correct: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sz="3000" dirty="0" smtClean="0"/>
              <a:t>Cards are completely randomized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300" y="1830377"/>
            <a:ext cx="7835900" cy="28178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(9 Heart)(5 Club)(3 Club)(7 Spade)(6 Club)(5 Spade)(6 Heart) (4 Club)(10 Club)(3 Spade)(K Diamond)(10 Heart)(8 Club)(A Club)(J Diamond)(K Spade)(9 Spade)(7 Club)(10 Diamond)(9 Diamond)(8 Heart)(6 Diamond)(8 Spade)(5 Diamond)(4 Heart)  (10 Spade)(J Club)(Q Spade)(9 Club)(J Heart)(K Club)(2 Heart) (7 Heart)(A Heart)(3 Diamond)(K Heart)(A Spade)(8 Diamond)(4 Spade)(3 Heart)(5 Heart)(Q Heart)(4 Diamond)(2 Spade)(A Diamond)(2 Diamond)(J Spade)(7 Diamond)(Q Diamond)(2 Club)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(6 Spade)(Q Club)</a:t>
            </a:r>
          </a:p>
        </p:txBody>
      </p:sp>
    </p:spTree>
    <p:extLst>
      <p:ext uri="{BB962C8B-B14F-4D97-AF65-F5344CB8AC3E}">
        <p14:creationId xmlns:p14="http://schemas.microsoft.com/office/powerpoint/2010/main" val="302611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Read and Analyze the Problems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Consider you are at traditional computer programming exam or contest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You have 5 problems to solve in 8 hours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First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read carefully all problems</a:t>
            </a:r>
            <a:r>
              <a:rPr lang="en-US" sz="3000" dirty="0" smtClean="0"/>
              <a:t> and try to estimate how complex each of them is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Read the requirements, don't invent them!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Start solving the most easy problem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first!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Leave the most complex problem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last!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000" dirty="0" smtClean="0"/>
              <a:t>Approach the next problem when the previous is completely solved and well tested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with 1 Card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33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Create a method to test with 1 card: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8500" y="1854875"/>
            <a:ext cx="76835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TestShuffleOneCard()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List&lt;Card&gt; cards = new List&lt;Card&gt;();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cards.Add(new Card() { Face = "A", Suit = Suit.Club });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CardsShuffle.ShuffleCards(cards);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CardsShuffle.PrintCards(cards);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8500" y="4898569"/>
            <a:ext cx="76835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Unhandled Exception: System.ArgumentOutOfRangeException: Index was out of range. Must be non-negative and less than the size of the collection. Parameter name: index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4191000"/>
            <a:ext cx="8686800" cy="5334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We found a bug: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964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with 1 Card – Bug Fixing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33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We take 1 card are special case: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8500" y="1862078"/>
            <a:ext cx="76835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ShuffleCards(List&lt;Card&gt; cards)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(cards.Count &gt; 1)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cards.Count;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PerformSingleExchange(cards, i);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5105400"/>
            <a:ext cx="8686800" cy="5334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3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Test shows that the problem is fixed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89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with 2 Cards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33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Create a method to test with 2 cards: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300" y="1654076"/>
            <a:ext cx="78359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TestShuffleTwoCards()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List&lt;Card&gt; cards = new List&lt;Card&gt;();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cards.Add(new Card() { Face = "A", Suit = Suit.Club });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cards.Add(new Card() { Face = "3", Suit = Suit.Diamond });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CardsShuffle.ShuffleCards(cards);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CardsShuffle.PrintCards(cards);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2300" y="4953000"/>
            <a:ext cx="78359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(3 Diamond)(A Club)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4267200"/>
            <a:ext cx="8686800" cy="6096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Bug: sequential executions get the same result: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5562600"/>
            <a:ext cx="8686800" cy="9906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problem: the first and the second cards always exchange each other exactly</a:t>
            </a:r>
            <a:r>
              <a:rPr kumimoji="0" lang="en-US" sz="30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once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071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24400" y="3105090"/>
            <a:ext cx="381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6100" y="2193270"/>
            <a:ext cx="79883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PerformSingleExchange(List&lt;Card&gt; cards, int index)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randomIndex = rand.Next(0, cards.Count);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 firstCard = cards[index];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 randomCard = cards[randomIndex];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cards[index] = randomCard;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cards[randomIndex] = firstCard;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with 2 Cards – Bug Fixing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066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We allow each card to be exchanged with any other random card, including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5181600"/>
            <a:ext cx="8686800" cy="5334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Test shows that the problem is fixed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77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Test with 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3600" dirty="0" smtClean="0"/>
              <a:t> Cards; Regression Tests</a:t>
            </a:r>
            <a:endParaRPr lang="en-US" sz="3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Testing with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cards (empty list) generates an empty list </a:t>
            </a:r>
            <a:r>
              <a:rPr lang="en-US" dirty="0" smtClean="0">
                <a:sym typeface="Wingdings" pitchFamily="2" charset="2"/>
              </a:rPr>
              <a:t> correct result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Seems like the cards shuffle algorithm works correctly after the last few fixes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Needs a regression test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 again that new changes did not break all previously working cases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Test with full deck of 52 cards; with 1 card; with 2 cards with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cards </a:t>
            </a:r>
            <a:r>
              <a:rPr lang="en-US" dirty="0" smtClean="0">
                <a:sym typeface="Wingdings" pitchFamily="2" charset="2"/>
              </a:rPr>
              <a:t> everything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2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Test – 52 000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652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Finally we need a load test with 52 000 cards: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691819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TestShuffle52000Cards()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List&lt;Card&gt; cards = new List&lt;Card&gt;();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string[] allFaces = new string[] {"2", "3", "4", "5",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"6", "7", "8", "9", "10", "J", "Q", "K", "A"};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Suit[] allSuits = new Suit[] {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Suit.Club, Suit.Diamond, Suit.Heart, Suit.Spade};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1000;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(string face in allFaces)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foreach (Suit suit in allSuits)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cards.Add(new Card()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{ Face = face, Suit = suit });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ShuffleCards(cards);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PrintCards(cards);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776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229600" cy="685800"/>
          </a:xfrm>
        </p:spPr>
        <p:txBody>
          <a:bodyPr/>
          <a:lstStyle/>
          <a:p>
            <a:r>
              <a:rPr lang="en-US" dirty="0" smtClean="0"/>
              <a:t>How to Search in Google?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066800" y="1905000"/>
            <a:ext cx="7010400" cy="838200"/>
          </a:xfrm>
        </p:spPr>
        <p:txBody>
          <a:bodyPr/>
          <a:lstStyle/>
          <a:p>
            <a:r>
              <a:rPr lang="en-US" dirty="0" smtClean="0"/>
              <a:t>Some Advices for Successful Google</a:t>
            </a:r>
            <a:br>
              <a:rPr lang="en-US" dirty="0" smtClean="0"/>
            </a:br>
            <a:r>
              <a:rPr lang="en-US" dirty="0" smtClean="0"/>
              <a:t>Searching during Problem Solving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3171825"/>
            <a:ext cx="4267200" cy="3076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487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in Google Laws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Keep it </a:t>
            </a:r>
            <a:r>
              <a:rPr lang="en-US" dirty="0" smtClean="0"/>
              <a:t>simple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Most queries do not require advanced operators or unusual </a:t>
            </a:r>
            <a:r>
              <a:rPr lang="en-US" dirty="0" smtClean="0"/>
              <a:t>syntax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simple </a:t>
            </a:r>
            <a:r>
              <a:rPr lang="en-US" dirty="0"/>
              <a:t>is </a:t>
            </a:r>
            <a:r>
              <a:rPr lang="en-US" dirty="0" smtClean="0"/>
              <a:t>good</a:t>
            </a:r>
          </a:p>
          <a:p>
            <a:pPr>
              <a:lnSpc>
                <a:spcPct val="100000"/>
              </a:lnSpc>
            </a:pPr>
            <a:r>
              <a:rPr lang="en-US" dirty="0"/>
              <a:t>Think </a:t>
            </a:r>
            <a:r>
              <a:rPr lang="en-US" dirty="0" smtClean="0"/>
              <a:t>what </a:t>
            </a:r>
            <a:r>
              <a:rPr lang="en-US" dirty="0"/>
              <a:t>the page you are looking for </a:t>
            </a:r>
            <a:r>
              <a:rPr lang="en-US" dirty="0" smtClean="0"/>
              <a:t>is likely to contain </a:t>
            </a:r>
            <a:r>
              <a:rPr lang="en-US" dirty="0" smtClean="0">
                <a:sym typeface="Wingdings" pitchFamily="2" charset="2"/>
              </a:rPr>
              <a:t> u</a:t>
            </a:r>
            <a:r>
              <a:rPr lang="en-US" dirty="0" smtClean="0"/>
              <a:t>se </a:t>
            </a:r>
            <a:r>
              <a:rPr lang="en-US" dirty="0"/>
              <a:t>the words that are most likely to appear on the </a:t>
            </a:r>
            <a:r>
              <a:rPr lang="en-US" dirty="0" smtClean="0"/>
              <a:t>page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search engine is not a human, it is a program that matches the words you </a:t>
            </a:r>
            <a:r>
              <a:rPr lang="en-US" dirty="0" smtClean="0"/>
              <a:t>specify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example, instead of saying </a:t>
            </a:r>
            <a:r>
              <a:rPr lang="en-US" dirty="0" smtClean="0"/>
              <a:t>"my </a:t>
            </a:r>
            <a:r>
              <a:rPr lang="en-US" dirty="0"/>
              <a:t>head </a:t>
            </a:r>
            <a:r>
              <a:rPr lang="en-US" dirty="0" smtClean="0"/>
              <a:t>hurts", </a:t>
            </a:r>
            <a:r>
              <a:rPr lang="en-US" dirty="0"/>
              <a:t>say "</a:t>
            </a:r>
            <a:r>
              <a:rPr lang="en-US" dirty="0" smtClean="0"/>
              <a:t>headache", </a:t>
            </a:r>
            <a:r>
              <a:rPr lang="en-US" dirty="0"/>
              <a:t>because that's the term a medical page will </a:t>
            </a:r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6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in Google </a:t>
            </a:r>
            <a:r>
              <a:rPr lang="en-US" dirty="0" smtClean="0"/>
              <a:t>Laws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/>
              <a:t>Describe what you need with as </a:t>
            </a:r>
            <a:r>
              <a:rPr lang="en-US" dirty="0" smtClean="0"/>
              <a:t>less terms</a:t>
            </a:r>
          </a:p>
          <a:p>
            <a:pPr lvl="1"/>
            <a:r>
              <a:rPr lang="en-US" dirty="0"/>
              <a:t>Since all words are used, each additional word limits the </a:t>
            </a:r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you limit too much, you will miss a lot of useful </a:t>
            </a:r>
            <a:r>
              <a:rPr lang="en-US" dirty="0" smtClean="0"/>
              <a:t>information</a:t>
            </a:r>
          </a:p>
          <a:p>
            <a:r>
              <a:rPr lang="en-US" dirty="0"/>
              <a:t>Choose descriptive </a:t>
            </a:r>
            <a:r>
              <a:rPr lang="en-US" dirty="0" smtClean="0"/>
              <a:t>words</a:t>
            </a:r>
          </a:p>
          <a:p>
            <a:pPr lvl="1"/>
            <a:r>
              <a:rPr lang="en-US" dirty="0"/>
              <a:t>The more unique the word is the more likely you are to get relevant </a:t>
            </a:r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Even </a:t>
            </a:r>
            <a:r>
              <a:rPr lang="en-US" dirty="0"/>
              <a:t>if the word </a:t>
            </a:r>
            <a:r>
              <a:rPr lang="en-US" dirty="0" smtClean="0"/>
              <a:t>is correct, most people may use other word for the same concept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54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in Google Rules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is always case </a:t>
            </a:r>
            <a:r>
              <a:rPr lang="en-US" dirty="0" smtClean="0"/>
              <a:t>insensitive</a:t>
            </a:r>
          </a:p>
          <a:p>
            <a:r>
              <a:rPr lang="en-US" dirty="0"/>
              <a:t>Generally, punctuation is ignored, including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@#$%^&amp;*()=+[]\</a:t>
            </a:r>
            <a:r>
              <a:rPr lang="en-US" dirty="0"/>
              <a:t> and other special </a:t>
            </a:r>
            <a:r>
              <a:rPr lang="en-US" dirty="0" smtClean="0"/>
              <a:t>characters</a:t>
            </a:r>
          </a:p>
          <a:p>
            <a:r>
              <a:rPr lang="en-US" dirty="0" smtClean="0"/>
              <a:t>Functional words like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en-US" dirty="0" smtClean="0"/>
              <a:t>',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', </a:t>
            </a:r>
            <a:r>
              <a:rPr lang="en-US" dirty="0" smtClean="0"/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dirty="0" smtClean="0"/>
              <a:t>', </a:t>
            </a:r>
            <a:r>
              <a:rPr lang="en-US" dirty="0"/>
              <a:t>and </a:t>
            </a:r>
            <a:r>
              <a:rPr lang="en-US" dirty="0" smtClean="0"/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' </a:t>
            </a:r>
            <a:r>
              <a:rPr lang="en-US" dirty="0"/>
              <a:t>are usually ignored </a:t>
            </a:r>
            <a:endParaRPr lang="en-US" dirty="0" smtClean="0"/>
          </a:p>
          <a:p>
            <a:r>
              <a:rPr lang="en-US" dirty="0"/>
              <a:t>Synonyms might replace some words in your original </a:t>
            </a:r>
            <a:r>
              <a:rPr lang="en-US" dirty="0" smtClean="0"/>
              <a:t>query</a:t>
            </a:r>
          </a:p>
          <a:p>
            <a:r>
              <a:rPr lang="en-US" dirty="0"/>
              <a:t> A particular word might not appear on a page in your results if there is sufficient other evidence that the page is </a:t>
            </a:r>
            <a:r>
              <a:rPr lang="en-US" dirty="0" smtClean="0"/>
              <a:t>relevant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1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the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Example: we are given 3 problems: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Shuffle-cards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Shuffle a deck of cards in random order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Students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Read a set of students and their marks and print top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/>
              <a:t> students with the best results (by averaging their marks)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Sorting numbers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Sort a set of numbers in increasing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87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in Google Tips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/>
              <a:t>Explicit </a:t>
            </a:r>
            <a:r>
              <a:rPr lang="en-US" dirty="0" smtClean="0"/>
              <a:t>phrase</a:t>
            </a:r>
          </a:p>
          <a:p>
            <a:pPr lvl="1"/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"path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graph"</a:t>
            </a:r>
          </a:p>
          <a:p>
            <a:r>
              <a:rPr lang="en-US" dirty="0"/>
              <a:t>Exclude </a:t>
            </a:r>
            <a:r>
              <a:rPr lang="en-US" dirty="0" smtClean="0"/>
              <a:t>words</a:t>
            </a:r>
          </a:p>
          <a:p>
            <a:pPr lvl="1"/>
            <a:r>
              <a:rPr lang="en-US" dirty="0" smtClean="0"/>
              <a:t>Example: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graph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-tree</a:t>
            </a:r>
          </a:p>
          <a:p>
            <a:r>
              <a:rPr lang="en-US" dirty="0"/>
              <a:t>Site </a:t>
            </a:r>
            <a:r>
              <a:rPr lang="en-US" dirty="0" smtClean="0"/>
              <a:t>specific search</a:t>
            </a:r>
          </a:p>
          <a:p>
            <a:pPr lvl="1"/>
            <a:r>
              <a:rPr lang="en-US" dirty="0" smtClean="0"/>
              <a:t>Search </a:t>
            </a:r>
            <a:r>
              <a:rPr lang="en-US" dirty="0"/>
              <a:t>a specific website for content that matches a certain </a:t>
            </a:r>
            <a:r>
              <a:rPr lang="en-US" dirty="0" smtClean="0"/>
              <a:t>phrase</a:t>
            </a:r>
            <a:endParaRPr lang="en-US" dirty="0">
              <a:effectLst/>
            </a:endParaRPr>
          </a:p>
          <a:p>
            <a:pPr lvl="1"/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graph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site:msdn.microsoft.com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0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in Google Tips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words </a:t>
            </a:r>
            <a:r>
              <a:rPr lang="en-US" dirty="0"/>
              <a:t>and </a:t>
            </a:r>
            <a:r>
              <a:rPr lang="en-US" dirty="0" smtClean="0"/>
              <a:t>synonyms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you want to include a word in your search, but want to include results that contain similar words or </a:t>
            </a:r>
            <a:r>
              <a:rPr lang="en-US" dirty="0" smtClean="0"/>
              <a:t>synonyms</a:t>
            </a:r>
            <a:endParaRPr lang="en-US" dirty="0">
              <a:effectLst/>
            </a:endParaRPr>
          </a:p>
          <a:p>
            <a:pPr lvl="1"/>
            <a:r>
              <a:rPr lang="en-US" dirty="0" smtClean="0"/>
              <a:t>Example: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"dijkstra"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~example</a:t>
            </a:r>
          </a:p>
          <a:p>
            <a:r>
              <a:rPr lang="en-US" dirty="0" smtClean="0"/>
              <a:t>Specific </a:t>
            </a:r>
            <a:r>
              <a:rPr lang="en-US" dirty="0"/>
              <a:t>Document </a:t>
            </a:r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Example: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"dijkstra"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filetype:cs</a:t>
            </a:r>
          </a:p>
          <a:p>
            <a:r>
              <a:rPr lang="en-US" dirty="0" smtClean="0"/>
              <a:t>This </a:t>
            </a:r>
            <a:r>
              <a:rPr lang="en-US" dirty="0"/>
              <a:t>OR </a:t>
            </a:r>
            <a:r>
              <a:rPr lang="en-US" dirty="0" smtClean="0"/>
              <a:t>That</a:t>
            </a:r>
          </a:p>
          <a:p>
            <a:pPr lvl="1"/>
            <a:r>
              <a:rPr lang="en-US" dirty="0" smtClean="0"/>
              <a:t>Example: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"shortest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path"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graph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tree</a:t>
            </a: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8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in Google Tips (3)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 </a:t>
            </a:r>
            <a:r>
              <a:rPr lang="en-US" dirty="0" smtClean="0"/>
              <a:t>ranges</a:t>
            </a:r>
          </a:p>
          <a:p>
            <a:pPr lvl="1"/>
            <a:r>
              <a:rPr lang="en-US" dirty="0" smtClean="0"/>
              <a:t>Example: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"prime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numbers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50..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</a:p>
          <a:p>
            <a:r>
              <a:rPr lang="en-US" dirty="0" smtClean="0"/>
              <a:t>Units converter</a:t>
            </a:r>
          </a:p>
          <a:p>
            <a:pPr lvl="1"/>
            <a:r>
              <a:rPr lang="en-US" dirty="0" smtClean="0"/>
              <a:t>Example: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radians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degrees</a:t>
            </a:r>
          </a:p>
          <a:p>
            <a:r>
              <a:rPr lang="en-US" dirty="0"/>
              <a:t>Calculator</a:t>
            </a:r>
          </a:p>
          <a:p>
            <a:pPr lvl="1"/>
            <a:r>
              <a:rPr lang="en-US" dirty="0"/>
              <a:t>Example: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2^3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0" y="3867150"/>
            <a:ext cx="2286000" cy="7810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71663" y="5181600"/>
            <a:ext cx="5400675" cy="838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in Google Tips (4)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in the blanks </a:t>
            </a:r>
            <a:r>
              <a:rPr lang="en-US" dirty="0" smtClean="0"/>
              <a:t>(*)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tells Google to try to treat the star as a placeholder for any unknown term(s) and then find the best </a:t>
            </a:r>
            <a:r>
              <a:rPr lang="en-US" dirty="0" smtClean="0"/>
              <a:t>matches</a:t>
            </a:r>
          </a:p>
          <a:p>
            <a:pPr lvl="1"/>
            <a:r>
              <a:rPr lang="en-US" dirty="0"/>
              <a:t>Example: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"*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graph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lvl="2"/>
            <a:r>
              <a:rPr lang="en-US" dirty="0" smtClean="0"/>
              <a:t>Results: </a:t>
            </a:r>
            <a:r>
              <a:rPr lang="en-US" i="1" dirty="0" smtClean="0"/>
              <a:t>shortest</a:t>
            </a:r>
            <a:r>
              <a:rPr lang="en-US" i="1" dirty="0"/>
              <a:t>, longest, </a:t>
            </a:r>
            <a:r>
              <a:rPr lang="en-US" i="1" dirty="0" smtClean="0"/>
              <a:t>Hamiltonian, etc.</a:t>
            </a:r>
            <a:endParaRPr lang="en-US" dirty="0"/>
          </a:p>
          <a:p>
            <a:r>
              <a:rPr lang="en-US" dirty="0" smtClean="0"/>
              <a:t>If you want to search C# code you can just add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"using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;"</a:t>
            </a:r>
            <a:r>
              <a:rPr lang="en-US" sz="2800" dirty="0"/>
              <a:t> </a:t>
            </a:r>
            <a:r>
              <a:rPr lang="en-US" dirty="0" smtClean="0"/>
              <a:t>to the search query</a:t>
            </a:r>
          </a:p>
          <a:p>
            <a:r>
              <a:rPr lang="en-US" dirty="0" smtClean="0">
                <a:hlinkClick r:id="rId2"/>
              </a:rPr>
              <a:t>www.google.com/advanced_search</a:t>
            </a:r>
            <a:endParaRPr lang="en-US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5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  <a:tabLst/>
            </a:pPr>
            <a:r>
              <a:rPr lang="en-US" dirty="0" smtClean="0"/>
              <a:t> Problems solving needs methodology:</a:t>
            </a:r>
          </a:p>
          <a:p>
            <a:pPr marL="793751" lvl="1" indent="-446088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Understanding and analyzing problems</a:t>
            </a:r>
          </a:p>
          <a:p>
            <a:pPr marL="793751" lvl="1" indent="-446088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Using a sheet of paper and a pen for sketching</a:t>
            </a:r>
          </a:p>
          <a:p>
            <a:pPr marL="793751" lvl="1" indent="-446088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Thinking up, inventing and trying ideas</a:t>
            </a:r>
          </a:p>
          <a:p>
            <a:pPr marL="793751" lvl="1" indent="-446088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Decomposing problems into subproblems</a:t>
            </a:r>
          </a:p>
          <a:p>
            <a:pPr marL="793751" lvl="1" indent="-446088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Selecting appropriate data structures</a:t>
            </a:r>
          </a:p>
          <a:p>
            <a:pPr marL="793751" lvl="1" indent="-446088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Thinking about the efficiency and performance</a:t>
            </a:r>
          </a:p>
          <a:p>
            <a:pPr marL="793751" lvl="1" indent="-446088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Implementing step-by-step</a:t>
            </a:r>
          </a:p>
          <a:p>
            <a:pPr marL="793751" lvl="1" indent="-446088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Testing the nominal case, border cases and efficiency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09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228600"/>
            <a:ext cx="6934200" cy="838200"/>
          </a:xfrm>
        </p:spPr>
        <p:txBody>
          <a:bodyPr/>
          <a:lstStyle/>
          <a:p>
            <a:r>
              <a:rPr lang="en-US" dirty="0"/>
              <a:t>Methodology of Problem Solving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the Problems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 carefully the problems and think a bit about their possible solutions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Order the problems from the easiest to the most complex: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Sorting numbers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Trivial – we can use the built-in sorting in .NET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Shuffle-cards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Need to randomize the elements of array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Students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Needs summing, sorting and text file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3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495800" y="1981200"/>
            <a:ext cx="4038600" cy="1615823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5000" endPos="49000" dist="5000" dir="5400000" sy="-100000" algn="bl" rotWithShape="0"/>
                </a:effectLst>
              </a:rPr>
              <a:t>Using a Paper and a Pen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000" stA="25000" endPos="49000" dist="5000" dir="5400000" sy="-100000" algn="bl" rotWithShape="0"/>
              </a:effectLst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495800" y="3826137"/>
            <a:ext cx="4038600" cy="898263"/>
          </a:xfrm>
        </p:spPr>
        <p:txBody>
          <a:bodyPr/>
          <a:lstStyle/>
          <a:p>
            <a:r>
              <a:rPr lang="en-US" dirty="0" smtClean="0"/>
              <a:t>Visualizing and Sketching your Ideas</a:t>
            </a:r>
            <a:endParaRPr lang="en-US" dirty="0"/>
          </a:p>
        </p:txBody>
      </p:sp>
      <p:pic>
        <p:nvPicPr>
          <p:cNvPr id="59394" name="Picture 2" descr="http://www.losethattyre.co.uk/wp-content/uploads/2008/01/spiral-note-pad-with-pen-empty.jpg"/>
          <p:cNvPicPr>
            <a:picLocks noChangeAspect="1" noChangeArrowheads="1"/>
          </p:cNvPicPr>
          <p:nvPr/>
        </p:nvPicPr>
        <p:blipFill>
          <a:blip r:embed="rId2" cstate="screen">
            <a:lum contras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3243518" cy="4523274"/>
          </a:xfrm>
          <a:prstGeom prst="roundRect">
            <a:avLst>
              <a:gd name="adj" fmla="val 3982"/>
            </a:avLst>
          </a:prstGeom>
          <a:noFill/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0543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7458</TotalTime>
  <Words>4503</Words>
  <Application>Microsoft Office PowerPoint</Application>
  <PresentationFormat>On-screen Show (4:3)</PresentationFormat>
  <Paragraphs>699</Paragraphs>
  <Slides>76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3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Methodology of Problem Solving</vt:lpstr>
      <vt:lpstr>Table of Contents</vt:lpstr>
      <vt:lpstr>Table of Contents (2)</vt:lpstr>
      <vt:lpstr>Problems Solving</vt:lpstr>
      <vt:lpstr>Understanding the Requirements</vt:lpstr>
      <vt:lpstr>Read and Analyze the Problems</vt:lpstr>
      <vt:lpstr>Analyzing the Problems</vt:lpstr>
      <vt:lpstr>Analyzing the Problems (2)</vt:lpstr>
      <vt:lpstr>Using a Paper and a Pen</vt:lpstr>
      <vt:lpstr>Use a Sheet of Paper and a Pen</vt:lpstr>
      <vt:lpstr>Paper and Pen</vt:lpstr>
      <vt:lpstr>Invent Ideas</vt:lpstr>
      <vt:lpstr>Think up, Invent and Try Ideas</vt:lpstr>
      <vt:lpstr>Invent and Try Ideas – Example</vt:lpstr>
      <vt:lpstr>Invent and Try Ideas – Example (2)</vt:lpstr>
      <vt:lpstr>Divide and Conquer</vt:lpstr>
      <vt:lpstr>Decompose the Problem into Subproblems</vt:lpstr>
      <vt:lpstr>Divide and Conquer – Example</vt:lpstr>
      <vt:lpstr>Subproblem #1 (Single Exchange)</vt:lpstr>
      <vt:lpstr>Subproblem #2 (Random Split Point)</vt:lpstr>
      <vt:lpstr>Subproblem #3 (Combining Single Exchanges)</vt:lpstr>
      <vt:lpstr>Check-up Your Ideas</vt:lpstr>
      <vt:lpstr>Check-up Your Ideas</vt:lpstr>
      <vt:lpstr>Check-up Your Ideas – Example</vt:lpstr>
      <vt:lpstr>Invent New Idea If Needed</vt:lpstr>
      <vt:lpstr>Invent New Ideas – Example</vt:lpstr>
      <vt:lpstr>Check-up the New Idea – Example</vt:lpstr>
      <vt:lpstr>Think about Data Structures</vt:lpstr>
      <vt:lpstr>Choosing Appropriate Data Structures</vt:lpstr>
      <vt:lpstr>Choose Appropriate Data Structures – Example</vt:lpstr>
      <vt:lpstr>Efficiency and Performance</vt:lpstr>
      <vt:lpstr>Think About the Efficiency</vt:lpstr>
      <vt:lpstr>Efficiency is not Always Required</vt:lpstr>
      <vt:lpstr>Efficiency – Example</vt:lpstr>
      <vt:lpstr>Implementation</vt:lpstr>
      <vt:lpstr>Start Coding: Check List</vt:lpstr>
      <vt:lpstr>Coding Check List – Example</vt:lpstr>
      <vt:lpstr>Implement your Algorithm Step-by-Step</vt:lpstr>
      <vt:lpstr>Step #1 – Class Card</vt:lpstr>
      <vt:lpstr>Step #1 – Test</vt:lpstr>
      <vt:lpstr>Step #2 – Create and Print a Deck of Cards</vt:lpstr>
      <vt:lpstr>Step #2 – Test</vt:lpstr>
      <vt:lpstr>Step #3 – Single Exchange</vt:lpstr>
      <vt:lpstr>Step #3 – Test</vt:lpstr>
      <vt:lpstr>Step #3 – Fix Bug and Test</vt:lpstr>
      <vt:lpstr>Step #3 – Fix Again and Test</vt:lpstr>
      <vt:lpstr>Step #4 – Shuffle the Deck</vt:lpstr>
      <vt:lpstr>Step #4 – Strange Bug</vt:lpstr>
      <vt:lpstr>Step #4 – Fix Again and Test</vt:lpstr>
      <vt:lpstr>Testing</vt:lpstr>
      <vt:lpstr>Thoroughly Test your Solution</vt:lpstr>
      <vt:lpstr>How to Test?</vt:lpstr>
      <vt:lpstr>How to Test? (2)</vt:lpstr>
      <vt:lpstr>Read the Problem Statement</vt:lpstr>
      <vt:lpstr>Testing – Example</vt:lpstr>
      <vt:lpstr>Test with 52 Cards – Example</vt:lpstr>
      <vt:lpstr>Test with 52 Cards – Example (2)</vt:lpstr>
      <vt:lpstr>Fixing the Algorithm</vt:lpstr>
      <vt:lpstr>Test with 52 Cards (Again)</vt:lpstr>
      <vt:lpstr>Test with 1 Card</vt:lpstr>
      <vt:lpstr>Test with 1 Card – Bug Fixing</vt:lpstr>
      <vt:lpstr>Test with 2 Cards</vt:lpstr>
      <vt:lpstr>Test with 2 Cards – Bug Fixing</vt:lpstr>
      <vt:lpstr>Test with 0 Cards; Regression Tests</vt:lpstr>
      <vt:lpstr>Load Test – 52 000 Cards</vt:lpstr>
      <vt:lpstr>How to Search in Google?</vt:lpstr>
      <vt:lpstr>Search in Google Laws</vt:lpstr>
      <vt:lpstr>Search in Google Laws (2)</vt:lpstr>
      <vt:lpstr>Search in Google Rules</vt:lpstr>
      <vt:lpstr>Search in Google Tips</vt:lpstr>
      <vt:lpstr>Search in Google Tips (2)</vt:lpstr>
      <vt:lpstr>Search in Google Tips (3)</vt:lpstr>
      <vt:lpstr>Search in Google Tips (4)</vt:lpstr>
      <vt:lpstr>Summary</vt:lpstr>
      <vt:lpstr>Methodology of Problem Solving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Nikolay Kostov</dc:creator>
  <cp:keywords>code, quality, code quality, C#, JS, programming</cp:keywords>
  <cp:lastModifiedBy>Academy</cp:lastModifiedBy>
  <cp:revision>1874</cp:revision>
  <dcterms:created xsi:type="dcterms:W3CDTF">2007-12-08T16:03:35Z</dcterms:created>
  <dcterms:modified xsi:type="dcterms:W3CDTF">2015-02-23T14:51:27Z</dcterms:modified>
  <cp:category>quality code, software engineering</cp:category>
</cp:coreProperties>
</file>