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  <p:sldId id="501" r:id="rId9"/>
    <p:sldId id="502" r:id="rId10"/>
    <p:sldId id="505" r:id="rId11"/>
    <p:sldId id="504" r:id="rId12"/>
    <p:sldId id="506" r:id="rId13"/>
    <p:sldId id="572" r:id="rId14"/>
    <p:sldId id="528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73" r:id="rId23"/>
    <p:sldId id="517" r:id="rId24"/>
    <p:sldId id="575" r:id="rId25"/>
    <p:sldId id="518" r:id="rId26"/>
    <p:sldId id="520" r:id="rId27"/>
    <p:sldId id="574" r:id="rId28"/>
    <p:sldId id="349" r:id="rId29"/>
    <p:sldId id="529" r:id="rId30"/>
    <p:sldId id="530" r:id="rId31"/>
    <p:sldId id="570" r:id="rId32"/>
    <p:sldId id="405" r:id="rId33"/>
    <p:sldId id="4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92"/>
            <p14:sldId id="493"/>
            <p14:sldId id="494"/>
          </p14:sldIdLst>
        </p14:section>
        <p14:section name="Encapsulation" id="{BC4A3995-4CED-4320-A673-95328C9C809D}">
          <p14:sldIdLst>
            <p14:sldId id="495"/>
            <p14:sldId id="496"/>
            <p14:sldId id="497"/>
            <p14:sldId id="498"/>
          </p14:sldIdLst>
        </p14:section>
        <p14:section name="Access Modifiers" id="{4C2182BE-4B88-4D56-9DB6-E01540733B09}">
          <p14:sldIdLst>
            <p14:sldId id="501"/>
            <p14:sldId id="502"/>
            <p14:sldId id="505"/>
            <p14:sldId id="504"/>
            <p14:sldId id="506"/>
            <p14:sldId id="572"/>
            <p14:sldId id="528"/>
            <p14:sldId id="508"/>
            <p14:sldId id="509"/>
          </p14:sldIdLst>
        </p14:section>
        <p14:section name="Validation" id="{4952FA96-F6B1-4564-A053-CE2B5F00C729}">
          <p14:sldIdLst>
            <p14:sldId id="510"/>
            <p14:sldId id="511"/>
            <p14:sldId id="512"/>
            <p14:sldId id="513"/>
            <p14:sldId id="514"/>
            <p14:sldId id="573"/>
            <p14:sldId id="517"/>
            <p14:sldId id="575"/>
            <p14:sldId id="518"/>
            <p14:sldId id="520"/>
            <p14:sldId id="574"/>
          </p14:sldIdLst>
        </p14:section>
        <p14:section name="Conclusion" id="{10E03AB1-9AA8-4E86-9A64-D741901E50A2}">
          <p14:sldIdLst>
            <p14:sldId id="349"/>
            <p14:sldId id="529"/>
            <p14:sldId id="530"/>
            <p14:sldId id="57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77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64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8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7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4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6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7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48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301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03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2805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33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9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2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1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2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678/Encapsulation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4.png"/><Relationship Id="rId10" Type="http://schemas.openxmlformats.org/officeDocument/2006/relationships/image" Target="../media/image4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9.gif"/><Relationship Id="rId5" Type="http://schemas.openxmlformats.org/officeDocument/2006/relationships/image" Target="../media/image5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8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4745178"/>
            <a:ext cx="3465526" cy="525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rot="224773">
            <a:off x="4496352" y="1916320"/>
            <a:ext cx="2432346" cy="3298853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methods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4084013"/>
                <a:ext cx="168804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solidFill>
                      <a:schemeClr val="bg2"/>
                    </a:solidFill>
                  </a:rPr>
                  <a:t>variables</a:t>
                </a:r>
                <a:endParaRPr lang="bg-BG" sz="28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3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most </a:t>
            </a:r>
            <a:r>
              <a:rPr lang="en-GB" b="1" dirty="0">
                <a:solidFill>
                  <a:schemeClr val="bg1"/>
                </a:solidFill>
              </a:rPr>
              <a:t>permissive</a:t>
            </a:r>
            <a:r>
              <a:rPr lang="en-GB" dirty="0"/>
              <a:t> access level</a:t>
            </a:r>
          </a:p>
          <a:p>
            <a:r>
              <a:rPr lang="en-GB" dirty="0"/>
              <a:t>There are </a:t>
            </a:r>
            <a:r>
              <a:rPr lang="en-GB" b="1" dirty="0">
                <a:solidFill>
                  <a:schemeClr val="bg1"/>
                </a:solidFill>
              </a:rPr>
              <a:t>no restrictions </a:t>
            </a:r>
            <a:r>
              <a:rPr lang="en-GB" dirty="0"/>
              <a:t>on </a:t>
            </a:r>
            <a:br>
              <a:rPr lang="en-GB" dirty="0"/>
            </a:br>
            <a:r>
              <a:rPr lang="en-GB" dirty="0"/>
              <a:t>accessing public members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access class directly from a namespace you </a:t>
            </a:r>
            <a:br>
              <a:rPr lang="en-GB" dirty="0"/>
            </a:br>
            <a:r>
              <a:rPr lang="en-GB" dirty="0"/>
              <a:t>can use the </a:t>
            </a:r>
            <a:r>
              <a:rPr lang="en-GB" b="1" dirty="0">
                <a:solidFill>
                  <a:schemeClr val="bg1"/>
                </a:solidFill>
              </a:rPr>
              <a:t>using</a:t>
            </a:r>
            <a:r>
              <a:rPr lang="en-GB" dirty="0"/>
              <a:t> keyword to include the namespace </a:t>
            </a:r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09852" y="3048450"/>
            <a:ext cx="621455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public int Age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349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is the default class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Accessible to any other class in the same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5475" y="1732557"/>
            <a:ext cx="7275221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internal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Age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95475" y="4665039"/>
            <a:ext cx="7275221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</p:spTree>
    <p:extLst>
      <p:ext uri="{BB962C8B-B14F-4D97-AF65-F5344CB8AC3E}">
        <p14:creationId xmlns:p14="http://schemas.microsoft.com/office/powerpoint/2010/main" val="303438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Create a class 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60412" y="1904262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Person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17" y="1265615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2" y="1310986"/>
            <a:ext cx="1067117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>
                <a:effectLst/>
              </a:rPr>
              <a:t>public class Person</a:t>
            </a:r>
          </a:p>
          <a:p>
            <a:r>
              <a:rPr lang="en-GB" dirty="0">
                <a:effectLst/>
              </a:rPr>
              <a:t>{</a:t>
            </a:r>
          </a:p>
          <a:p>
            <a:r>
              <a:rPr lang="en-GB" dirty="0">
                <a:effectLst/>
              </a:rPr>
              <a:t>  </a:t>
            </a:r>
            <a:r>
              <a:rPr lang="nb-NO" dirty="0">
                <a:effectLst/>
              </a:rPr>
              <a:t>private string firstName;</a:t>
            </a:r>
          </a:p>
          <a:p>
            <a:r>
              <a:rPr lang="nb-NO" dirty="0">
                <a:effectLst/>
              </a:rPr>
              <a:t>  private string lastName;</a:t>
            </a:r>
          </a:p>
          <a:p>
            <a:r>
              <a:rPr lang="nb-NO" dirty="0">
                <a:effectLst/>
              </a:rPr>
              <a:t>  private int age;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 </a:t>
            </a:r>
            <a:r>
              <a:rPr lang="en-US" dirty="0">
                <a:effectLst/>
              </a:rPr>
              <a:t>public string FirstName =&gt; </a:t>
            </a:r>
            <a:r>
              <a:rPr lang="en-US" dirty="0" err="1">
                <a:effectLst/>
              </a:rPr>
              <a:t>this.firstName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  public string </a:t>
            </a:r>
            <a:r>
              <a:rPr lang="en-US" dirty="0" err="1">
                <a:effectLst/>
              </a:rPr>
              <a:t>LastName</a:t>
            </a:r>
            <a:r>
              <a:rPr lang="en-US" dirty="0">
                <a:effectLst/>
              </a:rPr>
              <a:t> =&gt; </a:t>
            </a:r>
            <a:r>
              <a:rPr lang="en-US" dirty="0" err="1">
                <a:effectLst/>
              </a:rPr>
              <a:t>this.lastName</a:t>
            </a:r>
            <a:r>
              <a:rPr lang="en-US" dirty="0">
                <a:effectLst/>
              </a:rPr>
              <a:t>;</a:t>
            </a:r>
          </a:p>
          <a:p>
            <a:r>
              <a:rPr lang="en-US" dirty="0">
                <a:effectLst/>
              </a:rPr>
              <a:t>  public </a:t>
            </a:r>
            <a:r>
              <a:rPr lang="en-US" dirty="0" err="1">
                <a:effectLst/>
              </a:rPr>
              <a:t>int</a:t>
            </a:r>
            <a:r>
              <a:rPr lang="en-US" dirty="0">
                <a:effectLst/>
              </a:rPr>
              <a:t> Age =&gt; </a:t>
            </a:r>
            <a:r>
              <a:rPr lang="en-US" dirty="0" err="1">
                <a:effectLst/>
              </a:rPr>
              <a:t>this.lastName</a:t>
            </a:r>
            <a:r>
              <a:rPr lang="en-US" dirty="0">
                <a:effectLst/>
              </a:rPr>
              <a:t>;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 public override string </a:t>
            </a:r>
            <a:r>
              <a:rPr lang="en-GB" dirty="0" err="1">
                <a:effectLst/>
              </a:rPr>
              <a:t>ToString</a:t>
            </a:r>
            <a:r>
              <a:rPr lang="en-GB" dirty="0">
                <a:effectLst/>
              </a:rPr>
              <a:t>() {</a:t>
            </a:r>
          </a:p>
          <a:p>
            <a:r>
              <a:rPr lang="en-GB" dirty="0">
                <a:effectLst/>
              </a:rPr>
              <a:t>    return $"</a:t>
            </a:r>
            <a:r>
              <a:rPr lang="en-US" dirty="0">
                <a:effectLst/>
              </a:rPr>
              <a:t>{FirstName} {</a:t>
            </a:r>
            <a:r>
              <a:rPr lang="en-US" dirty="0" err="1">
                <a:effectLst/>
              </a:rPr>
              <a:t>LastName</a:t>
            </a:r>
            <a:r>
              <a:rPr lang="en-US" dirty="0">
                <a:effectLst/>
              </a:rPr>
              <a:t>} is {Age} years old.";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 }</a:t>
            </a:r>
          </a:p>
          <a:p>
            <a:r>
              <a:rPr lang="en-GB" dirty="0">
                <a:effectLst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729928" y="1257720"/>
            <a:ext cx="865276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effectLst/>
              </a:rPr>
              <a:t>var lines = int.parse(Console.ReadLine());</a:t>
            </a:r>
          </a:p>
          <a:p>
            <a:r>
              <a:rPr lang="en-US" dirty="0">
                <a:effectLst/>
              </a:rPr>
              <a:t>var people = new List&lt;</a:t>
            </a:r>
            <a:r>
              <a:rPr lang="en-US" dirty="0">
                <a:solidFill>
                  <a:schemeClr val="bg1"/>
                </a:solidFill>
                <a:effectLst/>
              </a:rPr>
              <a:t>Person</a:t>
            </a:r>
            <a:r>
              <a:rPr lang="en-US" dirty="0">
                <a:effectLst/>
              </a:rPr>
              <a:t>&gt;();</a:t>
            </a:r>
          </a:p>
          <a:p>
            <a:r>
              <a:rPr lang="en-US" dirty="0">
                <a:effectLst/>
              </a:rPr>
              <a:t>for (int i = 0; i &lt; lines; i++;) {</a:t>
            </a:r>
          </a:p>
          <a:p>
            <a:r>
              <a:rPr lang="en-US" dirty="0">
                <a:effectLst/>
              </a:rPr>
              <a:t>  var cmdArgs = Console.ReadLine().Split();</a:t>
            </a:r>
          </a:p>
          <a:p>
            <a:r>
              <a:rPr lang="en-US" dirty="0">
                <a:effectLst/>
              </a:rPr>
              <a:t>  var person = new Person();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person.FirstName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cmdArgs</a:t>
            </a:r>
            <a:r>
              <a:rPr lang="en-US" dirty="0">
                <a:effectLst/>
              </a:rPr>
              <a:t>[0];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>
                <a:solidFill>
                  <a:schemeClr val="accent2"/>
                </a:solidFill>
                <a:effectLst/>
              </a:rPr>
              <a:t>//TODO:</a:t>
            </a:r>
            <a:r>
              <a:rPr lang="en-US" i="1" dirty="0">
                <a:solidFill>
                  <a:schemeClr val="accent2"/>
                </a:solidFill>
                <a:effectLst/>
              </a:rPr>
              <a:t> Set </a:t>
            </a:r>
            <a:r>
              <a:rPr lang="en-US" i="1" dirty="0" err="1">
                <a:solidFill>
                  <a:schemeClr val="accent2"/>
                </a:solidFill>
                <a:effectLst/>
              </a:rPr>
              <a:t>LastName</a:t>
            </a:r>
            <a:r>
              <a:rPr lang="en-US" i="1" dirty="0">
                <a:solidFill>
                  <a:schemeClr val="accent2"/>
                </a:solidFill>
                <a:effectLst/>
              </a:rPr>
              <a:t> and Age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people.Add</a:t>
            </a:r>
            <a:r>
              <a:rPr lang="en-US" dirty="0">
                <a:effectLst/>
              </a:rPr>
              <a:t>(person);</a:t>
            </a:r>
          </a:p>
          <a:p>
            <a:r>
              <a:rPr lang="en-US" dirty="0">
                <a:effectLst/>
              </a:rPr>
              <a:t>}</a:t>
            </a:r>
          </a:p>
          <a:p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sorted = </a:t>
            </a:r>
            <a:r>
              <a:rPr lang="en-US" dirty="0" err="1">
                <a:effectLst/>
              </a:rPr>
              <a:t>persons.OrderBy</a:t>
            </a:r>
            <a:r>
              <a:rPr lang="en-US" dirty="0">
                <a:effectLst/>
              </a:rPr>
              <a:t>(p =&gt; p.FirstName)</a:t>
            </a:r>
          </a:p>
          <a:p>
            <a:r>
              <a:rPr lang="en-US" dirty="0">
                <a:effectLst/>
              </a:rPr>
              <a:t>       .ThenBy(p =&gt; </a:t>
            </a:r>
            <a:r>
              <a:rPr lang="en-US" dirty="0" err="1">
                <a:effectLst/>
              </a:rPr>
              <a:t>p.Age</a:t>
            </a:r>
            <a:r>
              <a:rPr lang="en-US" dirty="0">
                <a:effectLst/>
              </a:rPr>
              <a:t>).</a:t>
            </a:r>
            <a:r>
              <a:rPr lang="en-US" dirty="0" err="1">
                <a:effectLst/>
              </a:rPr>
              <a:t>ToList</a:t>
            </a:r>
            <a:r>
              <a:rPr lang="en-US" dirty="0">
                <a:effectLst/>
              </a:rPr>
              <a:t>();</a:t>
            </a:r>
          </a:p>
          <a:p>
            <a:r>
              <a:rPr lang="en-US" dirty="0">
                <a:solidFill>
                  <a:schemeClr val="accent2"/>
                </a:solidFill>
                <a:effectLst/>
              </a:rPr>
              <a:t>//TODO:</a:t>
            </a:r>
            <a:r>
              <a:rPr lang="en-US" i="1" dirty="0">
                <a:solidFill>
                  <a:schemeClr val="accent2"/>
                </a:solidFill>
                <a:effectLst/>
              </a:rPr>
              <a:t> Print each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, which updates</a:t>
            </a:r>
            <a:br>
              <a:rPr lang="en-US" dirty="0"/>
            </a:br>
            <a:r>
              <a:rPr lang="en-US" dirty="0"/>
              <a:t>salary with a given percent</a:t>
            </a:r>
          </a:p>
          <a:p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half of the normal</a:t>
            </a:r>
            <a:r>
              <a:rPr lang="en-US" dirty="0"/>
              <a:t>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42910" y="1462763"/>
            <a:ext cx="5331226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Person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+IncreaseSalary(int):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8254" y="1181282"/>
            <a:ext cx="9059291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>
                <a:effectLst/>
              </a:rPr>
              <a:t>private double salary;</a:t>
            </a:r>
          </a:p>
          <a:p>
            <a:r>
              <a:rPr lang="en-GB" dirty="0">
                <a:effectLst/>
              </a:rPr>
              <a:t>public double Salary { </a:t>
            </a:r>
          </a:p>
          <a:p>
            <a:r>
              <a:rPr lang="en-GB" dirty="0">
                <a:effectLst/>
              </a:rPr>
              <a:t>  get =&gt; </a:t>
            </a:r>
            <a:r>
              <a:rPr lang="en-GB" dirty="0" err="1">
                <a:effectLst/>
              </a:rPr>
              <a:t>this.salary</a:t>
            </a:r>
            <a:r>
              <a:rPr lang="en-GB" dirty="0">
                <a:effectLst/>
              </a:rPr>
              <a:t>;</a:t>
            </a:r>
          </a:p>
          <a:p>
            <a:r>
              <a:rPr lang="en-GB" dirty="0">
                <a:effectLst/>
              </a:rPr>
              <a:t>  private set =&gt; </a:t>
            </a:r>
            <a:r>
              <a:rPr lang="en-GB" dirty="0" err="1">
                <a:effectLst/>
              </a:rPr>
              <a:t>this.salary</a:t>
            </a:r>
            <a:r>
              <a:rPr lang="en-GB" dirty="0">
                <a:effectLst/>
              </a:rPr>
              <a:t> = value;</a:t>
            </a:r>
          </a:p>
          <a:p>
            <a:r>
              <a:rPr lang="en-GB" dirty="0">
                <a:effectLst/>
              </a:rPr>
              <a:t>}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public void IncreaseSalary(double percent)</a:t>
            </a:r>
          </a:p>
          <a:p>
            <a:r>
              <a:rPr lang="en-US" dirty="0">
                <a:effectLst/>
              </a:rPr>
              <a:t>{</a:t>
            </a:r>
          </a:p>
          <a:p>
            <a:r>
              <a:rPr lang="en-US" dirty="0">
                <a:effectLst/>
              </a:rPr>
              <a:t>   if (this.age &gt; 30)</a:t>
            </a:r>
          </a:p>
          <a:p>
            <a:r>
              <a:rPr lang="en-US" dirty="0">
                <a:effectLst/>
              </a:rPr>
              <a:t>     </a:t>
            </a:r>
            <a:r>
              <a:rPr lang="en-US" dirty="0" err="1">
                <a:effectLst/>
              </a:rPr>
              <a:t>this.Salary</a:t>
            </a:r>
            <a:r>
              <a:rPr lang="en-US" dirty="0">
                <a:effectLst/>
              </a:rPr>
              <a:t> += this.salary * percent / 100;</a:t>
            </a:r>
          </a:p>
          <a:p>
            <a:r>
              <a:rPr lang="en-US" dirty="0">
                <a:effectLst/>
              </a:rPr>
              <a:t>   else</a:t>
            </a:r>
          </a:p>
          <a:p>
            <a:r>
              <a:rPr lang="en-US" dirty="0">
                <a:effectLst/>
              </a:rPr>
              <a:t>     </a:t>
            </a:r>
            <a:r>
              <a:rPr lang="en-US" dirty="0" err="1">
                <a:effectLst/>
              </a:rPr>
              <a:t>this.Salary</a:t>
            </a:r>
            <a:r>
              <a:rPr lang="en-US" dirty="0">
                <a:effectLst/>
              </a:rPr>
              <a:t> += this.salary * percent / 200;</a:t>
            </a:r>
          </a:p>
          <a:p>
            <a:r>
              <a:rPr lang="en-GB" dirty="0">
                <a:effectLst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01773"/>
            <a:ext cx="10961783" cy="768084"/>
          </a:xfrm>
        </p:spPr>
        <p:txBody>
          <a:bodyPr/>
          <a:lstStyle/>
          <a:p>
            <a:r>
              <a:rPr lang="en-GB" dirty="0"/>
              <a:t>Validation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handling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1" y="1848001"/>
            <a:ext cx="7760562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double Salary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set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if (value &lt; 460)</a:t>
            </a:r>
          </a:p>
          <a:p>
            <a:r>
              <a:rPr lang="en-US" dirty="0"/>
              <a:t>      throw new ArgumentException("...");</a:t>
            </a:r>
          </a:p>
          <a:p>
            <a:r>
              <a:rPr lang="en-US" dirty="0"/>
              <a:t>    this.salary 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83787" y="2806058"/>
            <a:ext cx="4419600" cy="990600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170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1" y="1844352"/>
            <a:ext cx="9003436" cy="3438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double salary)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10390" y="3372751"/>
            <a:ext cx="2851052" cy="84781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555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  <a:p>
            <a:r>
              <a:rPr lang="en-US" dirty="0"/>
              <a:t>Keyword this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must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</a:t>
            </a:r>
            <a:r>
              <a:rPr lang="en-US" dirty="0"/>
              <a:t>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65029" y="1378706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Person</a:t>
              </a:r>
              <a:endPara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89086" y="1355749"/>
            <a:ext cx="7813828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Age {</a:t>
            </a:r>
          </a:p>
          <a:p>
            <a:r>
              <a:rPr lang="en-US" dirty="0"/>
              <a:t>  get =&gt; </a:t>
            </a:r>
            <a:r>
              <a:rPr lang="en-US" dirty="0" err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 </a:t>
            </a:r>
          </a:p>
          <a:p>
            <a:r>
              <a:rPr lang="en-US" dirty="0"/>
              <a:t>      throw new </a:t>
            </a:r>
            <a:r>
              <a:rPr lang="en-US" dirty="0" err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dirty="0" err="1"/>
              <a:t>this.age</a:t>
            </a:r>
            <a:r>
              <a:rPr lang="en-US" dirty="0"/>
              <a:t> 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</a:t>
            </a:r>
            <a:r>
              <a:rPr lang="en-US" i="1" dirty="0" err="1">
                <a:solidFill>
                  <a:schemeClr val="accent2"/>
                </a:solidFill>
              </a:rPr>
              <a:t>firstName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</a:t>
            </a:r>
            <a:r>
              <a:rPr lang="en-US" i="1" dirty="0" err="1">
                <a:solidFill>
                  <a:schemeClr val="accent2"/>
                </a:solidFill>
              </a:rPr>
              <a:t>lastName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salary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CB7F-FF6D-4D30-96DB-E74D02BB4B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F523E95-23F2-4A2D-A6F2-0482187F010B}"/>
              </a:ext>
            </a:extLst>
          </p:cNvPr>
          <p:cNvSpPr txBox="1">
            <a:spLocks/>
          </p:cNvSpPr>
          <p:nvPr/>
        </p:nvSpPr>
        <p:spPr>
          <a:xfrm>
            <a:off x="6920885" y="3151135"/>
            <a:ext cx="5080712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string myString = "old String"</a:t>
            </a:r>
          </a:p>
          <a:p>
            <a:r>
              <a:rPr lang="en-US" sz="2000" dirty="0"/>
              <a:t>Console.WriteLine(myString);</a:t>
            </a:r>
          </a:p>
          <a:p>
            <a:r>
              <a:rPr lang="en-US" sz="2000" dirty="0"/>
              <a:t>myString.replaceAll("old", "new");</a:t>
            </a:r>
          </a:p>
          <a:p>
            <a:r>
              <a:rPr lang="en-US" sz="2000" dirty="0"/>
              <a:t>Console.WriteLine( myString );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4584" y="4602748"/>
            <a:ext cx="333312" cy="4711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9311" y="5148971"/>
            <a:ext cx="1743858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old String</a:t>
            </a:r>
          </a:p>
          <a:p>
            <a:r>
              <a:rPr lang="en-US" sz="2000" dirty="0"/>
              <a:t>old String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F28400F-AB57-45CA-AC71-455BD2202825}"/>
              </a:ext>
            </a:extLst>
          </p:cNvPr>
          <p:cNvSpPr txBox="1">
            <a:spLocks/>
          </p:cNvSpPr>
          <p:nvPr/>
        </p:nvSpPr>
        <p:spPr>
          <a:xfrm>
            <a:off x="339461" y="3151135"/>
            <a:ext cx="5622524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Point myPoint = new Point( 0.0, 0.0 );</a:t>
            </a:r>
          </a:p>
          <a:p>
            <a:r>
              <a:rPr lang="en-US" sz="2000" dirty="0"/>
              <a:t>Console.WriteLine( myPoint );</a:t>
            </a:r>
          </a:p>
          <a:p>
            <a:r>
              <a:rPr lang="en-US" sz="2000" dirty="0"/>
              <a:t>myPoint.SetLocation( 1.0, 0.0 );</a:t>
            </a:r>
          </a:p>
          <a:p>
            <a:r>
              <a:rPr lang="en-US" sz="2000" dirty="0"/>
              <a:t>Console.WriteLine( myPoint );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7411" y="4604514"/>
            <a:ext cx="333312" cy="4711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C8388D-3DBE-4CC6-8791-77564932887A}"/>
              </a:ext>
            </a:extLst>
          </p:cNvPr>
          <p:cNvSpPr txBox="1">
            <a:spLocks/>
          </p:cNvSpPr>
          <p:nvPr/>
        </p:nvSpPr>
        <p:spPr>
          <a:xfrm>
            <a:off x="2267935" y="5167356"/>
            <a:ext cx="1432264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0.0, 0.0</a:t>
            </a:r>
          </a:p>
          <a:p>
            <a:r>
              <a:rPr lang="en-US" sz="2000" dirty="0"/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12766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Private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field methods </a:t>
            </a:r>
            <a:r>
              <a:rPr lang="en-US" b="1" dirty="0">
                <a:solidFill>
                  <a:schemeClr val="bg1"/>
                </a:solidFill>
              </a:rPr>
              <a:t>through the 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95548" y="1755858"/>
            <a:ext cx="645265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private List&lt;Person&gt; players;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public List&lt;Person&gt; Players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 { return this.players;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9607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IReadOnlyCollection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encapsulate collections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7559" y="2345958"/>
            <a:ext cx="8885626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layers</a:t>
            </a: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52293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829133" y="1277038"/>
            <a:ext cx="6143348" cy="4105922"/>
            <a:chOff x="-306388" y="2077297"/>
            <a:chExt cx="3137848" cy="410592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Team</a:t>
              </a:r>
              <a:endPara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1247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7800" y="1241070"/>
            <a:ext cx="784958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4086" y="1241070"/>
            <a:ext cx="8617007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IReadOnlyCollection&lt;Person&gt;</a:t>
            </a:r>
            <a:r>
              <a:rPr lang="en-US" dirty="0"/>
              <a:t> FirstTeam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get { return this.firstTeam.AsReadOnly(); 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Implement reserve team getter</a:t>
            </a:r>
            <a:endParaRPr lang="en-US" i="1" dirty="0"/>
          </a:p>
          <a:p>
            <a:r>
              <a:rPr lang="en-US" dirty="0"/>
              <a:t>public void AddPlayer(</a:t>
            </a:r>
            <a:r>
              <a:rPr lang="en-US" dirty="0">
                <a:solidFill>
                  <a:schemeClr val="bg1"/>
                </a:solidFill>
              </a:rPr>
              <a:t>Person player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(player.Age &lt; 40)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firstTeam.Add(player)</a:t>
            </a:r>
            <a:r>
              <a:rPr lang="en-US" dirty="0"/>
              <a:t>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reserveTeam.Add(player)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https://judge.softuni.bg/Contests/678/Encapsulation-Lab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fund-csharp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69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 Hiding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6162-4793-4A56-8C04-26CF2817A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Encapsulation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94162" y="1312871"/>
            <a:ext cx="3769181" cy="2728686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solidFill>
                      <a:schemeClr val="bg2"/>
                    </a:solidFill>
                  </a:rPr>
                  <a:t> Abstraction</a:t>
                </a:r>
                <a:endParaRPr lang="bg-BG" sz="24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solidFill>
                    <a:schemeClr val="bg2"/>
                  </a:solidFill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</a:rPr>
                <a:t>Data Encapsulation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3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wrapping code and </a:t>
            </a:r>
            <a:br>
              <a:rPr lang="en-US" dirty="0"/>
            </a:br>
            <a:r>
              <a:rPr lang="en-US" dirty="0"/>
              <a:t>data together into a single 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200" dirty="0"/>
              <a:t>Structural changes remain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200" dirty="0"/>
              <a:t>Allows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79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14073" y="1815456"/>
            <a:ext cx="6036284" cy="2981379"/>
            <a:chOff x="2478562" y="1839196"/>
            <a:chExt cx="6036284" cy="298137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432627"/>
              <a:ext cx="6036284" cy="13879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1095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1095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5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Access Modifiers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Visibility of Class Members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Main way to perform encapsulation and </a:t>
            </a:r>
            <a:br>
              <a:rPr lang="en-US" dirty="0"/>
            </a:br>
            <a:r>
              <a:rPr lang="en-US" dirty="0"/>
              <a:t>hide data from the outside world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is the default field and method modifier</a:t>
            </a:r>
          </a:p>
          <a:p>
            <a:pPr>
              <a:buClr>
                <a:schemeClr val="tx1"/>
              </a:buClr>
            </a:pPr>
            <a:r>
              <a:rPr lang="en-US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0" y="2213980"/>
            <a:ext cx="4046134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923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5811</TotalTime>
  <Words>2167</Words>
  <Application>Microsoft Office PowerPoint</Application>
  <PresentationFormat>Widescreen</PresentationFormat>
  <Paragraphs>477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Encapsulation</vt:lpstr>
      <vt:lpstr>Table of Contents</vt:lpstr>
      <vt:lpstr>Questions</vt:lpstr>
      <vt:lpstr>PowerPoint Presentation</vt:lpstr>
      <vt:lpstr>Encapsulation</vt:lpstr>
      <vt:lpstr>Encapsulation – Example</vt:lpstr>
      <vt:lpstr>Keyword this</vt:lpstr>
      <vt:lpstr>PowerPoint Presentation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 (2)</vt:lpstr>
      <vt:lpstr>Solution: Sort Persons by Name and Age</vt:lpstr>
      <vt:lpstr>Problem: Salary Increase</vt:lpstr>
      <vt:lpstr>Solution: Salary Increase</vt:lpstr>
      <vt:lpstr>PowerPoint Presentation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Mutable Fields</vt:lpstr>
      <vt:lpstr>Problem: Team</vt:lpstr>
      <vt:lpstr>Solution: Team</vt:lpstr>
      <vt:lpstr>Solution: Team(2)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Encapsulation</dc:title>
  <dc:subject>C# OOP Basics – Practical Training Course @ SoftUni</dc:subject>
  <dc:creator>Alen Paunov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Atanas Atanasov</cp:lastModifiedBy>
  <cp:revision>236</cp:revision>
  <dcterms:created xsi:type="dcterms:W3CDTF">2018-05-23T13:08:44Z</dcterms:created>
  <dcterms:modified xsi:type="dcterms:W3CDTF">2018-10-19T20:48:47Z</dcterms:modified>
  <cp:category>programming, education, software engineering, software development</cp:category>
</cp:coreProperties>
</file>