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57" r:id="rId3"/>
    <p:sldId id="261" r:id="rId4"/>
    <p:sldId id="260" r:id="rId5"/>
    <p:sldId id="292" r:id="rId6"/>
    <p:sldId id="293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9" r:id="rId18"/>
    <p:sldId id="280" r:id="rId19"/>
    <p:sldId id="274" r:id="rId20"/>
    <p:sldId id="282" r:id="rId21"/>
    <p:sldId id="283" r:id="rId22"/>
    <p:sldId id="284" r:id="rId23"/>
    <p:sldId id="285" r:id="rId24"/>
    <p:sldId id="281" r:id="rId25"/>
    <p:sldId id="275" r:id="rId26"/>
    <p:sldId id="287" r:id="rId27"/>
    <p:sldId id="288" r:id="rId28"/>
    <p:sldId id="289" r:id="rId29"/>
    <p:sldId id="286" r:id="rId30"/>
    <p:sldId id="290" r:id="rId31"/>
    <p:sldId id="291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94" autoAdjust="0"/>
    <p:restoredTop sz="94660"/>
  </p:normalViewPr>
  <p:slideViewPr>
    <p:cSldViewPr>
      <p:cViewPr varScale="1">
        <p:scale>
          <a:sx n="64" d="100"/>
          <a:sy n="64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C138-7B4F-4381-87BA-9EE7B83938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kil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24"/>
            <a:ext cx="6858000" cy="726475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C599-5051-47A0-8140-8BEA7E825C67}" type="datetimeFigureOut">
              <a:rPr lang="en-US" smtClean="0"/>
              <a:pPr/>
              <a:t>2/24/2019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6D61-6CC4-4A49-A78D-C9BD37F79957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0AB92-C66F-493C-AA7C-A0EC196DAE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0AB92-C66F-493C-AA7C-A0EC196DAE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s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9523" y="3733800"/>
            <a:ext cx="5224954" cy="146399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killo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killo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kill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killo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kill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ill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killo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kill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199" y="6172200"/>
            <a:ext cx="2175641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54000" r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DFD9-87E8-422A-BF71-23FF260CE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/Getting-Started-Installing-Git" TargetMode="External"/><Relationship Id="rId4" Type="http://schemas.openxmlformats.org/officeDocument/2006/relationships/hyperlink" Target="https://git-scm.com/download/linu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jurkmen/softwaretesting1109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jurkmen/softwaretesting1109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bitbucketserver/basic-git-commands-776639767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overview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paw.com/how-to/use-terminal-on-mac" TargetMode="External"/><Relationship Id="rId5" Type="http://schemas.openxmlformats.org/officeDocument/2006/relationships/hyperlink" Target="http://www.tutorialspoint.com/unix_terminal_online.php" TargetMode="External"/><Relationship Id="rId4" Type="http://schemas.openxmlformats.org/officeDocument/2006/relationships/hyperlink" Target="https://www.tjhsst.edu/~dhyatt/superap/unixcmd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Version Control </a:t>
            </a:r>
            <a:r>
              <a:rPr lang="en-US" sz="6000" dirty="0" smtClean="0"/>
              <a:t>Systems</a:t>
            </a:r>
            <a:br>
              <a:rPr lang="en-US" sz="6000" dirty="0" smtClean="0"/>
            </a:br>
            <a:r>
              <a:rPr lang="en-US" sz="6000" dirty="0" smtClean="0"/>
              <a:t>and working with console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Merging</a:t>
            </a:r>
            <a:endParaRPr lang="en-US" sz="6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57912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Source: https://betterexplained.com/articles/a-visual-guide-to-version-control/</a:t>
            </a:r>
            <a:endParaRPr lang="en-US" sz="1400" i="1" dirty="0"/>
          </a:p>
        </p:txBody>
      </p:sp>
      <p:pic>
        <p:nvPicPr>
          <p:cNvPr id="7" name="Picture 6" descr="Merg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400800" cy="43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VCS types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Centralized VCS (CVCS)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Distributed VCS (DVCS)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Popular VCS</a:t>
            </a:r>
            <a:endParaRPr lang="en-US" sz="6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6002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CVS</a:t>
            </a:r>
            <a:endParaRPr lang="en-US" sz="8000" dirty="0"/>
          </a:p>
        </p:txBody>
      </p:sp>
      <p:pic>
        <p:nvPicPr>
          <p:cNvPr id="9" name="Picture 8" descr="Subversion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447800"/>
            <a:ext cx="3043755" cy="1821180"/>
          </a:xfrm>
          <a:prstGeom prst="rect">
            <a:avLst/>
          </a:prstGeom>
        </p:spPr>
      </p:pic>
      <p:pic>
        <p:nvPicPr>
          <p:cNvPr id="10" name="Picture 9" descr="Git-Logo-2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3800"/>
            <a:ext cx="3786438" cy="1581150"/>
          </a:xfrm>
          <a:prstGeom prst="rect">
            <a:avLst/>
          </a:prstGeom>
        </p:spPr>
      </p:pic>
      <p:pic>
        <p:nvPicPr>
          <p:cNvPr id="11" name="Picture 10" descr="New_Mercurial_logo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0" y="3657600"/>
            <a:ext cx="1866900" cy="224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First developed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Free open source DVCS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installation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Windows</a:t>
            </a:r>
            <a:endParaRPr lang="en-US" dirty="0" smtClean="0">
              <a:hlinkClick r:id="rId3"/>
            </a:endParaRPr>
          </a:p>
          <a:p>
            <a:pPr marL="514350" indent="-514350">
              <a:buNone/>
            </a:pPr>
            <a:r>
              <a:rPr lang="en-US" dirty="0" smtClean="0">
                <a:hlinkClick r:id="rId3"/>
              </a:rPr>
              <a:t>Win installer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Unix/Linux</a:t>
            </a:r>
          </a:p>
          <a:p>
            <a:pPr marL="514350" indent="-514350">
              <a:buNone/>
            </a:pPr>
            <a:r>
              <a:rPr lang="en-US" dirty="0" smtClean="0">
                <a:hlinkClick r:id="rId4"/>
              </a:rPr>
              <a:t>Linux instructions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Mac</a:t>
            </a:r>
          </a:p>
          <a:p>
            <a:pPr marL="514350" indent="-514350">
              <a:buNone/>
            </a:pPr>
            <a:r>
              <a:rPr lang="en-US" dirty="0" smtClean="0">
                <a:hlinkClick r:id="rId5"/>
              </a:rPr>
              <a:t>Mac instructions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Work with </a:t>
            </a:r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it works?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account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your first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Clone your repository on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adding changes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github-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304800"/>
            <a:ext cx="2133600" cy="112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init </a:t>
            </a:r>
            <a:r>
              <a:rPr lang="en-US" sz="2400" dirty="0" smtClean="0"/>
              <a:t>- This creates a new subdirectory named .</a:t>
            </a:r>
            <a:r>
              <a:rPr lang="en-US" sz="2400" dirty="0" err="1" smtClean="0"/>
              <a:t>git</a:t>
            </a:r>
            <a:r>
              <a:rPr lang="en-US" sz="2400" dirty="0" smtClean="0"/>
              <a:t> that contains all of your necessary repository files — a Git repository skeleton. At this point, nothing in your project is tracked yet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smtClean="0"/>
              <a:t>clone </a:t>
            </a:r>
            <a:r>
              <a:rPr lang="en-US" i="1" dirty="0" err="1" smtClean="0"/>
              <a:t>URLtoRepository</a:t>
            </a:r>
            <a:r>
              <a:rPr lang="en-US" i="1" dirty="0" smtClean="0"/>
              <a:t> </a:t>
            </a:r>
            <a:r>
              <a:rPr lang="en-US" sz="2400" dirty="0" smtClean="0"/>
              <a:t>- If you want to get a copy of an existing Git repository — for example, a project you’d like to contribute </a:t>
            </a:r>
            <a:r>
              <a:rPr lang="en-US" sz="2400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sz="2400" dirty="0" smtClean="0"/>
              <a:t>If you have opened a console </a:t>
            </a:r>
            <a:r>
              <a:rPr lang="en-US" sz="2400" dirty="0" smtClean="0"/>
              <a:t>and navigated </a:t>
            </a:r>
            <a:r>
              <a:rPr lang="en-US" sz="2400" dirty="0" smtClean="0"/>
              <a:t>to C</a:t>
            </a:r>
            <a:r>
              <a:rPr lang="en-US" sz="2400" dirty="0" smtClean="0"/>
              <a:t>:\</a:t>
            </a:r>
            <a:r>
              <a:rPr lang="en-US" sz="2400" dirty="0" smtClean="0"/>
              <a:t>Users\Username\Desktop\GitProjects and execute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2400" i="1" dirty="0" err="1" smtClean="0"/>
              <a:t>git</a:t>
            </a:r>
            <a:r>
              <a:rPr lang="en-US" sz="2400" i="1" dirty="0" smtClean="0"/>
              <a:t> clone </a:t>
            </a:r>
            <a:r>
              <a:rPr lang="en-US" sz="2400" i="1" dirty="0" smtClean="0">
                <a:hlinkClick r:id="rId3"/>
              </a:rPr>
              <a:t>https</a:t>
            </a:r>
            <a:r>
              <a:rPr lang="en-US" sz="2400" i="1" dirty="0" smtClean="0">
                <a:hlinkClick r:id="rId3"/>
              </a:rPr>
              <a:t>://</a:t>
            </a:r>
            <a:r>
              <a:rPr lang="en-US" sz="2400" i="1" dirty="0" smtClean="0">
                <a:hlinkClick r:id="rId3"/>
              </a:rPr>
              <a:t>github.com/htjurkmen/softwaretesting1109.git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 will clone the project under softwaretesting1109 folder.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clone </a:t>
            </a:r>
            <a:r>
              <a:rPr lang="en-US" i="1" dirty="0" err="1" smtClean="0"/>
              <a:t>URLtoRepository</a:t>
            </a:r>
            <a:r>
              <a:rPr lang="en-US" i="1" dirty="0" smtClean="0"/>
              <a:t> </a:t>
            </a:r>
            <a:r>
              <a:rPr lang="en-US" i="1" dirty="0" err="1" smtClean="0"/>
              <a:t>localFolder</a:t>
            </a:r>
            <a:r>
              <a:rPr lang="en-US" i="1" dirty="0" smtClean="0"/>
              <a:t> </a:t>
            </a:r>
            <a:r>
              <a:rPr lang="en-US" sz="2400" i="1" dirty="0" smtClean="0"/>
              <a:t>- If you want to clone the repository into a directory named something different than </a:t>
            </a:r>
            <a:r>
              <a:rPr lang="en-US" sz="2400" i="1" dirty="0" smtClean="0"/>
              <a:t>default</a:t>
            </a:r>
          </a:p>
          <a:p>
            <a:pPr marL="514350" indent="-51435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/>
              <a:t>Example: If you have opened a console and navigated to C:\Users\Username\Desktop\GitProjects and </a:t>
            </a:r>
            <a:r>
              <a:rPr lang="en-US" sz="2400" dirty="0" smtClean="0"/>
              <a:t>execute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2200" i="1" dirty="0" err="1" smtClean="0"/>
              <a:t>git</a:t>
            </a:r>
            <a:r>
              <a:rPr lang="en-US" sz="2200" i="1" dirty="0" smtClean="0"/>
              <a:t> clone </a:t>
            </a:r>
            <a:r>
              <a:rPr lang="en-US" sz="2200" i="1" dirty="0" smtClean="0">
                <a:hlinkClick r:id="rId3"/>
              </a:rPr>
              <a:t>https://</a:t>
            </a:r>
            <a:r>
              <a:rPr lang="en-US" sz="2200" i="1" dirty="0" smtClean="0">
                <a:hlinkClick r:id="rId3"/>
              </a:rPr>
              <a:t>github.com/htjurkmen/softwaretesting1109.git</a:t>
            </a:r>
            <a:r>
              <a:rPr lang="en-US" sz="2200" i="1" dirty="0" smtClean="0"/>
              <a:t> </a:t>
            </a:r>
            <a:r>
              <a:rPr lang="en-US" sz="2200" i="1" dirty="0" smtClean="0"/>
              <a:t>test</a:t>
            </a:r>
            <a:endParaRPr lang="en-US" sz="22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 will clone the project under </a:t>
            </a:r>
            <a:r>
              <a:rPr lang="en-US" sz="2400" dirty="0" smtClean="0"/>
              <a:t>test folder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endParaRPr lang="en-US" sz="2400" i="1" dirty="0" smtClean="0"/>
          </a:p>
          <a:p>
            <a:pPr marL="514350" indent="-514350">
              <a:buNone/>
            </a:pP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add filename </a:t>
            </a:r>
            <a:r>
              <a:rPr lang="en-US" dirty="0" smtClean="0"/>
              <a:t>- </a:t>
            </a:r>
            <a:r>
              <a:rPr lang="en-US" sz="2000" dirty="0" smtClean="0"/>
              <a:t>In order to begin tracking a </a:t>
            </a:r>
            <a:r>
              <a:rPr lang="en-US" sz="2000" dirty="0" smtClean="0"/>
              <a:t>file, </a:t>
            </a:r>
            <a:r>
              <a:rPr lang="en-US" sz="2000" dirty="0" smtClean="0"/>
              <a:t>you use this command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If you have opened a console and navigated to C:\</a:t>
            </a:r>
            <a:r>
              <a:rPr lang="en-US" sz="2000" dirty="0" smtClean="0"/>
              <a:t>Users\Username\Desktop\GitProjects\YourProject </a:t>
            </a:r>
            <a:r>
              <a:rPr lang="en-US" sz="2000" dirty="0" smtClean="0"/>
              <a:t>and </a:t>
            </a:r>
            <a:r>
              <a:rPr lang="en-US" sz="2000" dirty="0" smtClean="0"/>
              <a:t>execute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i="1" dirty="0" err="1" smtClean="0"/>
              <a:t>git</a:t>
            </a:r>
            <a:r>
              <a:rPr lang="en-US" sz="2800" i="1" dirty="0" smtClean="0"/>
              <a:t> add </a:t>
            </a:r>
            <a:r>
              <a:rPr lang="en-US" sz="2800" i="1" dirty="0" err="1" smtClean="0"/>
              <a:t>someexistingfile.extension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000" i="1" dirty="0" smtClean="0"/>
              <a:t>Git will start tracking this file for you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computer console?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Useful console commands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VCS?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we need VCS?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Merging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add . </a:t>
            </a:r>
            <a:r>
              <a:rPr lang="en-US" dirty="0" smtClean="0"/>
              <a:t>- </a:t>
            </a:r>
            <a:r>
              <a:rPr lang="en-US" sz="2400" dirty="0" smtClean="0"/>
              <a:t>In order to begin tracking all untracked files, you use this command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If you have opened a console and navigated to C:\</a:t>
            </a:r>
            <a:r>
              <a:rPr lang="en-US" sz="2000" dirty="0" smtClean="0"/>
              <a:t>Users\Username\Desktop\GitProjects\YourProject </a:t>
            </a:r>
            <a:r>
              <a:rPr lang="en-US" sz="2000" dirty="0" smtClean="0"/>
              <a:t>and </a:t>
            </a:r>
            <a:r>
              <a:rPr lang="en-US" sz="2000" dirty="0" smtClean="0"/>
              <a:t>execute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i="1" dirty="0" err="1" smtClean="0"/>
              <a:t>git</a:t>
            </a:r>
            <a:r>
              <a:rPr lang="en-US" sz="2800" i="1" dirty="0" smtClean="0"/>
              <a:t> add 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If you have more than one untracked file for ex. File1.txt and File2.js Git will start tracking all files for you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status </a:t>
            </a:r>
            <a:r>
              <a:rPr lang="en-US" sz="2400" dirty="0" smtClean="0"/>
              <a:t>- to determine which files are in which </a:t>
            </a:r>
            <a:r>
              <a:rPr lang="en-US" sz="2400" dirty="0" smtClean="0"/>
              <a:t>state and the current status of your actions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If you have opened a console and navigated to C:\</a:t>
            </a:r>
            <a:r>
              <a:rPr lang="en-US" sz="2000" dirty="0" smtClean="0"/>
              <a:t>Users\Username\Desktop\GitProjects\YourProject </a:t>
            </a:r>
            <a:r>
              <a:rPr lang="en-US" sz="2000" dirty="0" smtClean="0"/>
              <a:t>and </a:t>
            </a:r>
            <a:r>
              <a:rPr lang="en-US" sz="2000" dirty="0" smtClean="0"/>
              <a:t>execute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i="1" dirty="0" err="1" smtClean="0"/>
              <a:t>git</a:t>
            </a:r>
            <a:r>
              <a:rPr lang="en-US" sz="2800" i="1" dirty="0" smtClean="0"/>
              <a:t> </a:t>
            </a:r>
            <a:r>
              <a:rPr lang="en-US" sz="2800" i="1" dirty="0" smtClean="0"/>
              <a:t>status</a:t>
            </a:r>
          </a:p>
          <a:p>
            <a:pPr marL="0" indent="0">
              <a:buNone/>
            </a:pPr>
            <a:r>
              <a:rPr lang="en-US" sz="2000" dirty="0" smtClean="0"/>
              <a:t>Git will show you tracked/untracked files, committed files, the branch you use now, if you have something to add/commit, if you are in merging state, if you have conflicts etc.</a:t>
            </a:r>
          </a:p>
          <a:p>
            <a:pPr marL="0" indent="0">
              <a:buNone/>
            </a:pPr>
            <a:r>
              <a:rPr lang="en-US" sz="2000" dirty="0" smtClean="0"/>
              <a:t>Run this command often to see what is your current state. Very useful.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commit –m “some comment here”</a:t>
            </a:r>
            <a:r>
              <a:rPr lang="en-US" sz="2000" i="1" dirty="0" smtClean="0"/>
              <a:t> </a:t>
            </a:r>
            <a:r>
              <a:rPr lang="en-US" sz="2000" dirty="0" smtClean="0"/>
              <a:t>- submitting files to the repository (the local one); in other VCS it is often referred to as “</a:t>
            </a:r>
            <a:r>
              <a:rPr lang="en-US" sz="2000" dirty="0" err="1" smtClean="0"/>
              <a:t>checkin</a:t>
            </a:r>
            <a:r>
              <a:rPr lang="en-US" sz="2000" dirty="0" smtClean="0"/>
              <a:t>”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If you have opened a console and navigated to C:\</a:t>
            </a:r>
            <a:r>
              <a:rPr lang="en-US" sz="2000" dirty="0" smtClean="0"/>
              <a:t>Users\Username\Desktop\GitProjects\YourProject </a:t>
            </a:r>
            <a:r>
              <a:rPr lang="en-US" sz="2000" dirty="0" smtClean="0"/>
              <a:t>and </a:t>
            </a:r>
            <a:r>
              <a:rPr lang="en-US" sz="2000" dirty="0" smtClean="0"/>
              <a:t>execute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i="1" dirty="0" err="1" smtClean="0"/>
              <a:t>git</a:t>
            </a:r>
            <a:r>
              <a:rPr lang="en-US" sz="2800" i="1" dirty="0" smtClean="0"/>
              <a:t> commit –m “some comment here</a:t>
            </a:r>
            <a:r>
              <a:rPr lang="en-US" sz="2800" i="1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All your tracked files will be committed on your local repository and ready to be pushed to the remote repository.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commit </a:t>
            </a:r>
            <a:r>
              <a:rPr lang="en-US" i="1" dirty="0" smtClean="0"/>
              <a:t>–am </a:t>
            </a:r>
            <a:r>
              <a:rPr lang="en-US" i="1" dirty="0" smtClean="0"/>
              <a:t>“some comment here”</a:t>
            </a:r>
            <a:r>
              <a:rPr lang="en-US" sz="2000" i="1" dirty="0" smtClean="0"/>
              <a:t> </a:t>
            </a:r>
            <a:r>
              <a:rPr lang="en-US" sz="2000" dirty="0" smtClean="0"/>
              <a:t>– tracking and submitting </a:t>
            </a:r>
            <a:r>
              <a:rPr lang="en-US" sz="2000" dirty="0" smtClean="0"/>
              <a:t>files to the repository (the local one</a:t>
            </a:r>
            <a:r>
              <a:rPr lang="en-US" sz="2000" dirty="0" smtClean="0"/>
              <a:t>) simultaneously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If you have opened a console and navigated to C:\</a:t>
            </a:r>
            <a:r>
              <a:rPr lang="en-US" sz="2000" dirty="0" smtClean="0"/>
              <a:t>Users\Username\Desktop\GitProjects\YourProject </a:t>
            </a:r>
            <a:r>
              <a:rPr lang="en-US" sz="2000" dirty="0" smtClean="0"/>
              <a:t>and </a:t>
            </a:r>
            <a:r>
              <a:rPr lang="en-US" sz="2000" dirty="0" smtClean="0"/>
              <a:t>execute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i="1" dirty="0" err="1" smtClean="0"/>
              <a:t>git</a:t>
            </a:r>
            <a:r>
              <a:rPr lang="en-US" sz="2800" i="1" dirty="0" smtClean="0"/>
              <a:t> commit –am “some comment here”</a:t>
            </a:r>
            <a:r>
              <a:rPr lang="en-US" sz="1800" i="1" dirty="0" smtClean="0"/>
              <a:t>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2400" dirty="0" smtClean="0"/>
              <a:t>All your untracked files will be tracked and committed on your local repository and ready to be pushed to the remote repository.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smtClean="0"/>
              <a:t>checkout -- filename</a:t>
            </a:r>
            <a:r>
              <a:rPr lang="en-US" sz="2000" dirty="0" smtClean="0"/>
              <a:t> </a:t>
            </a:r>
            <a:r>
              <a:rPr lang="en-US" sz="2400" dirty="0" smtClean="0"/>
              <a:t>– discard changes in the </a:t>
            </a:r>
            <a:r>
              <a:rPr lang="en-US" sz="2400" dirty="0" smtClean="0"/>
              <a:t>file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 If you have opened a console and navigated to C:\Users\Username\Desktop\GitProjects\YourProject and </a:t>
            </a:r>
            <a:r>
              <a:rPr lang="en-US" sz="2400" dirty="0" smtClean="0"/>
              <a:t>execute</a:t>
            </a:r>
          </a:p>
          <a:p>
            <a:pPr marL="0" indent="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checkout </a:t>
            </a:r>
            <a:r>
              <a:rPr lang="en-US" i="1" dirty="0" smtClean="0"/>
              <a:t>– File1.txt</a:t>
            </a:r>
          </a:p>
          <a:p>
            <a:pPr marL="0" indent="0">
              <a:buNone/>
            </a:pPr>
            <a:r>
              <a:rPr lang="en-US" sz="2400" dirty="0" smtClean="0"/>
              <a:t>Git will discard all changes made locally to this file.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pull </a:t>
            </a:r>
            <a:r>
              <a:rPr lang="en-US" dirty="0" smtClean="0"/>
              <a:t>- </a:t>
            </a:r>
            <a:r>
              <a:rPr lang="en-US" sz="2000" dirty="0" smtClean="0"/>
              <a:t>automatically fetch and then merge that remote branch into your current </a:t>
            </a:r>
            <a:r>
              <a:rPr lang="en-US" sz="2000" dirty="0" smtClean="0"/>
              <a:t>branch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If you have opened a console and navigated to C:\Users\Username\Desktop\GitProjects\YourProject </a:t>
            </a:r>
            <a:r>
              <a:rPr lang="en-US" sz="2000" dirty="0" smtClean="0"/>
              <a:t>and you are currently switched to master branch and execute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smtClean="0"/>
              <a:t>pull</a:t>
            </a:r>
          </a:p>
          <a:p>
            <a:pPr marL="514350" indent="-51435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Git </a:t>
            </a:r>
            <a:r>
              <a:rPr lang="en-US" sz="2000" dirty="0" smtClean="0"/>
              <a:t>automatically </a:t>
            </a:r>
            <a:r>
              <a:rPr lang="en-US" sz="2000" dirty="0" smtClean="0"/>
              <a:t>will fetch and </a:t>
            </a:r>
            <a:r>
              <a:rPr lang="en-US" sz="2000" dirty="0" smtClean="0"/>
              <a:t>then merge </a:t>
            </a:r>
            <a:r>
              <a:rPr lang="en-US" sz="2000" dirty="0" smtClean="0"/>
              <a:t>remote master into </a:t>
            </a:r>
            <a:r>
              <a:rPr lang="en-US" sz="2000" dirty="0" smtClean="0"/>
              <a:t>your </a:t>
            </a:r>
            <a:r>
              <a:rPr lang="en-US" sz="2000" dirty="0" smtClean="0"/>
              <a:t>local master</a:t>
            </a: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smtClean="0"/>
              <a:t>push </a:t>
            </a:r>
            <a:r>
              <a:rPr lang="en-US" sz="2400" dirty="0" smtClean="0"/>
              <a:t>- When </a:t>
            </a:r>
            <a:r>
              <a:rPr lang="en-US" sz="2400" dirty="0" smtClean="0"/>
              <a:t>you have your project at a point that you want to share, you have to push it upstream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 If you have opened a console and navigated to C:\Users\Username\Desktop\GitProjects\YourProject </a:t>
            </a:r>
            <a:r>
              <a:rPr lang="en-US" sz="2400" dirty="0" smtClean="0"/>
              <a:t>and you are currently switched to master branch and execute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push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400" i="1" dirty="0" smtClean="0"/>
              <a:t>Git </a:t>
            </a:r>
            <a:r>
              <a:rPr lang="en-US" sz="2400" dirty="0" smtClean="0"/>
              <a:t>will share your local changes on master branch to the remote master branch and your colleagues will see the changes.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-b [</a:t>
            </a:r>
            <a:r>
              <a:rPr lang="en-US" dirty="0" err="1" smtClean="0"/>
              <a:t>name_of_your_new_branch</a:t>
            </a:r>
            <a:r>
              <a:rPr lang="en-US" dirty="0" smtClean="0"/>
              <a:t>]</a:t>
            </a:r>
            <a:r>
              <a:rPr lang="en-US" sz="2000" dirty="0" smtClean="0"/>
              <a:t>– </a:t>
            </a:r>
            <a:r>
              <a:rPr lang="en-US" sz="2000" dirty="0" smtClean="0"/>
              <a:t>creates new branch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Example: If you have opened a console and navigated to C:\Users\Username\Desktop\GitProjects\YourProject </a:t>
            </a:r>
            <a:r>
              <a:rPr lang="en-US" sz="2400" dirty="0" smtClean="0"/>
              <a:t>and you are currently switched to master branch and execute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–b </a:t>
            </a:r>
            <a:r>
              <a:rPr lang="en-US" dirty="0" err="1" smtClean="0"/>
              <a:t>myNewBranch</a:t>
            </a:r>
            <a:endParaRPr lang="en-US" dirty="0" smtClean="0"/>
          </a:p>
          <a:p>
            <a:pPr marL="514350" indent="-51435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400" i="1" dirty="0" smtClean="0"/>
              <a:t>Git </a:t>
            </a:r>
            <a:r>
              <a:rPr lang="en-US" sz="2400" dirty="0" smtClean="0"/>
              <a:t>will create new branch </a:t>
            </a:r>
            <a:r>
              <a:rPr lang="en-US" sz="2400" dirty="0" err="1" smtClean="0"/>
              <a:t>myNewBranch</a:t>
            </a:r>
            <a:r>
              <a:rPr lang="en-US" sz="2400" dirty="0" smtClean="0"/>
              <a:t> and switch automatically to it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[</a:t>
            </a:r>
            <a:r>
              <a:rPr lang="en-US" dirty="0" err="1" smtClean="0"/>
              <a:t>name_of_your_new_branch</a:t>
            </a:r>
            <a:r>
              <a:rPr lang="en-US" dirty="0" smtClean="0"/>
              <a:t>]</a:t>
            </a:r>
            <a:r>
              <a:rPr lang="en-US" sz="2000" dirty="0" smtClean="0"/>
              <a:t>– </a:t>
            </a:r>
            <a:r>
              <a:rPr lang="en-US" sz="2400" dirty="0" smtClean="0"/>
              <a:t>switches to existing branch of your local machine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Example: If you have opened a console and navigated to C:\Users\Username\Desktop\GitProjects\YourProject </a:t>
            </a:r>
            <a:r>
              <a:rPr lang="en-US" sz="2400" dirty="0" smtClean="0"/>
              <a:t>and you are currently switched to master branch and execute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myNewBranch</a:t>
            </a:r>
            <a:endParaRPr lang="en-US" dirty="0" smtClean="0"/>
          </a:p>
          <a:p>
            <a:pPr marL="514350" indent="-51435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400" i="1" dirty="0" smtClean="0"/>
              <a:t>Git </a:t>
            </a:r>
            <a:r>
              <a:rPr lang="en-US" sz="2400" dirty="0" smtClean="0"/>
              <a:t>will switch to </a:t>
            </a:r>
            <a:r>
              <a:rPr lang="en-US" sz="2400" dirty="0" err="1" smtClean="0"/>
              <a:t>myNewBranch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smtClean="0"/>
              <a:t>reset --hard </a:t>
            </a:r>
            <a:r>
              <a:rPr lang="en-US" sz="2400" i="1" dirty="0" smtClean="0"/>
              <a:t>- </a:t>
            </a:r>
            <a:r>
              <a:rPr lang="en-US" sz="2400" dirty="0" smtClean="0"/>
              <a:t>removes staged and working directory </a:t>
            </a:r>
            <a:r>
              <a:rPr lang="en-US" sz="2400" dirty="0" smtClean="0"/>
              <a:t>changes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 If you have opened a console and navigated to C:\Users\Username\Desktop\GitProjects\YourProject and you are currently switched to master branch and </a:t>
            </a:r>
            <a:r>
              <a:rPr lang="en-US" sz="2400" dirty="0" smtClean="0"/>
              <a:t>did some changes in files</a:t>
            </a:r>
            <a:endParaRPr lang="en-US" sz="2400" dirty="0" smtClean="0"/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reset </a:t>
            </a:r>
            <a:r>
              <a:rPr lang="en-US" i="1" dirty="0" smtClean="0"/>
              <a:t>–hard</a:t>
            </a:r>
          </a:p>
          <a:p>
            <a:pPr marL="514350" indent="-51435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2400" i="1" dirty="0" smtClean="0"/>
              <a:t>Git </a:t>
            </a:r>
            <a:r>
              <a:rPr lang="en-US" sz="2400" dirty="0" smtClean="0"/>
              <a:t>will </a:t>
            </a:r>
            <a:r>
              <a:rPr lang="en-US" sz="2400" dirty="0" smtClean="0"/>
              <a:t>remove all your changes and sync with the latest remote version of master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VCS types</a:t>
            </a:r>
            <a:endParaRPr lang="en-US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 Popular </a:t>
            </a:r>
            <a:r>
              <a:rPr lang="en-US" dirty="0" smtClean="0"/>
              <a:t>VCS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 GIT</a:t>
            </a:r>
            <a:endParaRPr lang="en-US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 GIT installation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 Work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 Git commands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 Exercises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merge [name of the branch]</a:t>
            </a:r>
            <a:r>
              <a:rPr lang="en-US" sz="2400" i="1" dirty="0" smtClean="0"/>
              <a:t>- </a:t>
            </a:r>
            <a:r>
              <a:rPr lang="en-US" sz="2400" dirty="0" smtClean="0"/>
              <a:t>merge changes from the desired branch into your current branch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 If you have opened a console and navigated to C:\Users\Username\Desktop\GitProjects\YourProject and you are currently switched </a:t>
            </a:r>
            <a:r>
              <a:rPr lang="en-US" sz="2400" dirty="0" smtClean="0"/>
              <a:t>to </a:t>
            </a:r>
            <a:r>
              <a:rPr lang="en-US" sz="2400" dirty="0" err="1" smtClean="0"/>
              <a:t>myNewBranch</a:t>
            </a:r>
            <a:endParaRPr lang="en-US" sz="2400" dirty="0" smtClean="0"/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None/>
            </a:pP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smtClean="0"/>
              <a:t>merge master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400" dirty="0" smtClean="0"/>
              <a:t>Git will </a:t>
            </a:r>
            <a:r>
              <a:rPr lang="en-US" sz="2400" dirty="0" smtClean="0"/>
              <a:t>get the version from master branch and merge it with the version of your </a:t>
            </a:r>
            <a:r>
              <a:rPr lang="en-US" sz="2400" dirty="0" err="1" smtClean="0"/>
              <a:t>myNewBranch</a:t>
            </a:r>
            <a:endParaRPr lang="en-US" sz="24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Git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There are more Git commands. You can learn them using this link: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confluence.atlassian.com/bitbucketserver/basic-git-commands-776639767.html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Exercises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your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 with Git commands and work on a same repository in teams</a:t>
            </a: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None/>
            </a:pPr>
            <a:endParaRPr lang="en-US" sz="9600" dirty="0" smtClean="0">
              <a:ea typeface="Verdana" pitchFamily="34" charset="0"/>
              <a:cs typeface="Verdana" pitchFamily="34" charset="0"/>
            </a:endParaRPr>
          </a:p>
          <a:p>
            <a:pPr marL="457200" indent="-457200" algn="ctr">
              <a:buNone/>
            </a:pPr>
            <a:r>
              <a:rPr lang="en-US" sz="9600" dirty="0" smtClean="0">
                <a:ea typeface="Verdana" pitchFamily="34" charset="0"/>
                <a:cs typeface="Verdana" pitchFamily="34" charset="0"/>
              </a:rPr>
              <a:t>Q &amp; 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None/>
            </a:pPr>
            <a:endParaRPr lang="en-US" sz="9600" dirty="0" smtClean="0">
              <a:ea typeface="Verdana" pitchFamily="34" charset="0"/>
              <a:cs typeface="Verdana" pitchFamily="34" charset="0"/>
            </a:endParaRPr>
          </a:p>
          <a:p>
            <a:pPr marL="457200" indent="-457200" algn="ctr">
              <a:buNone/>
            </a:pPr>
            <a:r>
              <a:rPr lang="en-US" sz="9600" dirty="0" smtClean="0">
                <a:ea typeface="Verdana" pitchFamily="34" charset="0"/>
                <a:cs typeface="Verdana" pitchFamily="34" charset="0"/>
              </a:rPr>
              <a:t>THANK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Recap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What is Quality?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 between QA and QC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Principles of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Expected result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bug? When we have a bug?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What is computer console?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Computer console is a way to execute actions without using GUI of your OS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Using the console you can do anything with your OS – create, rename, delete, move, copy etc. files and directories, user administration, installations, scheduling, restart, shutdown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Very powerful tool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Useful console commands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Windows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List of commands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Unix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List of commands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Online Unix terminal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Mac</a:t>
            </a:r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List of commands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What is VCS?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It is a software tool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Version control (aka Revision control aka Source control)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Keep track of code/documentation/test changes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Allows “versioning” in easier and reliable way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Make the team work in IT possible and effective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Why we need VCS?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Keeps history of every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on a big projects is impossible without VCS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“Play” with file changes and undo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 in a sandbox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Traceability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Ownership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Branching and merging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Branching</a:t>
            </a:r>
            <a:endParaRPr lang="en-US" sz="6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DFD9-87E8-422A-BF71-23FF260CEF9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 descr="Branch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1"/>
            <a:ext cx="6019800" cy="4316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57912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Source: https://betterexplained.com/articles/a-visual-guide-to-version-control/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illo Presentation 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Skillo Presentation Template (2)</Template>
  <TotalTime>329</TotalTime>
  <Words>1237</Words>
  <Application>Microsoft Office PowerPoint</Application>
  <PresentationFormat>On-screen Show (4:3)</PresentationFormat>
  <Paragraphs>267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Skillo Presentation Template (2)</vt:lpstr>
      <vt:lpstr>Version Control Systems and working with console</vt:lpstr>
      <vt:lpstr>Agenda</vt:lpstr>
      <vt:lpstr>Agenda</vt:lpstr>
      <vt:lpstr>Recap</vt:lpstr>
      <vt:lpstr>What is computer console?</vt:lpstr>
      <vt:lpstr>Useful console commands</vt:lpstr>
      <vt:lpstr>What is VCS?</vt:lpstr>
      <vt:lpstr>Why we need VCS?</vt:lpstr>
      <vt:lpstr>Branching</vt:lpstr>
      <vt:lpstr>Merging</vt:lpstr>
      <vt:lpstr>VCS types</vt:lpstr>
      <vt:lpstr>Popular VCS</vt:lpstr>
      <vt:lpstr>GIT</vt:lpstr>
      <vt:lpstr>GIT installation</vt:lpstr>
      <vt:lpstr>Work with GitHub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Git commands</vt:lpstr>
      <vt:lpstr>Exercises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Irina</dc:creator>
  <cp:lastModifiedBy>Irina</cp:lastModifiedBy>
  <cp:revision>63</cp:revision>
  <dcterms:created xsi:type="dcterms:W3CDTF">2018-05-13T10:28:37Z</dcterms:created>
  <dcterms:modified xsi:type="dcterms:W3CDTF">2019-02-23T23:29:48Z</dcterms:modified>
</cp:coreProperties>
</file>