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0"/>
  </p:notesMasterIdLst>
  <p:sldIdLst>
    <p:sldId id="258" r:id="rId2"/>
    <p:sldId id="571" r:id="rId3"/>
    <p:sldId id="574" r:id="rId4"/>
    <p:sldId id="406" r:id="rId5"/>
    <p:sldId id="499" r:id="rId6"/>
    <p:sldId id="496" r:id="rId7"/>
    <p:sldId id="557" r:id="rId8"/>
    <p:sldId id="501" r:id="rId9"/>
    <p:sldId id="552" r:id="rId10"/>
    <p:sldId id="522" r:id="rId11"/>
    <p:sldId id="500" r:id="rId12"/>
    <p:sldId id="503" r:id="rId13"/>
    <p:sldId id="504" r:id="rId14"/>
    <p:sldId id="559" r:id="rId15"/>
    <p:sldId id="560" r:id="rId16"/>
    <p:sldId id="561" r:id="rId17"/>
    <p:sldId id="562" r:id="rId18"/>
    <p:sldId id="568" r:id="rId19"/>
    <p:sldId id="505" r:id="rId20"/>
    <p:sldId id="506" r:id="rId21"/>
    <p:sldId id="554" r:id="rId22"/>
    <p:sldId id="555" r:id="rId23"/>
    <p:sldId id="558" r:id="rId24"/>
    <p:sldId id="510" r:id="rId25"/>
    <p:sldId id="567" r:id="rId26"/>
    <p:sldId id="563" r:id="rId27"/>
    <p:sldId id="565" r:id="rId28"/>
    <p:sldId id="564" r:id="rId29"/>
    <p:sldId id="566" r:id="rId30"/>
    <p:sldId id="516" r:id="rId31"/>
    <p:sldId id="569" r:id="rId32"/>
    <p:sldId id="570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617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4" r:id="rId57"/>
    <p:sldId id="626" r:id="rId58"/>
    <p:sldId id="57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</p14:sldIdLst>
        </p14:section>
        <p14:section name="Въведение в интернет" id="{9D3A5214-F9F2-4AC1-8484-1B5FDC793C51}">
          <p14:sldIdLst>
            <p14:sldId id="574"/>
            <p14:sldId id="406"/>
            <p14:sldId id="499"/>
            <p14:sldId id="496"/>
            <p14:sldId id="557"/>
            <p14:sldId id="501"/>
          </p14:sldIdLst>
        </p14:section>
        <p14:section name="Как работи интернет?" id="{A77DDCDF-3F84-489B-AE2D-83CA6E4B4F6F}">
          <p14:sldIdLst>
            <p14:sldId id="552"/>
            <p14:sldId id="522"/>
            <p14:sldId id="500"/>
            <p14:sldId id="503"/>
            <p14:sldId id="504"/>
          </p14:sldIdLst>
        </p14:section>
        <p14:section name="Пакети" id="{C9252E4E-986E-49FF-94C2-9A97383BFC02}">
          <p14:sldIdLst>
            <p14:sldId id="559"/>
            <p14:sldId id="560"/>
            <p14:sldId id="561"/>
            <p14:sldId id="562"/>
          </p14:sldIdLst>
        </p14:section>
        <p14:section name="Интернет протоколи" id="{09F4A722-5556-461B-91AD-5537CE457341}">
          <p14:sldIdLst>
            <p14:sldId id="568"/>
            <p14:sldId id="505"/>
            <p14:sldId id="506"/>
            <p14:sldId id="554"/>
            <p14:sldId id="555"/>
            <p14:sldId id="558"/>
            <p14:sldId id="510"/>
          </p14:sldIdLst>
        </p14:section>
        <p14:section name="TCP" id="{39B0AB21-5844-4C10-A1B7-C36A760CA5F0}">
          <p14:sldIdLst>
            <p14:sldId id="567"/>
            <p14:sldId id="563"/>
            <p14:sldId id="565"/>
            <p14:sldId id="564"/>
            <p14:sldId id="566"/>
            <p14:sldId id="516"/>
          </p14:sldIdLst>
        </p14:section>
        <p14:section name="OSI модел" id="{D5CA5824-6063-44C1-8337-3805ABA744F9}">
          <p14:sldIdLst>
            <p14:sldId id="569"/>
            <p14:sldId id="570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Мрежов хардуер" id="{355E1234-01FE-4069-96C7-EFCE3348A090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626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7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4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83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Запознаване</a:t>
            </a:r>
            <a:r>
              <a:rPr lang="ru-RU" dirty="0">
                <a:latin typeface="Comfortaa" pitchFamily="2" charset="0"/>
              </a:rPr>
              <a:t> с TCP,IP и </a:t>
            </a:r>
            <a:r>
              <a:rPr lang="ru-RU" dirty="0" err="1">
                <a:latin typeface="Comfortaa" pitchFamily="2" charset="0"/>
              </a:rPr>
              <a:t>сокети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 работи Интернет?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567"/>
          </a:xfrm>
        </p:spPr>
        <p:txBody>
          <a:bodyPr/>
          <a:lstStyle/>
          <a:p>
            <a:r>
              <a:rPr lang="bg-BG" dirty="0"/>
              <a:t>Работен модел на уеб сървър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9423" y="2855886"/>
            <a:ext cx="16759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1448" y="1916584"/>
            <a:ext cx="148393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Заявка</a:t>
            </a:r>
            <a:endParaRPr lang="en-US" sz="2799" dirty="0"/>
          </a:p>
        </p:txBody>
      </p:sp>
      <p:sp>
        <p:nvSpPr>
          <p:cNvPr id="29" name="TextBox 28"/>
          <p:cNvSpPr txBox="1"/>
          <p:nvPr/>
        </p:nvSpPr>
        <p:spPr>
          <a:xfrm>
            <a:off x="3316213" y="2942995"/>
            <a:ext cx="163708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Отговор</a:t>
            </a:r>
            <a:endParaRPr lang="en-US" sz="2799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9423" y="2516417"/>
            <a:ext cx="16759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31" y="1778620"/>
            <a:ext cx="1638036" cy="19626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94663" y="1257333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сървър</a:t>
            </a:r>
            <a:endParaRPr lang="en-US" sz="2799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712" y="4355716"/>
            <a:ext cx="2728327" cy="2168314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Уеб ресурси</a:t>
              </a:r>
              <a:endParaRPr lang="en-US" sz="2799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99" dirty="0"/>
                <a:t>HTML, PDF, JPG…</a:t>
              </a:r>
              <a:endParaRPr lang="en-US" sz="2799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80846" y="1339663"/>
            <a:ext cx="190450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Уеб клиент</a:t>
            </a:r>
            <a:endParaRPr lang="en-US" sz="2799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68" y="1998245"/>
            <a:ext cx="2020017" cy="1659599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99" y="3739033"/>
            <a:ext cx="709706" cy="709706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0" y="3739033"/>
            <a:ext cx="716314" cy="716314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55" y="3697694"/>
            <a:ext cx="770918" cy="770918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3" y="2090084"/>
            <a:ext cx="1870289" cy="112055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392683" y="1257333"/>
            <a:ext cx="190562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Технология</a:t>
            </a:r>
            <a:endParaRPr lang="en-US" sz="2799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8735" y="2514838"/>
            <a:ext cx="85383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7044" y="3411342"/>
            <a:ext cx="531260" cy="13028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0104" y="4748504"/>
            <a:ext cx="1659408" cy="1820769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799" dirty="0"/>
                <a:t>БД</a:t>
              </a:r>
              <a:endParaRPr lang="en-US" sz="2799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4826" y="3411343"/>
            <a:ext cx="626551" cy="9039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300" y="1518993"/>
            <a:ext cx="2262735" cy="2262735"/>
          </a:xfrm>
          <a:prstGeom prst="rect">
            <a:avLst/>
          </a:prstGeom>
          <a:ln w="63500"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bg-BG" sz="3200" dirty="0"/>
              <a:t>За да разберем как работи Интернет, първо трябва да се запознаем с няколко определения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Какво е?</a:t>
            </a:r>
            <a:endParaRPr lang="en-US" sz="3200" dirty="0"/>
          </a:p>
          <a:p>
            <a:pPr lvl="2"/>
            <a:r>
              <a:rPr lang="bg-BG" sz="2800" dirty="0">
                <a:solidFill>
                  <a:schemeClr val="accent5"/>
                </a:solidFill>
              </a:rPr>
              <a:t>Сървър</a:t>
            </a:r>
            <a:r>
              <a:rPr lang="bg-BG" sz="2800" dirty="0"/>
              <a:t> и </a:t>
            </a:r>
            <a:r>
              <a:rPr lang="bg-BG" sz="2800" dirty="0">
                <a:solidFill>
                  <a:schemeClr val="accent5"/>
                </a:solidFill>
              </a:rPr>
              <a:t>Клиент</a:t>
            </a:r>
            <a:endParaRPr lang="en-US" sz="2800" dirty="0">
              <a:solidFill>
                <a:schemeClr val="accent5"/>
              </a:solidFill>
            </a:endParaRPr>
          </a:p>
          <a:p>
            <a:pPr lvl="2"/>
            <a:r>
              <a:rPr lang="bg-BG" sz="2800" dirty="0">
                <a:solidFill>
                  <a:schemeClr val="accent5"/>
                </a:solidFill>
              </a:rPr>
              <a:t>Мрежов протокол</a:t>
            </a:r>
            <a:endParaRPr lang="en-US" sz="2800" dirty="0">
              <a:solidFill>
                <a:schemeClr val="accent5"/>
              </a:solidFill>
            </a:endParaRPr>
          </a:p>
          <a:p>
            <a:pPr lvl="3"/>
            <a:r>
              <a:rPr lang="bg-BG" sz="2400" dirty="0"/>
              <a:t>Обяснение и примери</a:t>
            </a:r>
            <a:endParaRPr lang="en-US" sz="2400" dirty="0"/>
          </a:p>
          <a:p>
            <a:pPr lvl="2"/>
            <a:r>
              <a:rPr lang="bg-BG" sz="2800" dirty="0">
                <a:solidFill>
                  <a:schemeClr val="accent5"/>
                </a:solidFill>
              </a:rPr>
              <a:t>Пакети</a:t>
            </a:r>
            <a:endParaRPr lang="en-US" sz="2800" dirty="0">
              <a:solidFill>
                <a:schemeClr val="accent5"/>
              </a:solidFill>
            </a:endParaRPr>
          </a:p>
          <a:p>
            <a:pPr lvl="2"/>
            <a:r>
              <a:rPr lang="en-US" sz="2800" dirty="0">
                <a:solidFill>
                  <a:schemeClr val="accent5"/>
                </a:solidFill>
              </a:rPr>
              <a:t>TCP</a:t>
            </a:r>
            <a:r>
              <a:rPr lang="en-US" sz="2800" dirty="0"/>
              <a:t> </a:t>
            </a:r>
            <a:r>
              <a:rPr lang="bg-BG" sz="2800" dirty="0"/>
              <a:t>срещу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/>
                </a:solidFill>
              </a:rPr>
              <a:t>UDP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определения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2800" dirty="0"/>
              <a:t>Всички устройства в Интернет са или сървъри, или клиенти, или и двете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Сървърите са устройствата, които предоставят услуги на други машини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Клиенти са устройствата, които се използват за свързване към тези услуги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Сървъри и клиенти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2800" dirty="0"/>
              <a:t>Набор от правила и стандарти, които позволяват комуникация между мрежовите устройства 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Мрежовите протоколи включват механизми за </a:t>
            </a:r>
            <a:br>
              <a:rPr lang="bg-BG" sz="2800" dirty="0"/>
            </a:br>
            <a:r>
              <a:rPr lang="bg-BG" sz="2800" dirty="0"/>
              <a:t>идентифициране на устройствата и осъществяване на връзка помежду си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Пример за стандартни мрежови протоколи</a:t>
            </a:r>
            <a:r>
              <a:rPr lang="en-US" sz="2800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TCP, UDP, IP, ARP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HTTP, FTP, TFTP, SMPT, SSH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Мрежов протокол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DFC-8C92-40FD-996F-B643DD94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938912"/>
          </a:xfrm>
        </p:spPr>
        <p:txBody>
          <a:bodyPr/>
          <a:lstStyle/>
          <a:p>
            <a:r>
              <a:rPr lang="bg-BG" dirty="0"/>
              <a:t>Пакети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4DDB2-3970-499B-8D69-E2CEE6AD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72" y="5754968"/>
            <a:ext cx="11025928" cy="1416148"/>
          </a:xfrm>
        </p:spPr>
        <p:txBody>
          <a:bodyPr/>
          <a:lstStyle/>
          <a:p>
            <a:r>
              <a:rPr lang="ru-RU" dirty="0"/>
              <a:t>Изпращане и получаване на информация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E33ED-C816-4361-AB6C-4FE306B0FF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F877D-4386-4B54-9F80-5D557A26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35" y="2797402"/>
            <a:ext cx="2783330" cy="22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5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E327-C368-47FF-9BD4-43C5B496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200" dirty="0"/>
              <a:t>Всичко, което е създадено на компютър, се съхранява като цифрова информация – 0 и 1 (битове)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bg-BG" sz="2200" dirty="0"/>
              <a:t>Тези данни трябва да могат да се предават между устройства в  Интернет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bg-BG" sz="2200" dirty="0"/>
              <a:t>Всяко съобщение, файл или поток от информация се разбива на малки парчета, наречени пакети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bg-BG" sz="2200" dirty="0"/>
              <a:t>Когато пакетите се изпращат в Интернет, те обикновено </a:t>
            </a:r>
            <a:br>
              <a:rPr lang="bg-BG" sz="2200" dirty="0"/>
            </a:br>
            <a:r>
              <a:rPr lang="bg-BG" sz="2200" dirty="0"/>
              <a:t>пътуват в мрежата по едно и също трасе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bg-BG" sz="2200" dirty="0"/>
              <a:t>Има ситуации в които се налага трасето да бъде променено, за да може пакетите да достигнат до дестинацията си</a:t>
            </a:r>
            <a:endParaRPr lang="en-US" sz="2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4971B-0DEE-4725-AA22-63263F3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Пакети</a:t>
            </a:r>
            <a:r>
              <a:rPr lang="en-US" dirty="0"/>
              <a:t> [1/2] </a:t>
            </a:r>
          </a:p>
        </p:txBody>
      </p:sp>
    </p:spTree>
    <p:extLst>
      <p:ext uri="{BB962C8B-B14F-4D97-AF65-F5344CB8AC3E}">
        <p14:creationId xmlns:p14="http://schemas.microsoft.com/office/powerpoint/2010/main" val="22277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E327-C368-47FF-9BD4-43C5B496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Всеки пакет съдържа заглавна част, наречена </a:t>
            </a:r>
            <a:r>
              <a:rPr lang="en-US" dirty="0"/>
              <a:t>header</a:t>
            </a:r>
            <a:r>
              <a:rPr lang="bg-BG" dirty="0"/>
              <a:t> и секция с данните, които пренася</a:t>
            </a:r>
          </a:p>
          <a:p>
            <a:pPr>
              <a:lnSpc>
                <a:spcPct val="100000"/>
              </a:lnSpc>
            </a:pPr>
            <a:r>
              <a:rPr lang="bg-BG" dirty="0"/>
              <a:t>Заглавната част съдържа информация за: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Откъде идва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Къде отива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Колко голям е пакета: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Така се знае, че пакетът е пълен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Всички пакети в съобщението са с еднакъв размер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Колко пакета има в съобщението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4971B-0DEE-4725-AA22-63263F3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Пакети </a:t>
            </a:r>
            <a:r>
              <a:rPr lang="en-US" dirty="0"/>
              <a:t>[2/2]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1D1F6-A533-4FBF-BFBA-4746786F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05" y="3031107"/>
            <a:ext cx="2431174" cy="19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5AE7DA-9782-42D9-AAEE-3FA6FC87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19" y="1393164"/>
            <a:ext cx="7021104" cy="50032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C064-F2B0-41FA-AC7E-25B14FE4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0F772-5039-4F11-ADC7-1A3F03F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36521"/>
            <a:ext cx="11480799" cy="1325563"/>
          </a:xfrm>
        </p:spPr>
        <p:txBody>
          <a:bodyPr/>
          <a:lstStyle/>
          <a:p>
            <a:r>
              <a:rPr lang="bg-BG" dirty="0"/>
              <a:t>Пътуване на пакетите в Мрежата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ADACF0-DEFC-44BB-9FDE-561F81A6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3"/>
            <a:ext cx="900563" cy="718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5375E5-F5FB-4D09-B9C6-8EC1B6F5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2"/>
            <a:ext cx="900563" cy="718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BEBB1D-EDC1-4652-B790-F851DD93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2"/>
            <a:ext cx="900563" cy="718760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00C8972E-F8EF-4B93-9737-3A422AB2B8EA}"/>
              </a:ext>
            </a:extLst>
          </p:cNvPr>
          <p:cNvSpPr/>
          <p:nvPr/>
        </p:nvSpPr>
        <p:spPr bwMode="auto">
          <a:xfrm>
            <a:off x="5770966" y="5607753"/>
            <a:ext cx="650071" cy="636310"/>
          </a:xfrm>
          <a:prstGeom prst="mathMultiply">
            <a:avLst>
              <a:gd name="adj1" fmla="val 12079"/>
            </a:avLst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FCF6A7-CF5B-4AA9-9D12-BA1B91F6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2"/>
            <a:ext cx="900563" cy="7187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613758-F945-44AA-86E8-D0845A1A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1"/>
            <a:ext cx="900563" cy="718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F0093D-2AE6-471A-A861-52A6C98E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47" y="3535411"/>
            <a:ext cx="900563" cy="7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22383 0.25324 C 0.29792 0.17384 0.36888 0.08888 0.44323 0.00972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-4.07407E-6 L 0.22383 0.25324 C 0.29792 0.17385 0.36888 0.08889 0.44323 0.00973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26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-4.07407E-6 L 0.22383 0.25324 C 0.29792 0.17385 0.36888 0.08889 0.44323 0.00973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126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065 -0.00115 L 0.21875 -0.25301 L 0.4431 0.01158 " pathEditMode="relative" rAng="0" ptsTypes="AAA">
                                      <p:cBhvr>
                                        <p:cTn id="2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-1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65 -0.00115 L 0.21875 -0.25301 L 0.4431 0.01158 " pathEditMode="relative" rAng="0" ptsTypes="AAA">
                                      <p:cBhvr>
                                        <p:cTn id="2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-11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65 -0.00115 L 0.21875 -0.25301 L 0.4431 0.01158 " pathEditMode="relative" rAng="0" ptsTypes="AAA">
                                      <p:cBhvr>
                                        <p:cTn id="30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9E7A4-171A-458F-BE24-8BB27C18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Интернет протоколи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4BA28-F431-4899-A78F-4E168736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en-US" dirty="0"/>
              <a:t>IPv4, IPv6 </a:t>
            </a:r>
            <a:r>
              <a:rPr lang="bg-BG" dirty="0"/>
              <a:t>и </a:t>
            </a:r>
            <a:r>
              <a:rPr lang="en-US" dirty="0"/>
              <a:t>DNS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54A6-E1C4-4677-92F6-0CB2A1FF37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80561-6FA5-4205-BF04-E8BAABD89CED}"/>
              </a:ext>
            </a:extLst>
          </p:cNvPr>
          <p:cNvSpPr txBox="1"/>
          <p:nvPr/>
        </p:nvSpPr>
        <p:spPr>
          <a:xfrm>
            <a:off x="3485531" y="2750651"/>
            <a:ext cx="4863010" cy="135669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282490" indent="-282490" algn="ctr" eaLnBrk="0" fontAlgn="base" hangingPunct="0">
              <a:lnSpc>
                <a:spcPts val="3799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490" algn="l"/>
              </a:tabLst>
              <a:defRPr/>
            </a:pPr>
            <a:r>
              <a:rPr lang="en-US" sz="4000" b="1" dirty="0">
                <a:latin typeface="Consolas" panose="020B0609020204030204" pitchFamily="49" charset="0"/>
              </a:rPr>
              <a:t>216.58.214.46</a:t>
            </a:r>
          </a:p>
          <a:p>
            <a:pPr marL="282490" indent="-282490" algn="ctr" eaLnBrk="0" fontAlgn="base" hangingPunct="0">
              <a:lnSpc>
                <a:spcPts val="3799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490" algn="l"/>
              </a:tabLst>
              <a:defRPr/>
            </a:pPr>
            <a:r>
              <a:rPr kumimoji="1" lang="en-US" sz="4000" b="1" dirty="0">
                <a:latin typeface="Consolas" panose="020B0609020204030204" pitchFamily="49" charset="0"/>
              </a:rPr>
              <a:t>www.google.com</a:t>
            </a:r>
          </a:p>
        </p:txBody>
      </p:sp>
    </p:spTree>
    <p:extLst>
      <p:ext uri="{BB962C8B-B14F-4D97-AF65-F5344CB8AC3E}">
        <p14:creationId xmlns:p14="http://schemas.microsoft.com/office/powerpoint/2010/main" val="128606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sz="2800" dirty="0"/>
              <a:t>Един от най-важните протоколи, използвани в интернет комуникацията, е Интернет протоколът (IP)</a:t>
            </a:r>
            <a:endParaRPr lang="en-US" sz="2800" dirty="0"/>
          </a:p>
          <a:p>
            <a:pPr lvl="1"/>
            <a:r>
              <a:rPr lang="bg-BG" sz="2800" dirty="0"/>
              <a:t>Всички устройства в Интернет имат адреси</a:t>
            </a:r>
            <a:endParaRPr lang="en-US" sz="2800" dirty="0"/>
          </a:p>
          <a:p>
            <a:pPr lvl="2"/>
            <a:r>
              <a:rPr lang="bg-BG" sz="2400" dirty="0"/>
              <a:t>Те се наричат IP адреси</a:t>
            </a:r>
            <a:endParaRPr lang="en-US" sz="2400" dirty="0"/>
          </a:p>
          <a:p>
            <a:pPr lvl="3"/>
            <a:r>
              <a:rPr lang="en-US" sz="2000" dirty="0"/>
              <a:t>I</a:t>
            </a:r>
            <a:r>
              <a:rPr lang="bg-BG" sz="2000" dirty="0"/>
              <a:t>P адресът е уникален за всеки компютър или устройство в края на мрежата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Интернет протокол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DCD97C-D1AD-47E4-A250-4D8D293AA9C1}"/>
              </a:ext>
            </a:extLst>
          </p:cNvPr>
          <p:cNvGrpSpPr/>
          <p:nvPr/>
        </p:nvGrpSpPr>
        <p:grpSpPr>
          <a:xfrm>
            <a:off x="7342200" y="4926342"/>
            <a:ext cx="2315690" cy="1302576"/>
            <a:chOff x="8688490" y="4886622"/>
            <a:chExt cx="2316293" cy="1302915"/>
          </a:xfrm>
          <a:noFill/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490" y="4886622"/>
              <a:ext cx="2316293" cy="1302915"/>
            </a:xfrm>
            <a:prstGeom prst="rect">
              <a:avLst/>
            </a:prstGeom>
            <a:grpFill/>
          </p:spPr>
        </p:pic>
        <p:sp>
          <p:nvSpPr>
            <p:cNvPr id="10" name="Rectangle 9"/>
            <p:cNvSpPr/>
            <p:nvPr/>
          </p:nvSpPr>
          <p:spPr>
            <a:xfrm>
              <a:off x="9035694" y="5452677"/>
              <a:ext cx="1659429" cy="461537"/>
            </a:xfrm>
            <a:prstGeom prst="rect">
              <a:avLst/>
            </a:prstGeom>
            <a:grpFill/>
          </p:spPr>
          <p:txBody>
            <a:bodyPr wrap="none" lIns="91416" tIns="45708" rIns="91416" bIns="45708">
              <a:spAutoFit/>
            </a:bodyPr>
            <a:lstStyle/>
            <a:p>
              <a:pPr algn="ctr"/>
              <a:r>
                <a:rPr lang="en-US" sz="239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192.168.0.1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218436" y="5123042"/>
              <a:ext cx="1343445" cy="400110"/>
            </a:xfrm>
            <a:prstGeom prst="rect">
              <a:avLst/>
            </a:prstGeom>
            <a:grpFill/>
          </p:spPr>
          <p:txBody>
            <a:bodyPr wrap="none" lIns="91416" tIns="45708" rIns="91416" bIns="45708">
              <a:spAutoFit/>
            </a:bodyPr>
            <a:lstStyle/>
            <a:p>
              <a:pPr algn="ctr"/>
              <a:r>
                <a:rPr lang="en-US" sz="199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 Address: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AF7BFD-4226-415A-BF38-DB1B28B2597B}"/>
              </a:ext>
            </a:extLst>
          </p:cNvPr>
          <p:cNvGrpSpPr/>
          <p:nvPr/>
        </p:nvGrpSpPr>
        <p:grpSpPr>
          <a:xfrm>
            <a:off x="2400535" y="4764459"/>
            <a:ext cx="2918493" cy="1745016"/>
            <a:chOff x="8688490" y="3154817"/>
            <a:chExt cx="2919253" cy="1745470"/>
          </a:xfrm>
          <a:noFill/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623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490" y="3154817"/>
              <a:ext cx="2919253" cy="174547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8797713" y="3627417"/>
              <a:ext cx="1814920" cy="46153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16" tIns="45708" rIns="91416" bIns="45708">
              <a:spAutoFit/>
            </a:bodyPr>
            <a:lstStyle/>
            <a:p>
              <a:pPr algn="ctr"/>
              <a:r>
                <a:rPr lang="en-US" sz="239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192.168.10.5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99690" y="3353107"/>
              <a:ext cx="1343445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16" tIns="45708" rIns="91416" bIns="45708">
              <a:spAutoFit/>
            </a:bodyPr>
            <a:lstStyle/>
            <a:p>
              <a:pPr algn="ctr"/>
              <a:r>
                <a:rPr lang="en-US" sz="1999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IP Address: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 fontScale="85000" lnSpcReduction="20000"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Въведение в интернет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Как работи Интернет</a:t>
            </a:r>
            <a:r>
              <a:rPr lang="en-US" sz="4000" dirty="0">
                <a:latin typeface="Comfortaa" pitchFamily="2" charset="0"/>
              </a:rPr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Изпращане и получаване на информация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Интернет протокол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Надеждност и </a:t>
            </a:r>
            <a:r>
              <a:rPr lang="en-US" sz="4000" dirty="0">
                <a:latin typeface="Comfortaa" pitchFamily="2" charset="0"/>
              </a:rPr>
              <a:t>TCP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>
                <a:latin typeface="Comfortaa" pitchFamily="2" charset="0"/>
              </a:rPr>
              <a:t>OSI </a:t>
            </a:r>
            <a:r>
              <a:rPr lang="bg-BG" sz="4000" dirty="0">
                <a:latin typeface="Comfortaa" pitchFamily="2" charset="0"/>
              </a:rPr>
              <a:t>Модела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Мрежов хардуер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Бъдещето на Интернет</a:t>
            </a:r>
            <a:endParaRPr lang="en-US" sz="4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bg-BG" sz="3200" dirty="0"/>
              <a:t>IP адресът има много части, организирани в йерархия</a:t>
            </a:r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bg-BG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Тази версия на IP адресиране се нарича IPv4</a:t>
            </a:r>
            <a:r>
              <a:rPr lang="en-US" sz="2800" dirty="0"/>
              <a:t> </a:t>
            </a:r>
          </a:p>
          <a:p>
            <a:pPr lvl="2"/>
            <a:r>
              <a:rPr lang="bg-BG" sz="2400" dirty="0"/>
              <a:t>Предоставя повече от 4 милиарда 32 бита уникални </a:t>
            </a:r>
            <a:br>
              <a:rPr lang="bg-BG" sz="2400" dirty="0"/>
            </a:br>
            <a:r>
              <a:rPr lang="bg-BG" sz="2400" dirty="0"/>
              <a:t>адреси</a:t>
            </a:r>
            <a:r>
              <a:rPr lang="en-US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2124" y="3078204"/>
            <a:ext cx="4569293" cy="923090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/>
            <a:r>
              <a:rPr lang="en-US" sz="53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192.168.14.120</a:t>
            </a:r>
          </a:p>
        </p:txBody>
      </p:sp>
    </p:spTree>
    <p:extLst>
      <p:ext uri="{BB962C8B-B14F-4D97-AF65-F5344CB8AC3E}">
        <p14:creationId xmlns:p14="http://schemas.microsoft.com/office/powerpoint/2010/main" val="1848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IPv4 е последователност от четири, трицифрени </a:t>
            </a:r>
            <a:br>
              <a:rPr lang="bg-BG" sz="3200" dirty="0"/>
            </a:br>
            <a:r>
              <a:rPr lang="bg-BG" sz="3200" dirty="0"/>
              <a:t>числа, разделени от точка</a:t>
            </a:r>
            <a:endParaRPr lang="en-US" sz="3200" dirty="0"/>
          </a:p>
          <a:p>
            <a:pPr lvl="2"/>
            <a:r>
              <a:rPr lang="bg-BG" sz="2800" dirty="0"/>
              <a:t>Всяко число може да бъде число от нула до 255</a:t>
            </a:r>
            <a:endParaRPr lang="en-US" sz="2800" dirty="0"/>
          </a:p>
          <a:p>
            <a:pPr lvl="2"/>
            <a:r>
              <a:rPr lang="bg-BG" sz="2800" dirty="0"/>
              <a:t>IPv4 не е достатъчен за всички мрежови </a:t>
            </a:r>
            <a:br>
              <a:rPr lang="bg-BG" sz="2800" dirty="0"/>
            </a:br>
            <a:r>
              <a:rPr lang="bg-BG" sz="2800" dirty="0"/>
              <a:t>устройства, свързани към интернет</a:t>
            </a:r>
            <a:endParaRPr lang="en-US" sz="2800" dirty="0"/>
          </a:p>
          <a:p>
            <a:pPr lvl="1"/>
            <a:r>
              <a:rPr lang="bg-BG" sz="3200" dirty="0"/>
              <a:t>През 1995 г. е създадена нова версия на интернет протокола, наречена IPv6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36248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bg-BG" sz="3000" dirty="0"/>
              <a:t>IPV6 използва 128 бита - 340 ундециллиона уникални </a:t>
            </a:r>
            <a:br>
              <a:rPr lang="en-US" sz="3000" dirty="0"/>
            </a:br>
            <a:r>
              <a:rPr lang="bg-BG" sz="3000" dirty="0"/>
              <a:t>адреси</a:t>
            </a:r>
            <a:endParaRPr lang="en-US" sz="3000" dirty="0"/>
          </a:p>
          <a:p>
            <a:pPr lvl="2"/>
            <a:r>
              <a:rPr lang="bg-BG" sz="2600" dirty="0"/>
              <a:t>Това е повече от атомите на повърхността на Земята</a:t>
            </a:r>
            <a:endParaRPr lang="en-US" sz="2600" dirty="0"/>
          </a:p>
          <a:p>
            <a:pPr lvl="1"/>
            <a:r>
              <a:rPr lang="bg-BG" sz="3000" dirty="0"/>
              <a:t>Тези 128 бита са организирани в осем 16-битови части</a:t>
            </a:r>
            <a:endParaRPr lang="en-US" sz="3000" dirty="0"/>
          </a:p>
          <a:p>
            <a:pPr lvl="1"/>
            <a:r>
              <a:rPr lang="bg-BG" sz="3000" dirty="0"/>
              <a:t>Всеки 16-битов блок се преобразува в шестнадесетичен и се разделя с двоеточие</a:t>
            </a:r>
            <a:endParaRPr lang="en-US" sz="3000" dirty="0"/>
          </a:p>
          <a:p>
            <a:pPr lvl="1"/>
            <a:r>
              <a:rPr lang="bg-BG" sz="3000" dirty="0"/>
              <a:t>Това е пълен IPV6 адрес</a:t>
            </a:r>
            <a:r>
              <a:rPr lang="en-US" sz="3000" dirty="0"/>
              <a:t>:</a:t>
            </a:r>
          </a:p>
          <a:p>
            <a:pPr lvl="2"/>
            <a:r>
              <a:rPr lang="en-US" sz="2600" dirty="0"/>
              <a:t>3FFE:F200:0234:AB00:0123:4567:8901:ABCD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4626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Името на домейн начин за адресация на устройства, работеща с текст, вместо </a:t>
            </a:r>
            <a:r>
              <a:rPr lang="en-GB" dirty="0"/>
              <a:t>IP </a:t>
            </a:r>
            <a:r>
              <a:rPr lang="bg-BG" dirty="0"/>
              <a:t>адрес</a:t>
            </a:r>
            <a:endParaRPr lang="en-US" dirty="0"/>
          </a:p>
          <a:p>
            <a:pPr lvl="1"/>
            <a:r>
              <a:rPr lang="bg-BG" dirty="0"/>
              <a:t>Всеки домейн има конфигурирана връзка с </a:t>
            </a:r>
            <a:r>
              <a:rPr lang="en-GB" dirty="0"/>
              <a:t>IP </a:t>
            </a:r>
            <a:r>
              <a:rPr lang="bg-BG" dirty="0"/>
              <a:t>адреси, като списъка със съответствията формира база от данни, чрез която се осъществява адресация на системи в Интернет</a:t>
            </a:r>
            <a:endParaRPr lang="en-US" dirty="0"/>
          </a:p>
          <a:p>
            <a:pPr lvl="1"/>
            <a:r>
              <a:rPr lang="bg-BG" dirty="0"/>
              <a:t>Когато име на домейн бъде въведено в браузъра, се отправя заявка към система, наречена DN</a:t>
            </a:r>
            <a:r>
              <a:rPr lang="en-GB" dirty="0"/>
              <a:t>S</a:t>
            </a:r>
            <a:r>
              <a:rPr lang="bg-BG" dirty="0"/>
              <a:t> сървър</a:t>
            </a:r>
            <a:br>
              <a:rPr lang="en-US" dirty="0"/>
            </a:br>
            <a:r>
              <a:rPr lang="bg-BG" dirty="0"/>
              <a:t>(сървър на имена на домейни)</a:t>
            </a:r>
            <a:endParaRPr lang="en-US" dirty="0"/>
          </a:p>
          <a:p>
            <a:pPr lvl="1"/>
            <a:r>
              <a:rPr lang="bg-BG" dirty="0"/>
              <a:t>Този сървър съдържа списък с имена на домейни и техните съвпадащи IP адреси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DNS?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GB" dirty="0"/>
              <a:t>DNS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14" y="1608739"/>
            <a:ext cx="2961504" cy="148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29" y="3328710"/>
            <a:ext cx="2315690" cy="1302576"/>
          </a:xfrm>
          <a:prstGeom prst="rect">
            <a:avLst/>
          </a:prstGeom>
        </p:spPr>
      </p:pic>
      <p:sp>
        <p:nvSpPr>
          <p:cNvPr id="8" name="Freeform: Shape 43"/>
          <p:cNvSpPr/>
          <p:nvPr/>
        </p:nvSpPr>
        <p:spPr>
          <a:xfrm rot="10334677" flipV="1">
            <a:off x="6021774" y="2128495"/>
            <a:ext cx="3852625" cy="1232712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45645" y="3446430"/>
            <a:ext cx="491327" cy="491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7532" y="3880964"/>
            <a:ext cx="2190488" cy="399957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en-GB" sz="19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google.com</a:t>
            </a:r>
            <a:endParaRPr lang="en-US" sz="199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reeform: Shape 43"/>
          <p:cNvSpPr/>
          <p:nvPr/>
        </p:nvSpPr>
        <p:spPr>
          <a:xfrm rot="20325656" flipV="1">
            <a:off x="6088541" y="4214400"/>
            <a:ext cx="3569525" cy="1657021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4584" y="1715845"/>
            <a:ext cx="1138669" cy="461545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n-US" sz="199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57542" y="5868499"/>
            <a:ext cx="1321621" cy="461545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23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88619" y="5228820"/>
            <a:ext cx="1518316" cy="326219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lvl="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600" b="1" dirty="0"/>
              <a:t>(216.58.214.46)</a:t>
            </a:r>
            <a:endParaRPr kumimoji="1" lang="en-US" sz="1600" b="1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2309347" y="3113662"/>
          <a:ext cx="4372410" cy="1648186"/>
        </p:xfrm>
        <a:graphic>
          <a:graphicData uri="http://schemas.openxmlformats.org/drawingml/2006/table">
            <a:tbl>
              <a:tblPr/>
              <a:tblGrid>
                <a:gridCol w="2075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Domains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16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216.58.214.46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104.20.119.17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mon.bg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070BE0B5-68B5-4978-BBDD-BEBA1A1BC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494" y="4659296"/>
            <a:ext cx="1726306" cy="58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CF4A53-B1CB-4A94-ABBB-72700CA2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TCP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5140-3949-4D53-8F04-45435D0800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5BCD5-C6FE-4810-888C-E4FE24D91A49}"/>
              </a:ext>
            </a:extLst>
          </p:cNvPr>
          <p:cNvSpPr txBox="1"/>
          <p:nvPr/>
        </p:nvSpPr>
        <p:spPr>
          <a:xfrm>
            <a:off x="3794721" y="3302848"/>
            <a:ext cx="4602558" cy="1348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 anchor="ctr" anchorCtr="0">
            <a:noAutofit/>
          </a:bodyPr>
          <a:lstStyle/>
          <a:p>
            <a:pPr marL="282490" indent="-282490" algn="ctr" eaLnBrk="0" fontAlgn="base" hangingPunct="0">
              <a:lnSpc>
                <a:spcPts val="3799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490" algn="l"/>
              </a:tabLst>
              <a:defRPr/>
            </a:pPr>
            <a:r>
              <a:rPr kumimoji="1" lang="en-US" sz="16600" b="1" dirty="0">
                <a:latin typeface="Consolas" panose="020B0609020204030204" pitchFamily="49" charset="0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40505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D6DD-8809-4C4B-B87A-5E0278D0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600" dirty="0"/>
              <a:t>Когато пакетите се предават от едно място на друго, те могат да поемат различни пътища</a:t>
            </a:r>
            <a:r>
              <a:rPr lang="en-US" sz="2600" dirty="0"/>
              <a:t> </a:t>
            </a:r>
          </a:p>
          <a:p>
            <a:pPr>
              <a:lnSpc>
                <a:spcPct val="100000"/>
              </a:lnSpc>
            </a:pPr>
            <a:r>
              <a:rPr lang="bg-BG" sz="2600" dirty="0"/>
              <a:t>Когато пристигат на дестинацията си, някои от тях са с грешки от преноса, други са изгубени по трасето и се трябва да бъдат изпратени отново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bg-BG" sz="2600" dirty="0"/>
              <a:t>Затова след пристигане на всички пакети, съобщението трябва да бъде преразгледано и конструирано от пристигналите пакети в правилна последователност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TCP </a:t>
            </a:r>
            <a:r>
              <a:rPr lang="bg-BG" sz="2600" dirty="0"/>
              <a:t>прави точно това</a:t>
            </a:r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Надеждност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D6DD-8809-4C4B-B87A-5E0278D0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Използва процес, при който разглежда всички пакети в съобщение и ги проверява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Използвайки информацията в </a:t>
            </a:r>
            <a:r>
              <a:rPr lang="en-US" dirty="0"/>
              <a:t>header-</a:t>
            </a:r>
            <a:r>
              <a:rPr lang="bg-BG" dirty="0"/>
              <a:t>а на всеки пакет, който знае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Колко са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Колко големи трябва да бъдат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Каква е последователността на изпращане на пакетите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Използвайки тази информация, получателят може да конструира съобщението от пристигналите пакети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[1/2]</a:t>
            </a:r>
          </a:p>
        </p:txBody>
      </p:sp>
    </p:spTree>
    <p:extLst>
      <p:ext uri="{BB962C8B-B14F-4D97-AF65-F5344CB8AC3E}">
        <p14:creationId xmlns:p14="http://schemas.microsoft.com/office/powerpoint/2010/main" val="15467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D6DD-8809-4C4B-B87A-5E0278D0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Ако се установи, че пакет не съответства на очакваната </a:t>
            </a:r>
            <a:br>
              <a:rPr lang="bg-BG" dirty="0"/>
            </a:br>
            <a:r>
              <a:rPr lang="bg-BG" dirty="0"/>
              <a:t>характеристика, той бива изоставен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TCP трябва да провери дали всички пакети са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правилния ред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 всякакви проблеми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След това удостоверява дали данните и пакетите се обединяват заедно, за да пресъздадат оригиналното съобщение, което е било изпратено от устройството на изпращача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[2/2]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0E5A6-4708-4E7E-B3E4-CC96A3F76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31" y="3716420"/>
            <a:ext cx="689325" cy="68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D917B-311E-4EC2-8524-00A0A0E3A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751" y="3737582"/>
            <a:ext cx="689325" cy="68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874F7-F37D-45B3-960E-3884082B3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92" y="3612356"/>
            <a:ext cx="777510" cy="77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DD584-CC35-4360-8DF9-8072BDBF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21" y="3716420"/>
            <a:ext cx="689325" cy="6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dirty="0"/>
              <a:t>TCP поставя надеждността с по-висок приоритет от скоростта на предаване на информацията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 случаите, когато надеждността не е толкова важна, но скоростта е, има друг протокол, наречен UDP или User Datagram Protocol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UDP не прави проверка на надеждността, но може да изпраща </a:t>
            </a:r>
            <a:br>
              <a:rPr lang="bg-BG" dirty="0"/>
            </a:br>
            <a:r>
              <a:rPr lang="bg-BG" dirty="0"/>
              <a:t>информация със значително по-бързи темпове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TCP е основата на това как повечето данни се предават по мрежи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bg-BG" dirty="0"/>
              <a:t>срещу</a:t>
            </a:r>
            <a:r>
              <a:rPr lang="en-US" dirty="0"/>
              <a:t> UDP</a:t>
            </a:r>
          </a:p>
        </p:txBody>
      </p:sp>
    </p:spTree>
    <p:extLst>
      <p:ext uri="{BB962C8B-B14F-4D97-AF65-F5344CB8AC3E}">
        <p14:creationId xmlns:p14="http://schemas.microsoft.com/office/powerpoint/2010/main" val="4299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8485DB7-8AC5-EC53-7F89-C22E38AB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39" y="4953000"/>
            <a:ext cx="9294113" cy="820600"/>
          </a:xfrm>
        </p:spPr>
        <p:txBody>
          <a:bodyPr>
            <a:normAutofit/>
          </a:bodyPr>
          <a:lstStyle/>
          <a:p>
            <a:pPr algn="ctr"/>
            <a:r>
              <a:rPr lang="bg-BG" sz="4000" dirty="0"/>
              <a:t>Въведение в Интернет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92EE522-F6DF-E1B9-FAD2-1468A8FC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75" y="751133"/>
            <a:ext cx="3912642" cy="37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/>
              <a:t>UDP не установява сесия и не гарантира доставка на данни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Известен е като </a:t>
            </a:r>
            <a:r>
              <a:rPr lang="en-US" sz="3600" dirty="0"/>
              <a:t>"fire-and-forget" </a:t>
            </a:r>
            <a:r>
              <a:rPr lang="bg-BG" sz="3600" dirty="0"/>
              <a:t>протокол</a:t>
            </a:r>
            <a:r>
              <a:rPr lang="en-US" sz="3600" dirty="0"/>
              <a:t> </a:t>
            </a:r>
          </a:p>
          <a:p>
            <a:pPr lvl="2">
              <a:lnSpc>
                <a:spcPct val="100000"/>
              </a:lnSpc>
            </a:pPr>
            <a:r>
              <a:rPr lang="bg-BG" sz="3200" dirty="0"/>
              <a:t>Изпраща данните и всъщност не се интересува дали </a:t>
            </a:r>
            <a:br>
              <a:rPr lang="bg-BG" sz="3200" dirty="0"/>
            </a:br>
            <a:r>
              <a:rPr lang="bg-BG" sz="3200" dirty="0"/>
              <a:t>данните са получени от другия край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5334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36C-8D9A-43EF-A691-396737E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OSI </a:t>
            </a:r>
            <a:r>
              <a:rPr lang="bg-BG" dirty="0"/>
              <a:t>моделът</a:t>
            </a:r>
            <a:br>
              <a:rPr lang="bg-BG" dirty="0"/>
            </a:br>
            <a:r>
              <a:rPr lang="en-GB" sz="3100" dirty="0"/>
              <a:t>All People Seem To Need Data Processing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BD5A0-A4E9-42DD-9F2A-B87C13DF44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6FE642E8-9B6B-44F9-ACBC-06D6DEAC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72" y="1041400"/>
            <a:ext cx="6486056" cy="30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1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4356C9-9213-441E-81F3-2AEC5CA3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OSI </a:t>
            </a:r>
            <a:r>
              <a:rPr lang="bg-BG" dirty="0"/>
              <a:t>е съкращение от </a:t>
            </a:r>
            <a:r>
              <a:rPr lang="en-US" dirty="0"/>
              <a:t>Open System Interconnect</a:t>
            </a:r>
          </a:p>
          <a:p>
            <a:pPr>
              <a:lnSpc>
                <a:spcPct val="100000"/>
              </a:lnSpc>
            </a:pPr>
            <a:r>
              <a:rPr lang="bg-BG" dirty="0"/>
              <a:t>Състои се от 7 слоя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Всеки слой обслужва слоя над него и в замяна се обслужва от слоя под него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Разбирането на всеки слой от модела ни помага</a:t>
            </a:r>
            <a:r>
              <a:rPr lang="en-US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Отстраняване на проблеми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По-добра комуникация с технически и нетехнически </a:t>
            </a:r>
            <a:br>
              <a:rPr lang="bg-BG" dirty="0"/>
            </a:br>
            <a:r>
              <a:rPr lang="bg-BG" dirty="0"/>
              <a:t>лица за всяка система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6F27A-7FE8-408D-A859-F7A348B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OSI </a:t>
            </a:r>
            <a:r>
              <a:rPr lang="bg-BG" dirty="0"/>
              <a:t>моделът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89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100/1*rJz9MQIoEhZFEgQN6Gw5rg.png">
            <a:extLst>
              <a:ext uri="{FF2B5EF4-FFF2-40B4-BE49-F238E27FC236}">
                <a16:creationId xmlns:a16="http://schemas.microsoft.com/office/drawing/2014/main" id="{D0214C1F-C36E-4767-8120-4511A4B7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84" y="2228123"/>
            <a:ext cx="5445072" cy="43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BDD55-E881-4486-A99B-835B87457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06D73-36D3-46BB-B69E-EEC9023B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/>
          <a:p>
            <a:r>
              <a:rPr lang="bg-BG" dirty="0"/>
              <a:t>OSI моделът се състои от 7 слоя: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6FA11-8676-4D48-975F-A5BCE178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</a:t>
            </a:r>
            <a:r>
              <a:rPr lang="bg-BG" dirty="0"/>
              <a:t>слоеве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9826264-B98A-42BE-9D52-B757A62C8566}"/>
              </a:ext>
            </a:extLst>
          </p:cNvPr>
          <p:cNvSpPr txBox="1">
            <a:spLocks/>
          </p:cNvSpPr>
          <p:nvPr/>
        </p:nvSpPr>
        <p:spPr>
          <a:xfrm>
            <a:off x="6530440" y="1873846"/>
            <a:ext cx="5196974" cy="473428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bg-BG" sz="2799" b="1" dirty="0">
                <a:solidFill>
                  <a:schemeClr val="bg1"/>
                </a:solidFill>
              </a:rPr>
              <a:t>Примерни протоколи</a:t>
            </a:r>
            <a:endParaRPr lang="en-US" sz="2799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799" dirty="0"/>
              <a:t>HTTP, DNS, FTP, SMTP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799" dirty="0"/>
              <a:t>TLS, SSL, compression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799" dirty="0"/>
              <a:t>NetBIOS, PPTP, Sockets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799" dirty="0"/>
              <a:t>TCP, UDP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799" dirty="0"/>
              <a:t>IP, IPsec</a:t>
            </a:r>
          </a:p>
          <a:p>
            <a:pPr marL="0" indent="0">
              <a:lnSpc>
                <a:spcPct val="100000"/>
              </a:lnSpc>
              <a:spcBef>
                <a:spcPts val="1799"/>
              </a:spcBef>
              <a:buNone/>
            </a:pPr>
            <a:r>
              <a:rPr lang="en-US" sz="2799" dirty="0"/>
              <a:t>ATM, Ethernet,</a:t>
            </a:r>
            <a:r>
              <a:rPr lang="bg-BG" sz="2799" dirty="0"/>
              <a:t> </a:t>
            </a:r>
            <a:r>
              <a:rPr lang="en-US" sz="2799" dirty="0"/>
              <a:t>MAC, LLC</a:t>
            </a:r>
          </a:p>
          <a:p>
            <a:pPr marL="0" indent="0">
              <a:lnSpc>
                <a:spcPct val="100000"/>
              </a:lnSpc>
              <a:spcBef>
                <a:spcPts val="1799"/>
              </a:spcBef>
              <a:buNone/>
            </a:pPr>
            <a:r>
              <a:rPr lang="en-US" sz="2799" dirty="0"/>
              <a:t>USB, Bluetooth, 802.11a/b/g/n</a:t>
            </a:r>
          </a:p>
        </p:txBody>
      </p:sp>
    </p:spTree>
    <p:extLst>
      <p:ext uri="{BB962C8B-B14F-4D97-AF65-F5344CB8AC3E}">
        <p14:creationId xmlns:p14="http://schemas.microsoft.com/office/powerpoint/2010/main" val="9760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984F0-8157-49F7-8404-5F663C69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443E2-F608-4F5C-AA1D-C6690F6F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Разрешава на различни приложения да използват мрежата и да я представят на крайния потребител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06B39-5D30-4937-A1E4-2E213534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bg-BG" dirty="0"/>
              <a:t>Приложен слой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http request example">
            <a:extLst>
              <a:ext uri="{FF2B5EF4-FFF2-40B4-BE49-F238E27FC236}">
                <a16:creationId xmlns:a16="http://schemas.microsoft.com/office/drawing/2014/main" id="{ABC2D84F-2877-4508-A5EC-8172FE20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3009978"/>
            <a:ext cx="9185564" cy="30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84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984F0-8157-49F7-8404-5F663C69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443E2-F608-4F5C-AA1D-C6690F6F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Този слой е част от операционна система (ОС)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Преобразува входящите и изходящите данни от един формат на презентация в друг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06B39-5D30-4937-A1E4-2E213534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Представителен слой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E62F6-AB4B-413F-BFE5-29B32D0C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3886200"/>
            <a:ext cx="6190501" cy="20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984F0-8157-49F7-8404-5F663C69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443E2-F608-4F5C-AA1D-C6690F6F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756"/>
            <a:ext cx="10414000" cy="11715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Този слой задава координати и прекратява комуникации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Услугите му включват удостоверяване и повторно свързване след прекъсване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306B39-5D30-4937-A1E4-2E213534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Сесиен слой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C3304-731D-4EEB-A5A7-FF32CC2F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45" y="3122623"/>
            <a:ext cx="6194521" cy="33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6814A-9D97-45F4-9EC4-DC749044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C62654-790F-4D22-867E-3716CED4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Отговорен за комуникация между крайни точки в мрежата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bg-BG" dirty="0"/>
              <a:t>Осигурява логическа комуникация между процесите на </a:t>
            </a:r>
            <a:br>
              <a:rPr lang="bg-BG" dirty="0"/>
            </a:br>
            <a:r>
              <a:rPr lang="bg-BG" dirty="0"/>
              <a:t>приложение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bg-BG" dirty="0"/>
              <a:t>Отговаря за управлението на корекцията на грешки, като осигурява качество и надеждност на крайния потребител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bg-BG" dirty="0"/>
              <a:t>Примерни протоколи</a:t>
            </a:r>
            <a:r>
              <a:rPr lang="en-GB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Transmission Control Protocol (TCP)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User Datagram Protocol (UDP)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7A072-E775-4DFA-95D3-6D05FAB6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Транспортен слой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3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D316A-B598-45DA-B382-0AB8DE3F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72E4E-E5CC-463A-A020-85172369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Предоставя средствата за преност на пакети от едно устройство до друго</a:t>
            </a:r>
          </a:p>
          <a:p>
            <a:pPr>
              <a:lnSpc>
                <a:spcPct val="100000"/>
              </a:lnSpc>
            </a:pPr>
            <a:r>
              <a:rPr lang="bg-BG" dirty="0"/>
              <a:t>Отговаря на заявки от транспортния протокол и изпраща заявки към каналния слой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C0256-1B26-46D5-BC13-075783E3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Мрежов слой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1BBBA-3EFA-4A34-B48F-243A58D2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14" y="4192337"/>
            <a:ext cx="5856722" cy="17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6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Осигурява прехвърляне на данни от устройство до устройство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bg-BG" dirty="0"/>
              <a:t>Тук се идентифицират и коригират грешки, възникнали при преноса на данни във физическия слой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Разделя се на два подслоя</a:t>
            </a:r>
            <a:r>
              <a:rPr lang="en-US" dirty="0"/>
              <a:t>: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MAC </a:t>
            </a:r>
            <a:r>
              <a:rPr lang="bg-BG" dirty="0"/>
              <a:t>слой</a:t>
            </a:r>
            <a:r>
              <a:rPr lang="en-GB" dirty="0"/>
              <a:t> - </a:t>
            </a:r>
            <a:r>
              <a:rPr lang="bg-BG" dirty="0"/>
              <a:t>на това как устройствата в мрежа получават достъп до носител и </a:t>
            </a:r>
            <a:br>
              <a:rPr lang="bg-BG" dirty="0"/>
            </a:br>
            <a:r>
              <a:rPr lang="bg-BG" dirty="0"/>
              <a:t>разрешение за предаване на данни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LLC </a:t>
            </a:r>
            <a:r>
              <a:rPr lang="bg-BG" dirty="0"/>
              <a:t>слой</a:t>
            </a:r>
            <a:r>
              <a:rPr lang="en-GB" dirty="0"/>
              <a:t> – </a:t>
            </a:r>
            <a:r>
              <a:rPr lang="bg-BG" dirty="0"/>
              <a:t>идентифициране и капсулиране на протоколи на мрежовия слой, контролира проверката на грешките и синхронизирането на фреймовете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Канален слой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1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400" dirty="0"/>
              <a:t>Започва с развитието на електронните компютри през 50-те години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bg-BG" sz="2400" dirty="0"/>
              <a:t>Мрежите за обмен на данни са разработени в края на </a:t>
            </a:r>
            <a:br>
              <a:rPr lang="bg-BG" sz="2400" dirty="0"/>
            </a:br>
            <a:r>
              <a:rPr lang="bg-BG" sz="2400" dirty="0"/>
              <a:t>60-те години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bg-BG" sz="2400" dirty="0"/>
              <a:t>Интернет протоколът е разработен през 70-те години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bg-BG" sz="2400" dirty="0"/>
              <a:t>През 80-те години в CERN Тим Бърнърс-Ли създава </a:t>
            </a:r>
            <a:br>
              <a:rPr lang="bg-BG" sz="2400" dirty="0"/>
            </a:br>
            <a:r>
              <a:rPr lang="bg-BG" sz="2400" dirty="0"/>
              <a:t>World Wide Web - първият уебсайт, свързващ документите с хипертекст в информационна система, достъпна от всеки възел в мрежата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3FA-33ED-4A02-A58D-8072B602C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0BC80-57BE-473E-9F79-D3F844BC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Преобразува двоичните данни от горните слоеве в сигнали, които предава през локални носители (електрически, светлинни или радиосигнали)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C4C4B-AC9D-48A3-8074-EEB56E11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Физически слой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E0A0-BAFF-4D91-8C32-25296F85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81400"/>
            <a:ext cx="6430388" cy="1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036C-8D9A-43EF-A691-396737E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en-GB" dirty="0"/>
              <a:t>Socket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BD5A0-A4E9-42DD-9F2A-B87C13DF44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8" name="Picture 4" descr="Image result for TCP sockets">
            <a:extLst>
              <a:ext uri="{FF2B5EF4-FFF2-40B4-BE49-F238E27FC236}">
                <a16:creationId xmlns:a16="http://schemas.microsoft.com/office/drawing/2014/main" id="{DF5D765D-77A8-4539-BB47-65719803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416262"/>
            <a:ext cx="4905375" cy="17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59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Свързва два възела в мрежова инфраструктура</a:t>
            </a:r>
          </a:p>
          <a:p>
            <a:pPr>
              <a:lnSpc>
                <a:spcPct val="100000"/>
              </a:lnSpc>
            </a:pPr>
            <a:r>
              <a:rPr lang="bg-BG" dirty="0"/>
              <a:t>Характеризира се с </a:t>
            </a:r>
            <a:r>
              <a:rPr lang="en-GB" dirty="0"/>
              <a:t>IP </a:t>
            </a:r>
            <a:r>
              <a:rPr lang="bg-BG" dirty="0"/>
              <a:t>и порт</a:t>
            </a:r>
          </a:p>
          <a:p>
            <a:pPr>
              <a:lnSpc>
                <a:spcPct val="100000"/>
              </a:lnSpc>
            </a:pPr>
            <a:r>
              <a:rPr lang="bg-BG" dirty="0"/>
              <a:t>Роли на възлите, свързани чрез </a:t>
            </a:r>
            <a:r>
              <a:rPr lang="en-GB" dirty="0"/>
              <a:t>sockets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Клиент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Връзката между клиента и сървъра е двупосочна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GB" dirty="0"/>
              <a:t>Socket [1/2]</a:t>
            </a:r>
          </a:p>
        </p:txBody>
      </p:sp>
    </p:spTree>
    <p:extLst>
      <p:ext uri="{BB962C8B-B14F-4D97-AF65-F5344CB8AC3E}">
        <p14:creationId xmlns:p14="http://schemas.microsoft.com/office/powerpoint/2010/main" val="389486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rgbClr val="00B0F0"/>
                </a:solidFill>
              </a:rPr>
              <a:t>TCP/IP </a:t>
            </a:r>
            <a:r>
              <a:rPr lang="bg-BG" dirty="0"/>
              <a:t>сокетите свързват два процеса, които работят в обща мрежа</a:t>
            </a:r>
          </a:p>
          <a:p>
            <a:pPr>
              <a:lnSpc>
                <a:spcPct val="100000"/>
              </a:lnSpc>
            </a:pPr>
            <a:r>
              <a:rPr lang="bg-BG" dirty="0"/>
              <a:t>Всеки един от двата сокета работи напълно автономно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bg-BG" dirty="0"/>
              <a:t>Начин на работа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Създаване на </a:t>
            </a:r>
            <a:r>
              <a:rPr lang="en-GB" dirty="0"/>
              <a:t>socket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Свързване на </a:t>
            </a:r>
            <a:r>
              <a:rPr lang="en-GB" dirty="0"/>
              <a:t>socket </a:t>
            </a:r>
            <a:r>
              <a:rPr lang="bg-BG" dirty="0"/>
              <a:t>с крайна точка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bg-BG" dirty="0"/>
              <a:t>Установяване на връзка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Двупосочно предаване на информация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GB" dirty="0"/>
              <a:t>Socket</a:t>
            </a:r>
            <a:r>
              <a:rPr lang="bg-BG" dirty="0"/>
              <a:t> </a:t>
            </a:r>
            <a:r>
              <a:rPr lang="en-US" dirty="0"/>
              <a:t>[2/2]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891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Класът </a:t>
            </a:r>
            <a:r>
              <a:rPr lang="en-GB" b="1" dirty="0" err="1">
                <a:solidFill>
                  <a:srgbClr val="00B0F0"/>
                </a:solidFill>
              </a:rPr>
              <a:t>IPHostEntry</a:t>
            </a:r>
            <a:r>
              <a:rPr lang="en-GB" dirty="0"/>
              <a:t> </a:t>
            </a:r>
            <a:r>
              <a:rPr lang="bg-BG" dirty="0"/>
              <a:t>от пространството </a:t>
            </a:r>
            <a:r>
              <a:rPr lang="en-GB" b="1" dirty="0" err="1">
                <a:solidFill>
                  <a:srgbClr val="00B0F0"/>
                </a:solidFill>
              </a:rPr>
              <a:t>System.Net.IPHostEntry</a:t>
            </a:r>
            <a:r>
              <a:rPr lang="bg-BG" b="1" dirty="0">
                <a:solidFill>
                  <a:srgbClr val="00B0F0"/>
                </a:solidFill>
              </a:rPr>
              <a:t> </a:t>
            </a:r>
            <a:r>
              <a:rPr lang="bg-BG" dirty="0"/>
              <a:t>представя информация за интернет хост и се характеризира със:</a:t>
            </a:r>
          </a:p>
          <a:p>
            <a:pPr lvl="1">
              <a:lnSpc>
                <a:spcPct val="100000"/>
              </a:lnSpc>
            </a:pPr>
            <a:r>
              <a:rPr lang="en-GB" b="1" dirty="0" err="1">
                <a:solidFill>
                  <a:srgbClr val="00B0F0"/>
                </a:solidFill>
              </a:rPr>
              <a:t>HostName</a:t>
            </a:r>
            <a:r>
              <a:rPr lang="bg-BG" dirty="0"/>
              <a:t> – име на системата (хост)</a:t>
            </a:r>
          </a:p>
          <a:p>
            <a:pPr lvl="1">
              <a:lnSpc>
                <a:spcPct val="100000"/>
              </a:lnSpc>
            </a:pPr>
            <a:r>
              <a:rPr lang="en-GB" b="1" dirty="0" err="1">
                <a:solidFill>
                  <a:srgbClr val="00B0F0"/>
                </a:solidFill>
              </a:rPr>
              <a:t>AddressList</a:t>
            </a:r>
            <a:r>
              <a:rPr lang="bg-BG" dirty="0"/>
              <a:t> – масив от адреси, чрез които може да се адресира съответната система</a:t>
            </a:r>
            <a:r>
              <a:rPr lang="en-GB" dirty="0"/>
              <a:t>.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en-GB" dirty="0"/>
              <a:t>Socket</a:t>
            </a:r>
            <a:r>
              <a:rPr lang="bg-BG" dirty="0"/>
              <a:t> в </a:t>
            </a:r>
            <a:r>
              <a:rPr lang="en-GB" dirty="0"/>
              <a:t>.NET [1/5]</a:t>
            </a:r>
          </a:p>
        </p:txBody>
      </p:sp>
    </p:spTree>
    <p:extLst>
      <p:ext uri="{BB962C8B-B14F-4D97-AF65-F5344CB8AC3E}">
        <p14:creationId xmlns:p14="http://schemas.microsoft.com/office/powerpoint/2010/main" val="369632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Класът </a:t>
            </a:r>
            <a:r>
              <a:rPr lang="en-GB" b="1" dirty="0" err="1">
                <a:solidFill>
                  <a:srgbClr val="00B0F0"/>
                </a:solidFill>
              </a:rPr>
              <a:t>Dns</a:t>
            </a:r>
            <a:r>
              <a:rPr lang="en-GB" dirty="0"/>
              <a:t> </a:t>
            </a:r>
            <a:r>
              <a:rPr lang="bg-BG" dirty="0"/>
              <a:t>от пространството </a:t>
            </a:r>
            <a:r>
              <a:rPr lang="en-GB" b="1" dirty="0" err="1">
                <a:solidFill>
                  <a:srgbClr val="00B0F0"/>
                </a:solidFill>
              </a:rPr>
              <a:t>System.Net</a:t>
            </a:r>
            <a:r>
              <a:rPr lang="bg-BG" b="1" dirty="0">
                <a:solidFill>
                  <a:srgbClr val="00B0F0"/>
                </a:solidFill>
              </a:rPr>
              <a:t>.</a:t>
            </a:r>
            <a:r>
              <a:rPr lang="en-GB" b="1" dirty="0" err="1">
                <a:solidFill>
                  <a:srgbClr val="00B0F0"/>
                </a:solidFill>
              </a:rPr>
              <a:t>Dns</a:t>
            </a:r>
            <a:r>
              <a:rPr lang="bg-BG" b="1" dirty="0">
                <a:solidFill>
                  <a:srgbClr val="00B0F0"/>
                </a:solidFill>
              </a:rPr>
              <a:t> </a:t>
            </a:r>
            <a:r>
              <a:rPr lang="bg-BG" dirty="0"/>
              <a:t>улеснява работата със домейни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Метода </a:t>
            </a:r>
            <a:r>
              <a:rPr lang="en-GB" b="1" dirty="0" err="1">
                <a:solidFill>
                  <a:srgbClr val="00B0F0"/>
                </a:solidFill>
              </a:rPr>
              <a:t>GetHostName</a:t>
            </a:r>
            <a:r>
              <a:rPr lang="bg-BG" b="1" dirty="0">
                <a:solidFill>
                  <a:srgbClr val="00B0F0"/>
                </a:solidFill>
              </a:rPr>
              <a:t>() </a:t>
            </a:r>
            <a:r>
              <a:rPr lang="bg-BG" dirty="0"/>
              <a:t>връща името на компютъра, на който се изпълнява програмата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Метода </a:t>
            </a:r>
            <a:r>
              <a:rPr lang="en-GB" b="1" dirty="0" err="1">
                <a:solidFill>
                  <a:srgbClr val="00B0F0"/>
                </a:solidFill>
              </a:rPr>
              <a:t>GetHostEntry</a:t>
            </a:r>
            <a:r>
              <a:rPr lang="bg-BG" b="1" dirty="0">
                <a:solidFill>
                  <a:srgbClr val="00B0F0"/>
                </a:solidFill>
              </a:rPr>
              <a:t>(</a:t>
            </a:r>
            <a:r>
              <a:rPr lang="en-GB" b="1" dirty="0">
                <a:solidFill>
                  <a:srgbClr val="00B0F0"/>
                </a:solidFill>
              </a:rPr>
              <a:t>string </a:t>
            </a:r>
            <a:r>
              <a:rPr lang="en-GB" b="1" dirty="0" err="1">
                <a:solidFill>
                  <a:srgbClr val="00B0F0"/>
                </a:solidFill>
              </a:rPr>
              <a:t>hostNameOrAddress</a:t>
            </a:r>
            <a:r>
              <a:rPr lang="bg-BG" b="1" dirty="0">
                <a:solidFill>
                  <a:srgbClr val="00B0F0"/>
                </a:solidFill>
              </a:rPr>
              <a:t>)</a:t>
            </a:r>
            <a:r>
              <a:rPr lang="en-GB" dirty="0"/>
              <a:t> </a:t>
            </a:r>
            <a:r>
              <a:rPr lang="bg-BG" dirty="0"/>
              <a:t>приема име на система или домейн име и връща като резултат обект от тип </a:t>
            </a:r>
            <a:r>
              <a:rPr lang="en-GB" b="1" dirty="0" err="1">
                <a:solidFill>
                  <a:srgbClr val="00B0F0"/>
                </a:solidFill>
              </a:rPr>
              <a:t>IPHostEntry</a:t>
            </a:r>
            <a:endParaRPr lang="bg-BG" b="1" dirty="0">
              <a:solidFill>
                <a:srgbClr val="00B0F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en-GB" dirty="0"/>
              <a:t>Socket</a:t>
            </a:r>
            <a:r>
              <a:rPr lang="bg-BG" dirty="0"/>
              <a:t> в </a:t>
            </a:r>
            <a:r>
              <a:rPr lang="en-GB" dirty="0"/>
              <a:t>.NET [2/5]</a:t>
            </a:r>
          </a:p>
        </p:txBody>
      </p:sp>
    </p:spTree>
    <p:extLst>
      <p:ext uri="{BB962C8B-B14F-4D97-AF65-F5344CB8AC3E}">
        <p14:creationId xmlns:p14="http://schemas.microsoft.com/office/powerpoint/2010/main" val="272874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Класът </a:t>
            </a:r>
            <a:r>
              <a:rPr lang="en-GB" b="1" dirty="0" err="1">
                <a:solidFill>
                  <a:srgbClr val="00B0F0"/>
                </a:solidFill>
              </a:rPr>
              <a:t>IPEndPoint</a:t>
            </a:r>
            <a:r>
              <a:rPr lang="bg-BG" dirty="0"/>
              <a:t> от пространството </a:t>
            </a:r>
            <a:r>
              <a:rPr lang="en-GB" b="1" dirty="0" err="1">
                <a:solidFill>
                  <a:srgbClr val="00B0F0"/>
                </a:solidFill>
              </a:rPr>
              <a:t>System.Net</a:t>
            </a:r>
            <a:r>
              <a:rPr lang="bg-BG" b="1" dirty="0">
                <a:solidFill>
                  <a:srgbClr val="00B0F0"/>
                </a:solidFill>
              </a:rPr>
              <a:t>.</a:t>
            </a:r>
            <a:r>
              <a:rPr lang="en-GB" b="1" dirty="0" err="1">
                <a:solidFill>
                  <a:srgbClr val="00B0F0"/>
                </a:solidFill>
              </a:rPr>
              <a:t>IPEndPoint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bg-BG" dirty="0"/>
              <a:t>представя крайна точка, характеризирана от </a:t>
            </a:r>
            <a:r>
              <a:rPr lang="en-GB" dirty="0"/>
              <a:t>IP </a:t>
            </a:r>
            <a:r>
              <a:rPr lang="bg-BG" dirty="0"/>
              <a:t>адрес и порт, към която сървърен </a:t>
            </a:r>
            <a:r>
              <a:rPr lang="en-GB" dirty="0"/>
              <a:t>Socket </a:t>
            </a:r>
            <a:r>
              <a:rPr lang="bg-BG" dirty="0"/>
              <a:t>може да се свърже</a:t>
            </a:r>
            <a:r>
              <a:rPr lang="en-GB" dirty="0"/>
              <a:t>.</a:t>
            </a: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Класът </a:t>
            </a:r>
            <a:r>
              <a:rPr lang="en-GB" b="1" dirty="0">
                <a:solidFill>
                  <a:srgbClr val="00B0F0"/>
                </a:solidFill>
              </a:rPr>
              <a:t>Socket</a:t>
            </a:r>
            <a:r>
              <a:rPr lang="en-GB" dirty="0"/>
              <a:t> </a:t>
            </a:r>
            <a:r>
              <a:rPr lang="bg-BG" dirty="0"/>
              <a:t>от пространството </a:t>
            </a:r>
            <a:r>
              <a:rPr lang="en-GB" b="1" dirty="0" err="1">
                <a:solidFill>
                  <a:srgbClr val="00B0F0"/>
                </a:solidFill>
              </a:rPr>
              <a:t>System.Net.Sockets.Socket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bg-BG" dirty="0"/>
              <a:t>може да бъде използван като клиент и като сървър и в двата случая може да предава и да получава съобщения</a:t>
            </a:r>
            <a:endParaRPr lang="en-GB" dirty="0"/>
          </a:p>
          <a:p>
            <a:pPr lvl="1">
              <a:lnSpc>
                <a:spcPct val="120000"/>
              </a:lnSpc>
            </a:pPr>
            <a:r>
              <a:rPr lang="bg-BG" dirty="0"/>
              <a:t>При създаване на </a:t>
            </a:r>
            <a:r>
              <a:rPr lang="en-GB" dirty="0"/>
              <a:t>Socket </a:t>
            </a:r>
            <a:r>
              <a:rPr lang="bg-BG" dirty="0"/>
              <a:t>трябва да се упомене вид адрес</a:t>
            </a:r>
            <a:r>
              <a:rPr lang="en-GB" dirty="0"/>
              <a:t> (IPv4, IPv6 …)</a:t>
            </a:r>
            <a:r>
              <a:rPr lang="bg-BG" dirty="0"/>
              <a:t>, протокола</a:t>
            </a:r>
            <a:r>
              <a:rPr lang="en-GB" dirty="0"/>
              <a:t> (TCP, UDP …)</a:t>
            </a:r>
            <a:r>
              <a:rPr lang="bg-BG" dirty="0"/>
              <a:t> и тип на </a:t>
            </a:r>
            <a:r>
              <a:rPr lang="en-GB" dirty="0"/>
              <a:t>Socket-a (Stream, Raw …)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en-GB" dirty="0"/>
              <a:t>Socket</a:t>
            </a:r>
            <a:r>
              <a:rPr lang="bg-BG" dirty="0"/>
              <a:t> в </a:t>
            </a:r>
            <a:r>
              <a:rPr lang="en-GB" dirty="0"/>
              <a:t>.NET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bg-BG" dirty="0"/>
              <a:t>3/5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876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Сървърен </a:t>
            </a:r>
            <a:r>
              <a:rPr lang="en-GB" sz="3200" b="1" dirty="0">
                <a:solidFill>
                  <a:srgbClr val="00B0F0"/>
                </a:solidFill>
              </a:rPr>
              <a:t>Socket</a:t>
            </a:r>
            <a:endParaRPr lang="bg-BG" sz="3200" b="1" dirty="0">
              <a:solidFill>
                <a:srgbClr val="00B0F0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Bind</a:t>
            </a:r>
            <a:r>
              <a:rPr lang="bg-BG" sz="2800" dirty="0"/>
              <a:t> обвързва </a:t>
            </a:r>
            <a:r>
              <a:rPr lang="en-GB" sz="2800" dirty="0"/>
              <a:t>Socket</a:t>
            </a:r>
            <a:r>
              <a:rPr lang="bg-BG" sz="2800" dirty="0"/>
              <a:t> обекта с порт в ОС</a:t>
            </a:r>
          </a:p>
          <a:p>
            <a:pPr lvl="1">
              <a:lnSpc>
                <a:spcPct val="12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Listen</a:t>
            </a:r>
            <a:r>
              <a:rPr lang="bg-BG" sz="2800" dirty="0"/>
              <a:t> кара сокета да започне да следи за входящи съобщения на порта, на който той работи.</a:t>
            </a:r>
          </a:p>
          <a:p>
            <a:pPr lvl="2">
              <a:lnSpc>
                <a:spcPct val="120000"/>
              </a:lnSpc>
            </a:pPr>
            <a:r>
              <a:rPr lang="bg-BG" sz="2400" dirty="0"/>
              <a:t>Сокети, които слушат за входящи съобщения се използват за създаване на нови </a:t>
            </a:r>
            <a:r>
              <a:rPr lang="en-GB" sz="2400" dirty="0"/>
              <a:t>socket </a:t>
            </a:r>
            <a:r>
              <a:rPr lang="bg-BG" sz="2400" dirty="0"/>
              <a:t>обекти за всяка новозаявена връзка</a:t>
            </a:r>
          </a:p>
          <a:p>
            <a:pPr lvl="2">
              <a:lnSpc>
                <a:spcPct val="120000"/>
              </a:lnSpc>
            </a:pPr>
            <a:r>
              <a:rPr lang="bg-BG" sz="2400" dirty="0"/>
              <a:t>Новите </a:t>
            </a:r>
            <a:r>
              <a:rPr lang="en-GB" sz="2400" dirty="0"/>
              <a:t>socket</a:t>
            </a:r>
            <a:r>
              <a:rPr lang="bg-BG" sz="2400" dirty="0"/>
              <a:t> обекти се използват за двупосочна комуникация със системи, работещи в мрежовата инфраструктура</a:t>
            </a:r>
          </a:p>
          <a:p>
            <a:pPr lvl="2">
              <a:lnSpc>
                <a:spcPct val="120000"/>
              </a:lnSpc>
            </a:pPr>
            <a:r>
              <a:rPr lang="bg-BG" sz="2400" dirty="0" err="1"/>
              <a:t>Сокетът</a:t>
            </a:r>
            <a:r>
              <a:rPr lang="bg-BG" sz="2400" dirty="0"/>
              <a:t>, който слуша се използва за диспечер на нови връзки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en-GB" dirty="0"/>
              <a:t>Socket</a:t>
            </a:r>
            <a:r>
              <a:rPr lang="bg-BG" dirty="0"/>
              <a:t> в </a:t>
            </a:r>
            <a:r>
              <a:rPr lang="en-GB" dirty="0"/>
              <a:t>.NET [4/5]</a:t>
            </a:r>
          </a:p>
        </p:txBody>
      </p:sp>
    </p:spTree>
    <p:extLst>
      <p:ext uri="{BB962C8B-B14F-4D97-AF65-F5344CB8AC3E}">
        <p14:creationId xmlns:p14="http://schemas.microsoft.com/office/powerpoint/2010/main" val="395923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23EF-2BEA-442C-A807-CDB2B8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9905B-D696-413A-8D8C-14CAA8CC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Работа със </a:t>
            </a:r>
            <a:r>
              <a:rPr lang="en-GB" sz="3200" dirty="0"/>
              <a:t>Socket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Connect</a:t>
            </a:r>
            <a:r>
              <a:rPr lang="en-GB" sz="2800" dirty="0"/>
              <a:t> </a:t>
            </a:r>
            <a:r>
              <a:rPr lang="bg-BG" sz="2800" dirty="0"/>
              <a:t>инициира връзка с отдалечен сокет, като приема параметър от тип </a:t>
            </a:r>
            <a:r>
              <a:rPr lang="en-GB" sz="2800" dirty="0" err="1"/>
              <a:t>IPEndPoint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Send</a:t>
            </a:r>
            <a:r>
              <a:rPr lang="en-GB" sz="2800" dirty="0"/>
              <a:t> </a:t>
            </a:r>
            <a:r>
              <a:rPr lang="bg-BG" sz="2800" dirty="0"/>
              <a:t>изпраща масив от байтове към отдалечен сокет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Shutdown</a:t>
            </a:r>
            <a:r>
              <a:rPr lang="en-GB" sz="2800" dirty="0"/>
              <a:t> </a:t>
            </a:r>
            <a:r>
              <a:rPr lang="bg-BG" sz="2800" dirty="0"/>
              <a:t>блокира сокета за четене/писане или и за двете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Метод </a:t>
            </a:r>
            <a:r>
              <a:rPr lang="en-GB" sz="2800" b="1" dirty="0">
                <a:solidFill>
                  <a:srgbClr val="00B0F0"/>
                </a:solidFill>
              </a:rPr>
              <a:t>Close</a:t>
            </a:r>
            <a:r>
              <a:rPr lang="en-GB" sz="2800" dirty="0"/>
              <a:t> </a:t>
            </a:r>
            <a:r>
              <a:rPr lang="bg-BG" sz="2800" dirty="0"/>
              <a:t>затваря сокета</a:t>
            </a:r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DE3D8-B186-4B36-85E8-701EBE7E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със </a:t>
            </a:r>
            <a:r>
              <a:rPr lang="en-GB" dirty="0"/>
              <a:t>Socket</a:t>
            </a:r>
            <a:r>
              <a:rPr lang="bg-BG" dirty="0"/>
              <a:t> в </a:t>
            </a:r>
            <a:r>
              <a:rPr lang="en-GB" dirty="0"/>
              <a:t>.NET [5/5]</a:t>
            </a:r>
          </a:p>
        </p:txBody>
      </p:sp>
    </p:spTree>
    <p:extLst>
      <p:ext uri="{BB962C8B-B14F-4D97-AF65-F5344CB8AC3E}">
        <p14:creationId xmlns:p14="http://schemas.microsoft.com/office/powerpoint/2010/main" val="2722902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69C5-AA97-4BF9-A0F8-AC866181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Мрежов хардуер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A84F-EDE0-4AF8-AADF-FA944B27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bg-BG" dirty="0"/>
              <a:t>Основни хардуерни компоненти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6624-4F25-495C-A1DA-8D6638DF8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A651C-5D17-458E-89B8-E50D72BB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96" y="1752873"/>
            <a:ext cx="2525409" cy="2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 така, какво е Интернет?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Мрежови устройства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Трасета от кабели, прекарани под земята или през океана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Данни, предавани по кабел (оптичен или меден), чрез сателитна връзка, клетъчна мрежа или друга медия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Интернет</a:t>
            </a:r>
            <a:r>
              <a:rPr lang="en-US" dirty="0"/>
              <a:t> [1/2]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4" y="4495801"/>
            <a:ext cx="3047206" cy="2032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46" y="4512053"/>
            <a:ext cx="3143701" cy="2016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0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F55D-746F-4750-9CAD-42AE032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Основни хардуерни компоненти: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Кабел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Маршрутизатор </a:t>
            </a:r>
            <a:r>
              <a:rPr lang="en-GB" sz="3200" dirty="0"/>
              <a:t>(</a:t>
            </a:r>
            <a:r>
              <a:rPr lang="bg-BG" sz="3200" dirty="0"/>
              <a:t>рутер)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Повторител</a:t>
            </a:r>
            <a:r>
              <a:rPr lang="en-US" sz="3200" dirty="0"/>
              <a:t>, </a:t>
            </a:r>
            <a:r>
              <a:rPr lang="bg-BG" sz="3200" dirty="0"/>
              <a:t>Хъб,</a:t>
            </a:r>
            <a:r>
              <a:rPr lang="en-US" sz="3200" dirty="0"/>
              <a:t> </a:t>
            </a:r>
            <a:r>
              <a:rPr lang="bg-BG" sz="3200" dirty="0"/>
              <a:t>Превключвател (суич)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Мост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Шлюз (гейтуей)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Мрежова интерфейсна карта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49208-90B4-476C-B75D-07042BA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Мрежов Хардуер</a:t>
            </a:r>
          </a:p>
        </p:txBody>
      </p:sp>
    </p:spTree>
    <p:extLst>
      <p:ext uri="{BB962C8B-B14F-4D97-AF65-F5344CB8AC3E}">
        <p14:creationId xmlns:p14="http://schemas.microsoft.com/office/powerpoint/2010/main" val="1952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9E03-C18D-4B5A-9B0E-A3CC7869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1BC7F-E06B-4B7A-B5CD-7BA589D7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933" cy="4549775"/>
          </a:xfrm>
        </p:spPr>
        <p:txBody>
          <a:bodyPr/>
          <a:lstStyle/>
          <a:p>
            <a:r>
              <a:rPr lang="bg-BG" b="1" dirty="0">
                <a:solidFill>
                  <a:srgbClr val="00B0F0"/>
                </a:solidFill>
              </a:rPr>
              <a:t>Мрежов кабел </a:t>
            </a:r>
            <a:r>
              <a:rPr lang="en-US" dirty="0"/>
              <a:t>–</a:t>
            </a:r>
            <a:r>
              <a:rPr lang="bg-BG" dirty="0"/>
              <a:t> медиа за прехвърляне на данни от едно устройство на друго</a:t>
            </a:r>
            <a:endParaRPr lang="en-US" dirty="0"/>
          </a:p>
          <a:p>
            <a:r>
              <a:rPr lang="bg-BG" b="1" dirty="0">
                <a:solidFill>
                  <a:srgbClr val="00B0F0"/>
                </a:solidFill>
              </a:rPr>
              <a:t>Маршрутизатор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свързващо устройство, което прехвърля пакети данни между различни компютърни </a:t>
            </a:r>
            <a:br>
              <a:rPr lang="bg-BG" dirty="0"/>
            </a:br>
            <a:r>
              <a:rPr lang="bg-BG" dirty="0"/>
              <a:t>мрежи (работи на ниво 3 на OSI)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BA256C-514F-451F-994D-5BE1D0A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Кабел и маршрутизатор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2" y="1825624"/>
            <a:ext cx="1760805" cy="1273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22" y="3429000"/>
            <a:ext cx="1779240" cy="16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D68A4-0841-46D4-925B-F7DFE7205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89E901-9F90-4ED6-95AE-B6CCB528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48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Повторители, Хъбове и Суичове</a:t>
            </a:r>
            <a:r>
              <a:rPr lang="en-US" dirty="0"/>
              <a:t> </a:t>
            </a:r>
            <a:r>
              <a:rPr lang="bg-BG" dirty="0"/>
              <a:t>свързват мрежовите </a:t>
            </a:r>
            <a:br>
              <a:rPr lang="en-US" dirty="0"/>
            </a:br>
            <a:r>
              <a:rPr lang="bg-BG" dirty="0"/>
              <a:t>устройства заедно, така че да могат да функционират като един сегмент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</a:rPr>
              <a:t>Повторител</a:t>
            </a:r>
            <a:r>
              <a:rPr lang="en-US" dirty="0"/>
              <a:t> – </a:t>
            </a:r>
            <a:r>
              <a:rPr lang="bg-BG" dirty="0"/>
              <a:t>получава сигнал и го регенерира преди повторно предаване, така че да може да измине по-дълги разстояния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</a:rPr>
              <a:t>Хъб</a:t>
            </a:r>
            <a:r>
              <a:rPr lang="en-US" dirty="0"/>
              <a:t> – </a:t>
            </a:r>
            <a:r>
              <a:rPr lang="bg-BG" dirty="0"/>
              <a:t>мултипорт повторител (работи на ниво 1 на OSI модела)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b="1" dirty="0">
                <a:solidFill>
                  <a:srgbClr val="00B0F0"/>
                </a:solidFill>
              </a:rPr>
              <a:t>Суич</a:t>
            </a:r>
            <a:r>
              <a:rPr lang="en-US" dirty="0"/>
              <a:t> – </a:t>
            </a:r>
            <a:r>
              <a:rPr lang="bg-BG" dirty="0"/>
              <a:t>получава данни от порт, използва размяна на пакети, </a:t>
            </a:r>
            <a:br>
              <a:rPr lang="bg-BG" dirty="0"/>
            </a:br>
            <a:r>
              <a:rPr lang="bg-BG" dirty="0"/>
              <a:t>за да разреши устройството на местоназначение и препраща </a:t>
            </a:r>
            <a:br>
              <a:rPr lang="bg-BG" dirty="0"/>
            </a:br>
            <a:r>
              <a:rPr lang="bg-BG" dirty="0"/>
              <a:t>данните към конкретната дестинация </a:t>
            </a:r>
            <a:br>
              <a:rPr lang="bg-BG" dirty="0"/>
            </a:br>
            <a:r>
              <a:rPr lang="bg-BG" dirty="0"/>
              <a:t>(работи на ниво 2 от модела OSI)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D5679-DEF7-4A54-8924-4CB76257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Повторители, Хъбове и Суичове</a:t>
            </a:r>
          </a:p>
        </p:txBody>
      </p:sp>
    </p:spTree>
    <p:extLst>
      <p:ext uri="{BB962C8B-B14F-4D97-AF65-F5344CB8AC3E}">
        <p14:creationId xmlns:p14="http://schemas.microsoft.com/office/powerpoint/2010/main" val="29903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BD307-6CEA-4D34-8E1B-CDB4DEC91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FBB68C-04FB-415C-A278-F8F00BDF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rgbClr val="00B0F0"/>
                </a:solidFill>
              </a:rPr>
              <a:t>Мост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bg-BG" dirty="0"/>
              <a:t>Свързва два отделни, но подобни Ethernet мрежови сегменти</a:t>
            </a:r>
            <a:r>
              <a:rPr lang="en-US" dirty="0"/>
              <a:t> </a:t>
            </a:r>
          </a:p>
          <a:p>
            <a:pPr lvl="1"/>
            <a:r>
              <a:rPr lang="bg-BG" dirty="0"/>
              <a:t>Препраща пакети от изходната мрежа към определената мрежа (работи на ниво 2 на OSI)</a:t>
            </a:r>
            <a:endParaRPr lang="en-US" dirty="0"/>
          </a:p>
          <a:p>
            <a:r>
              <a:rPr lang="bg-BG" b="1" dirty="0">
                <a:solidFill>
                  <a:srgbClr val="00B0F0"/>
                </a:solidFill>
              </a:rPr>
              <a:t>Шлюз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bg-BG" dirty="0"/>
              <a:t>Свързва мрежи, които работят върху различни протоколи</a:t>
            </a:r>
            <a:endParaRPr lang="en-US" dirty="0"/>
          </a:p>
          <a:p>
            <a:pPr lvl="1"/>
            <a:r>
              <a:rPr lang="bg-BG" dirty="0"/>
              <a:t>Входната и изходната точка на мрежата (контролира достъпа до други мрежи)</a:t>
            </a:r>
            <a:endParaRPr lang="en-US" dirty="0"/>
          </a:p>
          <a:p>
            <a:pPr lvl="1"/>
            <a:r>
              <a:rPr lang="bg-BG" dirty="0"/>
              <a:t>Ниво 4, 5, 6 или 7 на OSI модела (същото като защитните стени)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B8083-BEB1-42BD-9B5C-77773F0B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Мост и шлюз</a:t>
            </a:r>
          </a:p>
        </p:txBody>
      </p:sp>
    </p:spTree>
    <p:extLst>
      <p:ext uri="{BB962C8B-B14F-4D97-AF65-F5344CB8AC3E}">
        <p14:creationId xmlns:p14="http://schemas.microsoft.com/office/powerpoint/2010/main" val="40850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FA3D-9AB6-42F6-A376-C7DAAD91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59ACB5-F1BB-42CA-A192-B2780E10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Компонент, който свързва компютърна система с компютърна мрежа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53622-EB95-4718-8B9C-41E9A5A0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Мрежова интерфейсна карта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B05FA-E20D-4180-9D32-6198188F8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15" y="2777382"/>
            <a:ext cx="6662436" cy="37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90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E1BB-28A5-4B24-88A6-72D981FC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Бъдещето на Интернет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074" name="Picture 2" descr="Ð ÐµÐ·ÑÐ»ÑÐ°Ñ Ñ Ð¸Ð·Ð¾Ð±ÑÐ°Ð¶ÐµÐ½Ð¸Ðµ Ð·Ð° internet future">
            <a:extLst>
              <a:ext uri="{FF2B5EF4-FFF2-40B4-BE49-F238E27FC236}">
                <a16:creationId xmlns:a16="http://schemas.microsoft.com/office/drawing/2014/main" id="{03B679D6-496A-48DB-9302-11D11066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59" y="1084400"/>
            <a:ext cx="4223881" cy="25352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97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EC3BD-40F7-4C8C-8BD4-77D2ACE4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4FDA1-A4BF-47B7-BA7C-9FC07E76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bg-BG" dirty="0"/>
          </a:p>
          <a:p>
            <a:pPr lvl="1"/>
            <a:r>
              <a:rPr lang="bg-BG" dirty="0"/>
              <a:t>През 2022 в интернет бяха свързани над 20 млрд. устройства</a:t>
            </a:r>
          </a:p>
          <a:p>
            <a:pPr lvl="1"/>
            <a:r>
              <a:rPr lang="bg-BG" dirty="0"/>
              <a:t>До 2025 се прогнозира нарастването на този брой до 75 млрд.</a:t>
            </a:r>
          </a:p>
          <a:p>
            <a:pPr lvl="2"/>
            <a:r>
              <a:rPr lang="bg-BG" dirty="0"/>
              <a:t>Типичен модерен дом има: компютър, лаптоп, таблет, </a:t>
            </a:r>
            <a:br>
              <a:rPr lang="bg-BG" dirty="0"/>
            </a:br>
            <a:r>
              <a:rPr lang="bg-BG" dirty="0"/>
              <a:t>интелигентни телефон; телевизор; климатик; часовник, мрежова охранителна камера, мрежов принтер и др. </a:t>
            </a:r>
          </a:p>
          <a:p>
            <a:pPr lvl="1"/>
            <a:r>
              <a:rPr lang="en-GB" dirty="0"/>
              <a:t>"Internet of Things" </a:t>
            </a:r>
            <a:r>
              <a:rPr lang="bg-BG" dirty="0"/>
              <a:t>ще се разшири в сферите на:</a:t>
            </a:r>
            <a:endParaRPr lang="en-GB" dirty="0"/>
          </a:p>
          <a:p>
            <a:pPr lvl="2"/>
            <a:r>
              <a:rPr lang="bg-BG" dirty="0"/>
              <a:t>Здравеопазване, селско стопанство, производство</a:t>
            </a:r>
            <a:endParaRPr lang="en-GB" dirty="0"/>
          </a:p>
          <a:p>
            <a:pPr lvl="2"/>
            <a:r>
              <a:rPr lang="bg-BG" dirty="0"/>
              <a:t>Интелигентни домове, автомобили и градове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E0518-19FF-40AA-8ADC-78B8B3F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Бъдещето на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6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EC3BD-40F7-4C8C-8BD4-77D2ACE4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4FDA1-A4BF-47B7-BA7C-9FC07E76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bg-BG" dirty="0"/>
          </a:p>
          <a:p>
            <a:pPr lvl="1"/>
            <a:r>
              <a:rPr lang="bg-BG" dirty="0"/>
              <a:t>Развитието на </a:t>
            </a:r>
            <a:r>
              <a:rPr lang="en-GB" dirty="0"/>
              <a:t>IoT </a:t>
            </a:r>
            <a:r>
              <a:rPr lang="bg-BG" dirty="0"/>
              <a:t>ще доведе до нарастването на броя устройства.</a:t>
            </a:r>
          </a:p>
          <a:p>
            <a:pPr lvl="1"/>
            <a:r>
              <a:rPr lang="bg-BG" dirty="0"/>
              <a:t>Развитието на </a:t>
            </a:r>
            <a:r>
              <a:rPr lang="en-GB" dirty="0"/>
              <a:t>5G </a:t>
            </a:r>
            <a:r>
              <a:rPr lang="bg-BG" dirty="0"/>
              <a:t>и 6</a:t>
            </a:r>
            <a:r>
              <a:rPr lang="en-GB" dirty="0"/>
              <a:t>G </a:t>
            </a:r>
            <a:r>
              <a:rPr lang="bg-BG" dirty="0"/>
              <a:t>мрежите ще подобри скоростта и надеждността на интернет</a:t>
            </a:r>
          </a:p>
          <a:p>
            <a:pPr lvl="2"/>
            <a:r>
              <a:rPr lang="bg-BG" dirty="0"/>
              <a:t>Важно за: автономни автомобили, </a:t>
            </a:r>
            <a:r>
              <a:rPr lang="bg-BG" dirty="0" err="1"/>
              <a:t>телемедицина</a:t>
            </a:r>
            <a:r>
              <a:rPr lang="bg-BG" dirty="0"/>
              <a:t> и др.</a:t>
            </a:r>
          </a:p>
          <a:p>
            <a:pPr lvl="1"/>
            <a:r>
              <a:rPr lang="bg-BG" dirty="0"/>
              <a:t>По подобие на </a:t>
            </a:r>
            <a:r>
              <a:rPr lang="en-GB" dirty="0"/>
              <a:t>YouTube </a:t>
            </a:r>
            <a:r>
              <a:rPr lang="bg-BG" dirty="0"/>
              <a:t>ще навлязат нови платформи, но с реална или добавена реалност.</a:t>
            </a:r>
          </a:p>
          <a:p>
            <a:pPr lvl="1"/>
            <a:r>
              <a:rPr lang="bg-BG" dirty="0"/>
              <a:t>Навлизането на изкуствения интелект ще води до по-бърз достъп и обработка на големи данни.</a:t>
            </a:r>
          </a:p>
          <a:p>
            <a:pPr lvl="1"/>
            <a:r>
              <a:rPr lang="bg-BG" dirty="0"/>
              <a:t>Въпросът за сигурността на личните данни ще придобие още по-голям мащаб.</a:t>
            </a:r>
          </a:p>
          <a:p>
            <a:pPr lvl="1"/>
            <a:r>
              <a:rPr lang="bg-BG" dirty="0"/>
              <a:t>Данните, обект на тренировки за ИИ, ще предизвикат революция в авторското право.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E0518-19FF-40AA-8ADC-78B8B3F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Предсказания за Бъдещето на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76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0" y="1534333"/>
            <a:ext cx="10515600" cy="46029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Интернет доставчиците</a:t>
            </a:r>
            <a:r>
              <a:rPr lang="en-US" dirty="0"/>
              <a:t> </a:t>
            </a:r>
            <a:r>
              <a:rPr lang="bg-BG" dirty="0"/>
              <a:t>имат достъп до такива трасета</a:t>
            </a:r>
          </a:p>
          <a:p>
            <a:pPr>
              <a:lnSpc>
                <a:spcPct val="100000"/>
              </a:lnSpc>
            </a:pPr>
            <a:r>
              <a:rPr lang="bg-BG" dirty="0"/>
              <a:t>Косвено се свързваме с тях чрез интернет доставчици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Интернет е мрежа от мрежи</a:t>
            </a:r>
          </a:p>
          <a:p>
            <a:pPr>
              <a:lnSpc>
                <a:spcPct val="100000"/>
              </a:lnSpc>
            </a:pPr>
            <a:r>
              <a:rPr lang="bg-BG" dirty="0"/>
              <a:t>Свързва милиарди устройства по целия свят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Интернет </a:t>
            </a:r>
            <a:r>
              <a:rPr lang="en-US" dirty="0"/>
              <a:t>[2/2]</a:t>
            </a:r>
          </a:p>
        </p:txBody>
      </p:sp>
    </p:spTree>
    <p:extLst>
      <p:ext uri="{BB962C8B-B14F-4D97-AF65-F5344CB8AC3E}">
        <p14:creationId xmlns:p14="http://schemas.microsoft.com/office/powerpoint/2010/main" val="41161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Група от две или повече устройства, които могат да комуникират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Състои се от множество различни компютърни системи, свързани чрез физически и / или безжични връзки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Мащабът може да варира от един компютър, споделящ основни периферни устройства, до масивни центрове за данни, разположени по целия свят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мрежа?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2800" dirty="0"/>
              <a:t>Интернет е изграден от стотици хиляди мрежи и милиарди компютри и устройства, свързани физически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Тези различни системи се свързват помежду си, общуват с всички други и работят заедно на база стандарти за пренос на данни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Мрежи и Интернет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296" y="4484411"/>
            <a:ext cx="1904504" cy="1904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21" y="4477477"/>
            <a:ext cx="3264558" cy="22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72638-D871-4E99-B1FF-58DF6D75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02" y="4999495"/>
            <a:ext cx="10089395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 работи Интернет?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22" y="1585828"/>
            <a:ext cx="2981556" cy="30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2580</Words>
  <Application>Microsoft Office PowerPoint</Application>
  <PresentationFormat>Widescreen</PresentationFormat>
  <Paragraphs>366</Paragraphs>
  <Slides>58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Comfortaa</vt:lpstr>
      <vt:lpstr>Consolas</vt:lpstr>
      <vt:lpstr>Wingdings</vt:lpstr>
      <vt:lpstr>Wingdings 2</vt:lpstr>
      <vt:lpstr>Office Theme</vt:lpstr>
      <vt:lpstr>Запознаване с TCP,IP и сокети</vt:lpstr>
      <vt:lpstr>Съдържание</vt:lpstr>
      <vt:lpstr>Въведение в Интернет</vt:lpstr>
      <vt:lpstr>История</vt:lpstr>
      <vt:lpstr>Въведение в Интернет [1/2]</vt:lpstr>
      <vt:lpstr>Въведение в Интернет [2/2]</vt:lpstr>
      <vt:lpstr>Какво е мрежа?</vt:lpstr>
      <vt:lpstr>Мрежи и Интернет</vt:lpstr>
      <vt:lpstr>Как работи Интернет?</vt:lpstr>
      <vt:lpstr>Работен модел на уеб сървър</vt:lpstr>
      <vt:lpstr>Важни определения</vt:lpstr>
      <vt:lpstr>Сървъри и клиенти</vt:lpstr>
      <vt:lpstr>Мрежов протокол</vt:lpstr>
      <vt:lpstr>Пакети</vt:lpstr>
      <vt:lpstr>Пакети [1/2] </vt:lpstr>
      <vt:lpstr>Пакети [2/2]</vt:lpstr>
      <vt:lpstr>Пътуване на пакетите в Мрежата</vt:lpstr>
      <vt:lpstr>Интернет протоколи</vt:lpstr>
      <vt:lpstr>Интернет протокол</vt:lpstr>
      <vt:lpstr>IP Адрес</vt:lpstr>
      <vt:lpstr>IPv4</vt:lpstr>
      <vt:lpstr>IPv6</vt:lpstr>
      <vt:lpstr>Какво е DNS?</vt:lpstr>
      <vt:lpstr>Пример за DNS</vt:lpstr>
      <vt:lpstr>TCP</vt:lpstr>
      <vt:lpstr>Надеждност</vt:lpstr>
      <vt:lpstr>TCP [1/2]</vt:lpstr>
      <vt:lpstr>TCP [2/2]</vt:lpstr>
      <vt:lpstr>TCP срещу UDP</vt:lpstr>
      <vt:lpstr>UDP</vt:lpstr>
      <vt:lpstr>OSI моделът All People Seem To Need Data Processing</vt:lpstr>
      <vt:lpstr>Какво е OSI моделът?</vt:lpstr>
      <vt:lpstr>OSI слоеве</vt:lpstr>
      <vt:lpstr>7. Приложен слой</vt:lpstr>
      <vt:lpstr>6. Представителен слой</vt:lpstr>
      <vt:lpstr>5. Сесиен слой</vt:lpstr>
      <vt:lpstr>4. Транспортен слой</vt:lpstr>
      <vt:lpstr>3. Мрежов слой</vt:lpstr>
      <vt:lpstr>2. Канален слой</vt:lpstr>
      <vt:lpstr>1. Физически слой</vt:lpstr>
      <vt:lpstr>Какво е Socket</vt:lpstr>
      <vt:lpstr>Какво е Socket [1/2]</vt:lpstr>
      <vt:lpstr>Какво е Socket [2/2]</vt:lpstr>
      <vt:lpstr>Работа със Socket в .NET [1/5]</vt:lpstr>
      <vt:lpstr>Работа със Socket в .NET [2/5]</vt:lpstr>
      <vt:lpstr>Работа със Socket в .NET [3/5]</vt:lpstr>
      <vt:lpstr>Работа със Socket в .NET [4/5]</vt:lpstr>
      <vt:lpstr>Работа със Socket в .NET [5/5]</vt:lpstr>
      <vt:lpstr>Мрежов хардуер</vt:lpstr>
      <vt:lpstr>Мрежов Хардуер</vt:lpstr>
      <vt:lpstr>Кабел и маршрутизатор</vt:lpstr>
      <vt:lpstr>Повторители, Хъбове и Суичове</vt:lpstr>
      <vt:lpstr>Мост и шлюз</vt:lpstr>
      <vt:lpstr>Мрежова интерфейсна карта</vt:lpstr>
      <vt:lpstr>Бъдещето на Интернет</vt:lpstr>
      <vt:lpstr>Бъдещето на Интернет</vt:lpstr>
      <vt:lpstr>Предсказания за Бъдещето на Интернет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14</cp:revision>
  <dcterms:created xsi:type="dcterms:W3CDTF">2022-08-09T09:25:46Z</dcterms:created>
  <dcterms:modified xsi:type="dcterms:W3CDTF">2024-01-15T07:47:04Z</dcterms:modified>
</cp:coreProperties>
</file>