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8" r:id="rId2"/>
    <p:sldId id="571" r:id="rId3"/>
    <p:sldId id="483" r:id="rId4"/>
    <p:sldId id="522" r:id="rId5"/>
    <p:sldId id="521" r:id="rId6"/>
    <p:sldId id="488" r:id="rId7"/>
    <p:sldId id="489" r:id="rId8"/>
    <p:sldId id="490" r:id="rId9"/>
    <p:sldId id="484" r:id="rId10"/>
    <p:sldId id="491" r:id="rId11"/>
    <p:sldId id="492" r:id="rId12"/>
    <p:sldId id="493" r:id="rId13"/>
    <p:sldId id="353" r:id="rId14"/>
    <p:sldId id="469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81" r:id="rId23"/>
    <p:sldId id="478" r:id="rId24"/>
    <p:sldId id="482" r:id="rId25"/>
    <p:sldId id="494" r:id="rId26"/>
    <p:sldId id="495" r:id="rId27"/>
    <p:sldId id="496" r:id="rId28"/>
    <p:sldId id="485" r:id="rId29"/>
    <p:sldId id="497" r:id="rId30"/>
    <p:sldId id="501" r:id="rId31"/>
    <p:sldId id="499" r:id="rId32"/>
    <p:sldId id="486" r:id="rId33"/>
    <p:sldId id="502" r:id="rId34"/>
    <p:sldId id="503" r:id="rId35"/>
    <p:sldId id="504" r:id="rId36"/>
    <p:sldId id="505" r:id="rId37"/>
    <p:sldId id="506" r:id="rId38"/>
    <p:sldId id="507" r:id="rId39"/>
    <p:sldId id="509" r:id="rId40"/>
    <p:sldId id="510" r:id="rId41"/>
    <p:sldId id="57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</p14:sldIdLst>
        </p14:section>
        <p14:section name="HTTP" id="{779F087B-FF59-4EBD-9A5D-314E87035D20}">
          <p14:sldIdLst>
            <p14:sldId id="483"/>
            <p14:sldId id="522"/>
            <p14:sldId id="521"/>
            <p14:sldId id="488"/>
            <p14:sldId id="489"/>
            <p14:sldId id="490"/>
            <p14:sldId id="484"/>
            <p14:sldId id="491"/>
            <p14:sldId id="492"/>
            <p14:sldId id="493"/>
            <p14:sldId id="353"/>
            <p14:sldId id="469"/>
            <p14:sldId id="471"/>
            <p14:sldId id="472"/>
            <p14:sldId id="473"/>
            <p14:sldId id="474"/>
            <p14:sldId id="475"/>
            <p14:sldId id="476"/>
            <p14:sldId id="477"/>
            <p14:sldId id="481"/>
            <p14:sldId id="478"/>
            <p14:sldId id="482"/>
            <p14:sldId id="494"/>
            <p14:sldId id="495"/>
            <p14:sldId id="496"/>
            <p14:sldId id="485"/>
            <p14:sldId id="497"/>
            <p14:sldId id="501"/>
            <p14:sldId id="499"/>
            <p14:sldId id="486"/>
            <p14:sldId id="502"/>
            <p14:sldId id="503"/>
            <p14:sldId id="504"/>
            <p14:sldId id="505"/>
            <p14:sldId id="506"/>
            <p14:sldId id="507"/>
            <p14:sldId id="509"/>
            <p14:sldId id="510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86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6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575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1702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en-US" dirty="0"/>
              <a:t>== Hyper Text Transfer Protocol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Client-server protocol </a:t>
            </a:r>
            <a:r>
              <a:rPr lang="en-US" dirty="0"/>
              <a:t>for transferring Web resources (HTML files, images, styles, scripts, data, etc.)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widespread</a:t>
            </a:r>
            <a:r>
              <a:rPr lang="en-US" dirty="0"/>
              <a:t> protocol for Internet communication today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Request-response </a:t>
            </a:r>
            <a:r>
              <a:rPr lang="en-US" dirty="0"/>
              <a:t>model (client requests, server answers)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Text-based format (human readable)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Relies on unique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URLs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Provides resource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metadata</a:t>
            </a:r>
            <a:r>
              <a:rPr lang="en-US" dirty="0"/>
              <a:t> (e.g. encoding)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Stateless</a:t>
            </a:r>
            <a:r>
              <a:rPr lang="en-US" dirty="0"/>
              <a:t> (cookies and Web storages can overcome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9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8375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6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659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95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http://mon.org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0210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developer.mozilla.org/en-US/docs/Too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rested/" TargetMode="External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telerik.com/fidd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tpostman.com/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GB" dirty="0">
                <a:latin typeface="Comfortaa" pitchFamily="2" charset="0"/>
              </a:rPr>
              <a:t>HTTP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/>
              <a:t>Клиент, сървър, заявка, отговор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Dev Tools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442"/>
            <a:ext cx="4800600" cy="4136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602998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Chrome Developer Tools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72200" y="6029980"/>
            <a:ext cx="551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Mozilla Developer Tools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6F52C-06D2-4AA3-A5EB-1371CDB228A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967"/>
          <a:stretch/>
        </p:blipFill>
        <p:spPr>
          <a:xfrm>
            <a:off x="6566503" y="1598441"/>
            <a:ext cx="4724400" cy="41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Добавки към браузъра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42038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Postman</a:t>
            </a:r>
            <a:r>
              <a:rPr lang="en-US" sz="3600" dirty="0"/>
              <a:t> - Chrome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8445" y="542038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Rested</a:t>
            </a:r>
            <a:r>
              <a:rPr lang="en-US" sz="3600" dirty="0"/>
              <a:t> - Firefox</a:t>
            </a:r>
          </a:p>
        </p:txBody>
      </p:sp>
      <p:pic>
        <p:nvPicPr>
          <p:cNvPr id="6146" name="Picture 2" descr="&amp;Rcy;&amp;iecy;&amp;zcy;&amp;ucy;&amp;lcy;&amp;tcy;&amp;acy;&amp;tcy; &amp;scy; &amp;icy;&amp;zcy;&amp;ocy;&amp;bcy;&amp;rcy;&amp;acy;&amp;zhcy;&amp;iecy;&amp;ncy;&amp;icy;&amp;iecy; &amp;zcy;&amp;acy; postman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525FF42-1FC8-4EBE-A468-7A70ABBC9B6E}"/>
              </a:ext>
            </a:extLst>
          </p:cNvPr>
          <p:cNvSpPr/>
          <p:nvPr/>
        </p:nvSpPr>
        <p:spPr>
          <a:xfrm>
            <a:off x="7696200" y="2133600"/>
            <a:ext cx="2743200" cy="274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00" dirty="0">
                <a:solidFill>
                  <a:schemeClr val="bg1"/>
                </a:solidFill>
              </a:rPr>
              <a:t>&lt;/&gt;</a:t>
            </a:r>
          </a:p>
        </p:txBody>
      </p:sp>
    </p:spTree>
    <p:extLst>
      <p:ext uri="{BB962C8B-B14F-4D97-AF65-F5344CB8AC3E}">
        <p14:creationId xmlns:p14="http://schemas.microsoft.com/office/powerpoint/2010/main" val="35727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</a:t>
            </a:r>
            <a:r>
              <a:rPr lang="bg-BG" dirty="0"/>
              <a:t> инструменти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5867401"/>
            <a:ext cx="551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Fiddler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54FCF-5083-4675-B21C-1D7663F7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82196"/>
            <a:ext cx="3200400" cy="3200400"/>
          </a:xfrm>
          <a:prstGeom prst="rect">
            <a:avLst/>
          </a:prstGeom>
        </p:spPr>
      </p:pic>
      <p:pic>
        <p:nvPicPr>
          <p:cNvPr id="10" name="Picture 2" descr="&amp;Rcy;&amp;iecy;&amp;zcy;&amp;ucy;&amp;lcy;&amp;tcy;&amp;acy;&amp;tcy; &amp;scy; &amp;icy;&amp;zcy;&amp;ocy;&amp;bcy;&amp;rcy;&amp;acy;&amp;zhcy;&amp;iecy;&amp;ncy;&amp;icy;&amp;iecy; &amp;zcy;&amp;acy; postman chrome">
            <a:extLst>
              <a:ext uri="{FF2B5EF4-FFF2-40B4-BE49-F238E27FC236}">
                <a16:creationId xmlns:a16="http://schemas.microsoft.com/office/drawing/2014/main" id="{874AE0CE-8B82-4D88-8394-5D826876B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82196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E8D64-F524-4879-9513-C426DDEC959D}"/>
              </a:ext>
            </a:extLst>
          </p:cNvPr>
          <p:cNvSpPr txBox="1"/>
          <p:nvPr/>
        </p:nvSpPr>
        <p:spPr>
          <a:xfrm>
            <a:off x="7751234" y="5867400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5"/>
              </a:rPr>
              <a:t>Postman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0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827476"/>
            <a:ext cx="9832319" cy="903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HTML </a:t>
            </a:r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D6291-A119-43B3-9299-D0BAE672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36" y="2047169"/>
            <a:ext cx="9165623" cy="21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Down 13"/>
          <p:cNvSpPr/>
          <p:nvPr/>
        </p:nvSpPr>
        <p:spPr>
          <a:xfrm rot="16200000">
            <a:off x="5140032" y="4843144"/>
            <a:ext cx="425130" cy="5559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 къде да изпратите данните на формуляра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</a:t>
            </a:r>
            <a:r>
              <a:rPr lang="bg-BG" sz="3600" dirty="0"/>
              <a:t>формуляри</a:t>
            </a:r>
            <a:r>
              <a:rPr lang="en-US" sz="3600" dirty="0"/>
              <a:t> - </a:t>
            </a:r>
            <a:r>
              <a:rPr lang="bg-BG" sz="3600" dirty="0"/>
              <a:t>атрибутът "</a:t>
            </a:r>
            <a:r>
              <a:rPr lang="en-US" sz="3600" dirty="0"/>
              <a:t>Action</a:t>
            </a:r>
            <a:r>
              <a:rPr lang="bg-BG" sz="3600" dirty="0"/>
              <a:t>"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447801" y="2885768"/>
            <a:ext cx="9296398" cy="12464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rgbClr val="00B0F0"/>
                </a:solidFill>
                <a:effectLst/>
              </a:rPr>
              <a:t>action="home.html"&gt;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value="Go to homepage"/&gt;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E9D7A5-D259-40C8-BCFC-2E90E14E2A55}"/>
              </a:ext>
            </a:extLst>
          </p:cNvPr>
          <p:cNvGrpSpPr/>
          <p:nvPr/>
        </p:nvGrpSpPr>
        <p:grpSpPr>
          <a:xfrm>
            <a:off x="609600" y="4267201"/>
            <a:ext cx="4319588" cy="1707855"/>
            <a:chOff x="1598612" y="4126030"/>
            <a:chExt cx="2907856" cy="114969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C8B677-8715-4544-A88E-BB20DFDEA2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98612" y="4126030"/>
              <a:ext cx="2438400" cy="11496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83EC01A-15EA-4BDF-BD87-14F4F66A2C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37012" y="4126030"/>
              <a:ext cx="469456" cy="114969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C1EC71-7B13-4C10-999F-77796D3E0C79}"/>
              </a:ext>
            </a:extLst>
          </p:cNvPr>
          <p:cNvGrpSpPr/>
          <p:nvPr/>
        </p:nvGrpSpPr>
        <p:grpSpPr>
          <a:xfrm>
            <a:off x="5798846" y="4267200"/>
            <a:ext cx="5935954" cy="1716280"/>
            <a:chOff x="1" y="1142997"/>
            <a:chExt cx="4602203" cy="1330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7F3620-B6BB-4337-B53D-516F0B9A6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143000"/>
              <a:ext cx="4037012" cy="133064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0C2FC6-FB19-48CD-AD27-E3FF1FBD36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215"/>
            <a:stretch/>
          </p:blipFill>
          <p:spPr>
            <a:xfrm>
              <a:off x="4002219" y="1142997"/>
              <a:ext cx="599985" cy="133064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9AFFAB-7BF2-42B3-916D-547836EDAE67}"/>
              </a:ext>
            </a:extLst>
          </p:cNvPr>
          <p:cNvSpPr/>
          <p:nvPr/>
        </p:nvSpPr>
        <p:spPr>
          <a:xfrm>
            <a:off x="3810000" y="2913585"/>
            <a:ext cx="1988846" cy="405099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30C36B4-8130-4278-9CDA-FA315D0E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696" y="2747784"/>
            <a:ext cx="5638800" cy="510228"/>
          </a:xfrm>
          <a:prstGeom prst="wedgeRoundRectCallout">
            <a:avLst>
              <a:gd name="adj1" fmla="val -56033"/>
              <a:gd name="adj2" fmla="val -16236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Релативен URL към текущия файл</a:t>
            </a:r>
            <a:endParaRPr lang="bg-BG" sz="20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69159A8-85A6-4EEC-8869-E6AA017E6182}"/>
              </a:ext>
            </a:extLst>
          </p:cNvPr>
          <p:cNvGrpSpPr/>
          <p:nvPr/>
        </p:nvGrpSpPr>
        <p:grpSpPr>
          <a:xfrm>
            <a:off x="7040550" y="4344880"/>
            <a:ext cx="4721015" cy="2212947"/>
            <a:chOff x="1" y="152399"/>
            <a:chExt cx="3213714" cy="15064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427921-8ACF-4838-8ADF-69DA76C47B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399"/>
              <a:ext cx="2665412" cy="150640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557C79-C6BB-4B55-8286-CD46BCC8BF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5413" y="152399"/>
              <a:ext cx="548302" cy="1506409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838200" y="1406646"/>
            <a:ext cx="10515600" cy="4770317"/>
          </a:xfrm>
        </p:spPr>
        <p:txBody>
          <a:bodyPr/>
          <a:lstStyle/>
          <a:p>
            <a:r>
              <a:rPr lang="bg-BG" dirty="0"/>
              <a:t>Указва HTTP метода, който да се използва при изпращане на данни от формуляра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</a:t>
            </a:r>
            <a:r>
              <a:rPr lang="bg-BG" sz="3600" dirty="0"/>
              <a:t>формуляри</a:t>
            </a:r>
            <a:r>
              <a:rPr lang="en-US" sz="3600" dirty="0"/>
              <a:t> – </a:t>
            </a:r>
            <a:r>
              <a:rPr lang="bg-BG" sz="3600" dirty="0"/>
              <a:t>атрибутът "</a:t>
            </a:r>
            <a:r>
              <a:rPr lang="en-US" sz="3600" dirty="0"/>
              <a:t>Method</a:t>
            </a:r>
            <a:r>
              <a:rPr lang="bg-BG" sz="3600" dirty="0"/>
              <a:t>"</a:t>
            </a:r>
          </a:p>
        </p:txBody>
      </p:sp>
      <p:sp>
        <p:nvSpPr>
          <p:cNvPr id="15" name="Arrow: Down 14"/>
          <p:cNvSpPr/>
          <p:nvPr/>
        </p:nvSpPr>
        <p:spPr>
          <a:xfrm rot="16200000">
            <a:off x="6035675" y="5232425"/>
            <a:ext cx="425130" cy="107268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90396" y="2322556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rgbClr val="00B0F0"/>
                </a:solidFill>
                <a:effectLst/>
              </a:rPr>
              <a:t>method="get"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9296400" y="2261902"/>
            <a:ext cx="2300454" cy="1311993"/>
          </a:xfrm>
          <a:prstGeom prst="wedgeRoundRectCallout">
            <a:avLst>
              <a:gd name="adj1" fmla="val 14000"/>
              <a:gd name="adj2" fmla="val 161629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>
                <a:latin typeface="Comfortaa" pitchFamily="2" charset="0"/>
              </a:rPr>
              <a:t>Данните са в URL адреса</a:t>
            </a:r>
            <a:endParaRPr lang="bg-BG" sz="24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BF6D5E-F670-44F8-987C-A459DCE3CC92}"/>
              </a:ext>
            </a:extLst>
          </p:cNvPr>
          <p:cNvGrpSpPr/>
          <p:nvPr/>
        </p:nvGrpSpPr>
        <p:grpSpPr>
          <a:xfrm>
            <a:off x="1812883" y="4705696"/>
            <a:ext cx="3465875" cy="1606204"/>
            <a:chOff x="1" y="152397"/>
            <a:chExt cx="2788133" cy="1607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DD2B1BD-5C8F-4130-B592-CB1D15D93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" y="152400"/>
              <a:ext cx="2436812" cy="1607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14829E4-7499-4A5A-80DE-ED3F897CB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6813" y="152397"/>
              <a:ext cx="351321" cy="1607068"/>
            </a:xfrm>
            <a:prstGeom prst="rect">
              <a:avLst/>
            </a:prstGeom>
          </p:spPr>
        </p:pic>
      </p:grpSp>
      <p:sp>
        <p:nvSpPr>
          <p:cNvPr id="10" name="Arrow: Bent 9">
            <a:extLst>
              <a:ext uri="{FF2B5EF4-FFF2-40B4-BE49-F238E27FC236}">
                <a16:creationId xmlns:a16="http://schemas.microsoft.com/office/drawing/2014/main" id="{54038100-760B-4C4F-9481-FF9820A4F04F}"/>
              </a:ext>
            </a:extLst>
          </p:cNvPr>
          <p:cNvSpPr/>
          <p:nvPr/>
        </p:nvSpPr>
        <p:spPr>
          <a:xfrm rot="10800000" flipH="1">
            <a:off x="590396" y="4571612"/>
            <a:ext cx="789346" cy="984588"/>
          </a:xfrm>
          <a:prstGeom prst="bentArrow">
            <a:avLst>
              <a:gd name="adj1" fmla="val 24488"/>
              <a:gd name="adj2" fmla="val 25000"/>
              <a:gd name="adj3" fmla="val 25000"/>
              <a:gd name="adj4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0CD74-07BB-46E6-AE77-F54BDBB489B5}"/>
              </a:ext>
            </a:extLst>
          </p:cNvPr>
          <p:cNvSpPr/>
          <p:nvPr/>
        </p:nvSpPr>
        <p:spPr>
          <a:xfrm>
            <a:off x="9586734" y="5057002"/>
            <a:ext cx="1219200" cy="34785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1207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2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3437881" y="3904324"/>
            <a:ext cx="828069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POST http://localhost/index.html HTTP/1.1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Content-Type: application/x-www-form-urlencoded</a:t>
            </a:r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Content-Length: 10</a:t>
            </a:r>
          </a:p>
          <a:p>
            <a:pPr>
              <a:lnSpc>
                <a:spcPct val="100000"/>
              </a:lnSpc>
            </a:pPr>
            <a:endParaRPr lang="en-US" sz="2400" noProof="1"/>
          </a:p>
          <a:p>
            <a:pPr>
              <a:lnSpc>
                <a:spcPct val="10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name=Pesho</a:t>
            </a:r>
          </a:p>
        </p:txBody>
      </p:sp>
      <p:sp>
        <p:nvSpPr>
          <p:cNvPr id="8" name="Arrow: Down 7"/>
          <p:cNvSpPr/>
          <p:nvPr/>
        </p:nvSpPr>
        <p:spPr>
          <a:xfrm rot="16200000">
            <a:off x="7782770" y="1980079"/>
            <a:ext cx="371753" cy="392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372"/>
          </a:xfrm>
        </p:spPr>
        <p:txBody>
          <a:bodyPr>
            <a:normAutofit/>
          </a:bodyPr>
          <a:lstStyle/>
          <a:p>
            <a:r>
              <a:rPr lang="en-US" sz="3400" dirty="0"/>
              <a:t>HTML </a:t>
            </a:r>
            <a:r>
              <a:rPr lang="bg-BG" sz="3400" dirty="0"/>
              <a:t>формуляри</a:t>
            </a:r>
            <a:r>
              <a:rPr lang="en-US" sz="3400" dirty="0"/>
              <a:t> – </a:t>
            </a:r>
            <a:r>
              <a:rPr lang="bg-BG" sz="3400" dirty="0"/>
              <a:t>атрибутът "</a:t>
            </a:r>
            <a:r>
              <a:rPr lang="en-US" sz="3400" dirty="0"/>
              <a:t>Method</a:t>
            </a:r>
            <a:r>
              <a:rPr lang="bg-BG" sz="3400" dirty="0"/>
              <a:t>"</a:t>
            </a:r>
            <a:r>
              <a:rPr lang="en-US" sz="3400" dirty="0"/>
              <a:t>  (2)</a:t>
            </a:r>
            <a:endParaRPr lang="bg-BG" sz="34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33400" y="3936767"/>
            <a:ext cx="2324003" cy="1397233"/>
          </a:xfrm>
          <a:prstGeom prst="wedgeRoundRectCallout">
            <a:avLst>
              <a:gd name="adj1" fmla="val 70295"/>
              <a:gd name="adj2" fmla="val 796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noProof="1">
                <a:latin typeface="Comfortaa" pitchFamily="2" charset="0"/>
              </a:rPr>
              <a:t>Хедър на заявката</a:t>
            </a:r>
            <a:endParaRPr lang="bg-BG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00801" y="5583541"/>
            <a:ext cx="5317775" cy="1137938"/>
          </a:xfrm>
          <a:prstGeom prst="wedgeRoundRectCallout">
            <a:avLst>
              <a:gd name="adj1" fmla="val -69457"/>
              <a:gd name="adj2" fmla="val -1184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HTTP тялото за заявки съхранява данните от формуляра за заявка и данните за отговор</a:t>
            </a:r>
            <a:endParaRPr lang="bg-BG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9982200" y="3248415"/>
            <a:ext cx="381000" cy="484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427" y="1143000"/>
            <a:ext cx="7162801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</a:t>
            </a:r>
            <a:r>
              <a:rPr lang="en-US" sz="2500" noProof="1">
                <a:solidFill>
                  <a:srgbClr val="00B0F0"/>
                </a:solidFill>
                <a:effectLst/>
              </a:rPr>
              <a:t>method="post"</a:t>
            </a:r>
            <a:r>
              <a:rPr lang="en-US" sz="2500" noProof="1">
                <a:solidFill>
                  <a:schemeClr val="tx1"/>
                </a:solidFill>
                <a:effectLst/>
              </a:rPr>
              <a:t>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name="name"&gt;</a:t>
            </a:r>
            <a:br>
              <a:rPr lang="en-US" sz="2500" noProof="1">
                <a:solidFill>
                  <a:schemeClr val="tx1"/>
                </a:solidFill>
                <a:effectLst/>
              </a:rPr>
            </a:br>
            <a:r>
              <a:rPr lang="en-US" sz="2500" noProof="1">
                <a:solidFill>
                  <a:schemeClr val="tx1"/>
                </a:solidFill>
                <a:effectLst/>
              </a:rPr>
              <a:t>  &lt;br /&gt;&lt;br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value="Submit"&gt;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F6743-E1F8-4C94-8CA6-41E80A8DCFB1}"/>
              </a:ext>
            </a:extLst>
          </p:cNvPr>
          <p:cNvGrpSpPr/>
          <p:nvPr/>
        </p:nvGrpSpPr>
        <p:grpSpPr>
          <a:xfrm>
            <a:off x="8248227" y="1211456"/>
            <a:ext cx="3470348" cy="1879025"/>
            <a:chOff x="8544245" y="1322189"/>
            <a:chExt cx="3187379" cy="172581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C152CD-9A7D-43BE-BB1A-A95AA88FB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44245" y="1322192"/>
              <a:ext cx="2785751" cy="172580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D92EFE-3EB1-454B-BF3A-7DF9DBE070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9996" y="1322189"/>
              <a:ext cx="401628" cy="1725811"/>
            </a:xfrm>
            <a:prstGeom prst="rect">
              <a:avLst/>
            </a:prstGeom>
          </p:spPr>
        </p:pic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B50946-769F-4EDE-8C43-F13446EF2A87}"/>
              </a:ext>
            </a:extLst>
          </p:cNvPr>
          <p:cNvSpPr/>
          <p:nvPr/>
        </p:nvSpPr>
        <p:spPr>
          <a:xfrm>
            <a:off x="3437882" y="5715000"/>
            <a:ext cx="1896119" cy="497648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CCB19-FA8F-41EC-B88E-82C2FE72DA46}"/>
              </a:ext>
            </a:extLst>
          </p:cNvPr>
          <p:cNvSpPr/>
          <p:nvPr/>
        </p:nvSpPr>
        <p:spPr>
          <a:xfrm>
            <a:off x="3436293" y="3929806"/>
            <a:ext cx="8282282" cy="1495801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913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10" grpId="0" animBg="1"/>
      <p:bldP spid="12" grpId="0" animBg="1"/>
      <p:bldP spid="19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883435" y="3268986"/>
            <a:ext cx="42513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364"/>
          </a:xfrm>
        </p:spPr>
        <p:txBody>
          <a:bodyPr>
            <a:normAutofit/>
          </a:bodyPr>
          <a:lstStyle/>
          <a:p>
            <a:r>
              <a:rPr lang="bg-BG" sz="3200" dirty="0"/>
              <a:t>Данни за формуляр, кодирани в URL адрес</a:t>
            </a:r>
            <a:endParaRPr lang="en-US" sz="32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63788" y="1066800"/>
            <a:ext cx="11264424" cy="201593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&lt;form method="post"&gt;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Name: &lt;input type="text" name="name"/&gt;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Age: &lt;input type="text" name="age"/&gt; &lt;br/&gt;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  &lt;input type="submit" /&gt;</a:t>
            </a:r>
          </a:p>
          <a:p>
            <a:pPr>
              <a:lnSpc>
                <a:spcPct val="100000"/>
              </a:lnSpc>
            </a:pPr>
            <a:r>
              <a:rPr lang="en-US" sz="2500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3788" y="3842576"/>
            <a:ext cx="11264424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  <a:effectLst/>
              </a:rPr>
              <a:t>POST http://localhost/cgi-bin/index.cgi HTTP/1.1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Host: localhost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Content-Type: </a:t>
            </a:r>
            <a:r>
              <a:rPr lang="en-US" sz="2500" noProof="1">
                <a:solidFill>
                  <a:srgbClr val="00B0F0"/>
                </a:solidFill>
                <a:effectLst/>
              </a:rPr>
              <a:t>application/x-www-form-urlencoded</a:t>
            </a:r>
          </a:p>
          <a:p>
            <a:r>
              <a:rPr lang="en-US" sz="2500" noProof="1">
                <a:solidFill>
                  <a:schemeClr val="tx1"/>
                </a:solidFill>
                <a:effectLst/>
              </a:rPr>
              <a:t>Content-Length: 23</a:t>
            </a:r>
          </a:p>
          <a:p>
            <a:endParaRPr lang="en-US" sz="2500" noProof="1">
              <a:solidFill>
                <a:schemeClr val="tx1"/>
              </a:solidFill>
              <a:effectLst/>
            </a:endParaRPr>
          </a:p>
          <a:p>
            <a:r>
              <a:rPr lang="en-US" sz="2500" noProof="1">
                <a:solidFill>
                  <a:srgbClr val="00B0F0"/>
                </a:solidFill>
                <a:effectLst/>
              </a:rPr>
              <a:t>name</a:t>
            </a:r>
            <a:r>
              <a:rPr lang="en-US" sz="2500" noProof="1">
                <a:solidFill>
                  <a:schemeClr val="tx1"/>
                </a:solidFill>
                <a:effectLst/>
              </a:rPr>
              <a:t>=</a:t>
            </a:r>
            <a:r>
              <a:rPr lang="en-US" sz="2500" noProof="1">
                <a:solidFill>
                  <a:srgbClr val="00B0F0"/>
                </a:solidFill>
                <a:effectLst/>
              </a:rPr>
              <a:t>Maria+Smith</a:t>
            </a:r>
            <a:r>
              <a:rPr lang="en-US" sz="2500" noProof="1">
                <a:solidFill>
                  <a:schemeClr val="tx1"/>
                </a:solidFill>
                <a:effectLst/>
              </a:rPr>
              <a:t>&amp;</a:t>
            </a:r>
            <a:r>
              <a:rPr lang="en-US" sz="2500" noProof="1">
                <a:solidFill>
                  <a:srgbClr val="00B0F0"/>
                </a:solidFill>
                <a:effectLst/>
              </a:rPr>
              <a:t>age</a:t>
            </a:r>
            <a:r>
              <a:rPr lang="en-US" sz="2500" noProof="1">
                <a:solidFill>
                  <a:schemeClr val="tx1"/>
                </a:solidFill>
                <a:effectLst/>
              </a:rPr>
              <a:t>=</a:t>
            </a:r>
            <a:r>
              <a:rPr lang="en-US" sz="2500" noProof="1">
                <a:solidFill>
                  <a:srgbClr val="00B0F0"/>
                </a:solidFill>
                <a:effectLst/>
              </a:rPr>
              <a:t>19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248400" y="5105400"/>
            <a:ext cx="3429000" cy="998522"/>
          </a:xfrm>
          <a:prstGeom prst="wedgeRoundRectCallout">
            <a:avLst>
              <a:gd name="adj1" fmla="val -66575"/>
              <a:gd name="adj2" fmla="val -46727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Качването на файлове не се поддържа</a:t>
            </a:r>
            <a:endParaRPr lang="bg-BG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83F0A3-BBA3-48EA-ACDE-A14F10396C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3646" y="1460780"/>
            <a:ext cx="3154927" cy="20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5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646877"/>
            <a:ext cx="9832319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dirty="0"/>
              <a:t>URL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4889" y="5403128"/>
            <a:ext cx="9832319" cy="692873"/>
          </a:xfrm>
        </p:spPr>
        <p:txBody>
          <a:bodyPr/>
          <a:lstStyle/>
          <a:p>
            <a:r>
              <a:rPr lang="en-US" dirty="0"/>
              <a:t>Uniform Resource Locator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51" y="1371601"/>
            <a:ext cx="3250793" cy="325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/>
          <p:cNvSpPr/>
          <p:nvPr/>
        </p:nvSpPr>
        <p:spPr>
          <a:xfrm>
            <a:off x="963609" y="1205161"/>
            <a:ext cx="799896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219048" y="1213444"/>
            <a:ext cx="1719537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4088882" y="1213444"/>
            <a:ext cx="667008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922579" y="1213444"/>
            <a:ext cx="2368805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7458072" y="1213444"/>
            <a:ext cx="2160791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: Rounded Corners 23"/>
          <p:cNvSpPr/>
          <p:nvPr/>
        </p:nvSpPr>
        <p:spPr>
          <a:xfrm>
            <a:off x="9820271" y="1213444"/>
            <a:ext cx="1430082" cy="468382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92001" y="2510972"/>
            <a:ext cx="11804822" cy="4210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URL адресът е форматиран низ, състоящ се от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Протокол за комуникация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dirty="0"/>
              <a:t>...) – HTTP</a:t>
            </a:r>
            <a:r>
              <a:rPr lang="bg-BG" dirty="0"/>
              <a:t> в повечето случаи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Хост или IP адрес </a:t>
            </a:r>
            <a:r>
              <a:rPr lang="en-US" dirty="0"/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www.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.bg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gmail.com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127.0.0.1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web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Порт</a:t>
            </a:r>
            <a:r>
              <a:rPr lang="en-US" dirty="0"/>
              <a:t> (</a:t>
            </a:r>
            <a:r>
              <a:rPr lang="bg-BG" dirty="0"/>
              <a:t>стандартният порт е 80</a:t>
            </a:r>
            <a:r>
              <a:rPr lang="en-US" dirty="0"/>
              <a:t>) – </a:t>
            </a:r>
            <a:r>
              <a:rPr lang="bg-BG" dirty="0"/>
              <a:t>число в обхвата</a:t>
            </a:r>
            <a:r>
              <a:rPr lang="en-US" dirty="0"/>
              <a:t> [0…65535]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Път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/forum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/path/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Низ за заявка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id=27&amp;lang=en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Фрагмент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#lectures</a:t>
            </a:r>
            <a:r>
              <a:rPr lang="en-US" dirty="0"/>
              <a:t>) – used on the client to navigate to some section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0892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Uniform Resource Locator</a:t>
            </a:r>
            <a:r>
              <a:rPr lang="en-US" sz="3600" dirty="0"/>
              <a:t> (URL)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1" y="1216804"/>
            <a:ext cx="10567985" cy="1478777"/>
            <a:chOff x="631827" y="1750203"/>
            <a:chExt cx="10567985" cy="1478777"/>
          </a:xfrm>
        </p:grpSpPr>
        <p:sp>
          <p:nvSpPr>
            <p:cNvPr id="470020" name="Rectangle 4"/>
            <p:cNvSpPr>
              <a:spLocks noChangeArrowheads="1"/>
            </p:cNvSpPr>
            <p:nvPr/>
          </p:nvSpPr>
          <p:spPr bwMode="auto">
            <a:xfrm>
              <a:off x="833436" y="1750203"/>
              <a:ext cx="10366376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http://mysite.com:8080/demo/index.php?id=27&amp;lang=en#lectures</a:t>
              </a:r>
            </a:p>
          </p:txBody>
        </p:sp>
        <p:sp>
          <p:nvSpPr>
            <p:cNvPr id="3" name="Right Brace 2"/>
            <p:cNvSpPr/>
            <p:nvPr/>
          </p:nvSpPr>
          <p:spPr>
            <a:xfrm rot="5400000">
              <a:off x="1158772" y="1975444"/>
              <a:ext cx="228600" cy="72051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1827" y="2526268"/>
              <a:ext cx="12821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Протокол</a:t>
              </a:r>
              <a:endParaRPr lang="en-GB" sz="2000" b="1" dirty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2855912" y="1497504"/>
              <a:ext cx="228600" cy="1676400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76064" y="2521095"/>
              <a:ext cx="807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Хост</a:t>
              </a:r>
              <a:endParaRPr lang="en-GB" sz="2000" b="1" dirty="0"/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4186109" y="2010396"/>
              <a:ext cx="228600" cy="65061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8708" y="2521094"/>
              <a:ext cx="8055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Порт</a:t>
              </a:r>
              <a:endParaRPr lang="en-GB" sz="2000" b="1" dirty="0"/>
            </a:p>
          </p:txBody>
        </p:sp>
        <p:sp>
          <p:nvSpPr>
            <p:cNvPr id="13" name="Right Brace 12"/>
            <p:cNvSpPr/>
            <p:nvPr/>
          </p:nvSpPr>
          <p:spPr>
            <a:xfrm rot="5400000">
              <a:off x="5858666" y="1147461"/>
              <a:ext cx="228601" cy="2376489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46478" y="2521094"/>
              <a:ext cx="667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Път</a:t>
              </a:r>
              <a:endParaRPr lang="en-GB" sz="2000" b="1" dirty="0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8304209" y="1230806"/>
              <a:ext cx="228603" cy="22098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94612" y="2521094"/>
              <a:ext cx="14386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Низ за заявка</a:t>
              </a:r>
              <a:endParaRPr lang="en-GB" sz="2000" b="1" dirty="0"/>
            </a:p>
          </p:txBody>
        </p:sp>
        <p:sp>
          <p:nvSpPr>
            <p:cNvPr id="17" name="Right Brace 16"/>
            <p:cNvSpPr/>
            <p:nvPr/>
          </p:nvSpPr>
          <p:spPr>
            <a:xfrm rot="5400000">
              <a:off x="10247310" y="1649903"/>
              <a:ext cx="228601" cy="1371601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91057" y="2515117"/>
              <a:ext cx="1529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000" b="1" dirty="0"/>
                <a:t>Фрагмент</a:t>
              </a:r>
              <a:endParaRPr lang="en-GB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2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0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4700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Основи на </a:t>
            </a:r>
            <a:r>
              <a:rPr lang="en-US" dirty="0"/>
              <a:t>HTTP</a:t>
            </a:r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bg-BG" dirty="0"/>
              <a:t>Формуляри</a:t>
            </a:r>
            <a:endParaRPr lang="en-US" dirty="0"/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URL</a:t>
            </a:r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MIME </a:t>
            </a:r>
            <a:r>
              <a:rPr lang="bg-BG" dirty="0"/>
              <a:t>и типове медии</a:t>
            </a:r>
            <a:endParaRPr lang="en-US" dirty="0"/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HTTP </a:t>
            </a:r>
            <a:r>
              <a:rPr lang="bg-BG" dirty="0"/>
              <a:t>Заявки</a:t>
            </a:r>
          </a:p>
          <a:p>
            <a:pPr marL="914400" indent="-9144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HTTP </a:t>
            </a:r>
            <a:r>
              <a:rPr lang="bg-BG" dirty="0"/>
              <a:t>Отговори</a:t>
            </a:r>
            <a:endParaRPr lang="en-US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Съдържа данни, които не са част от структурата на пътя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Често използван при търсения и динамични страници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Частта от URL след въпросителен знак (?)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bg-BG" dirty="0"/>
              <a:t>Множество параметри са разделени от разделители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Низове за заявки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C# 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CD9D1-18D1-4FB9-81B9-F172BB98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67" y="5821481"/>
            <a:ext cx="97099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http://example.com/path/to/page?name=ferret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color=purple</a:t>
            </a:r>
          </a:p>
        </p:txBody>
      </p:sp>
    </p:spTree>
    <p:extLst>
      <p:ext uri="{BB962C8B-B14F-4D97-AF65-F5344CB8AC3E}">
        <p14:creationId xmlns:p14="http://schemas.microsoft.com/office/powerpoint/2010/main" val="292459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URL адресите са кодирани съгласно RFC 1738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Нерезервирани URL символи - нямат специално значение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 знаци за URL - могат да имат специално значение в URL адреса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Запазените символи се избягват чрез процентно кодиране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Пространството е кодирано като "+" или "% 20"</a:t>
            </a:r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Кодиране на URL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5231093"/>
            <a:ext cx="89916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%[character hex code]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BF3F1-1647-41BD-9BE4-BB41BBF1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86126"/>
            <a:ext cx="89916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[0-9a-zA-Z]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BB63F8-F2A4-4007-8508-ECD041AC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23466"/>
            <a:ext cx="89916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!  *  '  (  )  ;  :  @  &amp;  =  +  $  /  ,  ?  #  [  ]</a:t>
            </a:r>
          </a:p>
        </p:txBody>
      </p:sp>
    </p:spTree>
    <p:extLst>
      <p:ext uri="{BB962C8B-B14F-4D97-AF65-F5344CB8AC3E}">
        <p14:creationId xmlns:p14="http://schemas.microsoft.com/office/powerpoint/2010/main" val="201671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F9D979-622A-4532-9A40-30B4D29DE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403" y="115112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Всички останали знаци се избягват от </a:t>
            </a:r>
            <a:r>
              <a:rPr lang="bg-BG" b="1" dirty="0">
                <a:solidFill>
                  <a:srgbClr val="00B0F0"/>
                </a:solidFill>
              </a:rPr>
              <a:t>%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653758"/>
          </a:xfrm>
        </p:spPr>
        <p:txBody>
          <a:bodyPr>
            <a:normAutofit fontScale="90000"/>
          </a:bodyPr>
          <a:lstStyle/>
          <a:p>
            <a:r>
              <a:rPr lang="bg-BG" dirty="0"/>
              <a:t>Кодиране на URL </a:t>
            </a:r>
            <a:r>
              <a:rPr lang="en-US" dirty="0"/>
              <a:t>- </a:t>
            </a:r>
            <a:r>
              <a:rPr lang="bg-BG" dirty="0"/>
              <a:t>Примери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4093" y="5739453"/>
            <a:ext cx="2881200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Иван-</a:t>
            </a:r>
            <a:r>
              <a:rPr lang="ja-JP" altLang="en-US" b="1" noProof="1">
                <a:latin typeface="Consolas" pitchFamily="49" charset="0"/>
                <a:cs typeface="Consolas" pitchFamily="49" charset="0"/>
              </a:rPr>
              <a:t>爱</a:t>
            </a:r>
            <a:r>
              <a:rPr lang="en-US" altLang="ja-JP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mon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CEAC20-CD81-49C9-847B-60A7E7BD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29" y="5735519"/>
            <a:ext cx="8347086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latin typeface="Consolas" pitchFamily="49" charset="0"/>
                <a:cs typeface="Consolas" pitchFamily="49" charset="0"/>
              </a:rPr>
              <a:t>%D0%98%D0%B2%D0%B0%D0%BD</a:t>
            </a:r>
            <a:r>
              <a:rPr lang="de-DE" b="1" noProof="1">
                <a:latin typeface="Consolas" pitchFamily="49" charset="0"/>
                <a:cs typeface="Consolas" pitchFamily="49" charset="0"/>
              </a:rPr>
              <a:t>-%E7%88%B1-mon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ED42EF-86D0-4CB7-9AAE-43B7CD058133}"/>
              </a:ext>
            </a:extLst>
          </p:cNvPr>
          <p:cNvSpPr/>
          <p:nvPr/>
        </p:nvSpPr>
        <p:spPr>
          <a:xfrm>
            <a:off x="3211977" y="5766110"/>
            <a:ext cx="343168" cy="38988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53808020-CBDF-479D-8209-B309BD059C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963675"/>
              </p:ext>
            </p:extLst>
          </p:nvPr>
        </p:nvGraphicFramePr>
        <p:xfrm>
          <a:off x="533400" y="2026920"/>
          <a:ext cx="68580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Знак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Кодиране на URL</a:t>
                      </a:r>
                      <a:endParaRPr lang="en-GB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space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bg-BG" sz="2000" dirty="0"/>
                        <a:t>щ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%D1%89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"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334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6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$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76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0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&amp;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%26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AutoShape 7">
            <a:extLst>
              <a:ext uri="{FF2B5EF4-FFF2-40B4-BE49-F238E27FC236}">
                <a16:creationId xmlns:a16="http://schemas.microsoft.com/office/drawing/2014/main" id="{85E8F5D9-FD79-4C06-8700-34B7100BE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250" y="3020602"/>
            <a:ext cx="3133500" cy="2582678"/>
          </a:xfrm>
          <a:prstGeom prst="wedgeRoundRectCallout">
            <a:avLst>
              <a:gd name="adj1" fmla="val -55302"/>
              <a:gd name="adj2" fmla="val 4730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b="1" dirty="0">
                <a:latin typeface="Comfortaa" pitchFamily="2" charset="0"/>
              </a:rPr>
              <a:t>Всеки знак се преобразува в стойността му ASCII, представена като шестнадесетични цифри</a:t>
            </a:r>
            <a:endParaRPr lang="bg-BG" sz="1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63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dirty="0"/>
              <a:t>Невалидни </a:t>
            </a:r>
            <a:r>
              <a:rPr lang="en-US" dirty="0"/>
              <a:t>URL</a:t>
            </a:r>
            <a:r>
              <a:rPr lang="bg-BG" dirty="0"/>
              <a:t> адреси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773"/>
          </a:xfrm>
        </p:spPr>
        <p:txBody>
          <a:bodyPr>
            <a:normAutofit/>
          </a:bodyPr>
          <a:lstStyle/>
          <a:p>
            <a:r>
              <a:rPr lang="bg-BG" sz="3200" dirty="0"/>
              <a:t>Валидни и Невалидни URL Адреси - Примери</a:t>
            </a:r>
            <a:endParaRPr lang="en-US" sz="32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9022" y="1886130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5420" y="3194154"/>
            <a:ext cx="10790781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http://bg.wikipedia.org/wiki/%D0%A1%D0%BE%D1%84%D1%82%D1%83%D0%B5%D1%80%D0%BD%D0%B0_%D0%B0%D0%BA%D0%B0%D0%B4%D0%B5%D0%BC%D0%B8%D1%8F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5419" y="4900742"/>
            <a:ext cx="10790781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15419" y="5656440"/>
            <a:ext cx="10790781" cy="3554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бира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58002" y="3951150"/>
            <a:ext cx="3200400" cy="870522"/>
          </a:xfrm>
          <a:prstGeom prst="wedgeRoundRectCallout">
            <a:avLst>
              <a:gd name="adj1" fmla="val -65548"/>
              <a:gd name="adj2" fmla="val 63907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Би трябвало да е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:</a:t>
            </a:r>
            <a:b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</a:b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itchFamily="49" charset="0"/>
              </a:rPr>
              <a:t>C%23+.NET+4.0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110809" y="5407196"/>
            <a:ext cx="3803242" cy="964518"/>
          </a:xfrm>
          <a:prstGeom prst="wedgeRoundRectCallout">
            <a:avLst>
              <a:gd name="adj1" fmla="val -64951"/>
              <a:gd name="adj2" fmla="val -5472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Би трябвало да е </a:t>
            </a:r>
            <a:r>
              <a:rPr lang="en-US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: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itchFamily="49" charset="0"/>
              </a:rPr>
              <a:t>%D0%B1 %D0%B8%D1%80%D0%B0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0C626B-45F7-43E2-800D-878CF7DC1D54}"/>
              </a:ext>
            </a:extLst>
          </p:cNvPr>
          <p:cNvSpPr/>
          <p:nvPr/>
        </p:nvSpPr>
        <p:spPr>
          <a:xfrm>
            <a:off x="4242339" y="4798128"/>
            <a:ext cx="2000250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D3AAD0-8177-4E51-B871-A7A655C08CE8}"/>
              </a:ext>
            </a:extLst>
          </p:cNvPr>
          <p:cNvSpPr/>
          <p:nvPr/>
        </p:nvSpPr>
        <p:spPr>
          <a:xfrm>
            <a:off x="4625898" y="5605133"/>
            <a:ext cx="839788" cy="458096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3" grpId="0" animBg="1"/>
      <p:bldP spid="14" grpId="0" animBg="1"/>
      <p:bldP spid="8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4800600"/>
            <a:ext cx="10263928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MIME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типове медии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328" y="1143000"/>
            <a:ext cx="4214072" cy="320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4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6DDEA1-CE3A-40C2-A59B-19498B8E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046"/>
            <a:ext cx="10323599" cy="43680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00B0F0"/>
                </a:solidFill>
              </a:rPr>
              <a:t>Multi-Purpose Internet Mail Extensions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Интернет стандарт за кодиране на ресурси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Първоначално разработен за прикачени файлове по имейл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Използва се в много интернет протоколи като HTTP и SMTP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619336"/>
            <a:ext cx="10515600" cy="607062"/>
          </a:xfrm>
        </p:spPr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en-US" dirty="0"/>
              <a:t>MIME?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2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6854"/>
            <a:ext cx="10120399" cy="476602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2800" b="1" dirty="0">
                <a:latin typeface="+mj-lt"/>
                <a:cs typeface="Consolas" panose="020B0609020204030204" pitchFamily="49" charset="0"/>
              </a:rPr>
              <a:t>- </a:t>
            </a:r>
            <a:r>
              <a:rPr lang="bg-BG" sz="2800" dirty="0"/>
              <a:t>тип медия на съдържанието на съобщението</a:t>
            </a:r>
            <a:endParaRPr lang="en-US" sz="2800" dirty="0"/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application/pdf</a:t>
            </a:r>
          </a:p>
          <a:p>
            <a:pPr lvl="1">
              <a:lnSpc>
                <a:spcPct val="100000"/>
              </a:lnSpc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Content-Disposition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- </a:t>
            </a:r>
            <a:r>
              <a:rPr lang="bg-BG" sz="2800" dirty="0"/>
              <a:t>определя стила на представяне</a:t>
            </a:r>
            <a:endParaRPr lang="en-US" sz="2800" dirty="0">
              <a:latin typeface="+mj-lt"/>
            </a:endParaRPr>
          </a:p>
          <a:p>
            <a:pPr lvl="2">
              <a:lnSpc>
                <a:spcPct val="100000"/>
              </a:lnSpc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attachment;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filename=logo.jpg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Многочастни съобщения - множество ресурси в един документ</a:t>
            </a:r>
            <a:endParaRPr lang="en-US" sz="3000" dirty="0"/>
          </a:p>
          <a:p>
            <a:pPr marL="682634" lvl="2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5223" y="593725"/>
            <a:ext cx="10515600" cy="770121"/>
          </a:xfrm>
        </p:spPr>
        <p:txBody>
          <a:bodyPr/>
          <a:lstStyle/>
          <a:p>
            <a:r>
              <a:rPr lang="bg-BG" dirty="0"/>
              <a:t>Концепции на </a:t>
            </a:r>
            <a:r>
              <a:rPr lang="en-US" dirty="0"/>
              <a:t>MIME</a:t>
            </a:r>
          </a:p>
        </p:txBody>
      </p:sp>
    </p:spTree>
    <p:extLst>
      <p:ext uri="{BB962C8B-B14F-4D97-AF65-F5344CB8AC3E}">
        <p14:creationId xmlns:p14="http://schemas.microsoft.com/office/powerpoint/2010/main" val="37576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380629"/>
              </p:ext>
            </p:extLst>
          </p:nvPr>
        </p:nvGraphicFramePr>
        <p:xfrm>
          <a:off x="1460500" y="1456266"/>
          <a:ext cx="92710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MIME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</a:t>
                      </a:r>
                      <a:r>
                        <a:rPr lang="en-GB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</a:t>
                      </a:r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Подтип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8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2800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application/json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noProof="1">
                          <a:effectLst/>
                        </a:rPr>
                        <a:t>JSON </a:t>
                      </a:r>
                      <a:r>
                        <a:rPr lang="bg-BG" sz="2800" dirty="0"/>
                        <a:t>данни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image/png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PNG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image/gif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GIF </a:t>
                      </a:r>
                      <a:r>
                        <a:rPr lang="bg-BG" sz="2800" noProof="1">
                          <a:effectLst/>
                        </a:rPr>
                        <a:t>снимка</a:t>
                      </a:r>
                      <a:endParaRPr lang="en-GB" sz="2800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799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text/plain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text/xml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video/mp4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MP4</a:t>
                      </a:r>
                      <a:r>
                        <a:rPr lang="en-GB" sz="2800" baseline="0" noProof="1">
                          <a:effectLst/>
                        </a:rPr>
                        <a:t> </a:t>
                      </a:r>
                      <a:r>
                        <a:rPr lang="bg-BG" sz="2800" baseline="0" noProof="1">
                          <a:effectLst/>
                        </a:rPr>
                        <a:t>видео</a:t>
                      </a:r>
                      <a:endParaRPr lang="en-GB" sz="2800" noProof="1"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application/pdf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noProof="1">
                          <a:effectLst/>
                        </a:rPr>
                        <a:t>PDF </a:t>
                      </a:r>
                      <a:r>
                        <a:rPr lang="bg-BG" sz="2800" noProof="1">
                          <a:effectLst/>
                        </a:rPr>
                        <a:t>документ</a:t>
                      </a:r>
                      <a:endParaRPr lang="en-GB" sz="2800" noProof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60500" y="475192"/>
            <a:ext cx="9550400" cy="811741"/>
          </a:xfrm>
        </p:spPr>
        <p:txBody>
          <a:bodyPr/>
          <a:lstStyle/>
          <a:p>
            <a:r>
              <a:rPr lang="bg-BG" dirty="0"/>
              <a:t>Общи MIME типове медии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6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956294"/>
            <a:ext cx="9832319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4889" y="5712544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заявка</a:t>
            </a:r>
            <a:r>
              <a:rPr lang="en-US" dirty="0"/>
              <a:t>?</a:t>
            </a:r>
          </a:p>
        </p:txBody>
      </p:sp>
      <p:pic>
        <p:nvPicPr>
          <p:cNvPr id="7170" name="Picture 2" descr="&amp;Rcy;&amp;iecy;&amp;zcy;&amp;ucy;&amp;lcy;&amp;tcy;&amp;acy;&amp;tcy; &amp;scy; &amp;icy;&amp;zcy;&amp;ocy;&amp;bcy;&amp;rcy;&amp;acy;&amp;zhcy;&amp;iecy;&amp;ncy;&amp;icy;&amp;iecy; &amp;zcy;&amp;acy; request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147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74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7322"/>
            <a:ext cx="10515600" cy="4549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Съобщение за заявка, изпратено от клиент, се състои от: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HTTP ред за заявка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Метод на заявка</a:t>
            </a:r>
            <a:r>
              <a:rPr lang="en-US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PUT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DELETE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…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URI (URL)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Версия на протокола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HTTP</a:t>
            </a:r>
            <a:r>
              <a:rPr lang="bg-BG" dirty="0"/>
              <a:t> хедър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Допълнителни </a:t>
            </a:r>
            <a:br>
              <a:rPr lang="en-US" dirty="0"/>
            </a:br>
            <a:r>
              <a:rPr lang="bg-BG" dirty="0"/>
              <a:t>параметри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Тяло на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HTTP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заявка </a:t>
            </a:r>
            <a:r>
              <a:rPr lang="en-US" dirty="0"/>
              <a:t>– </a:t>
            </a:r>
            <a:r>
              <a:rPr lang="bg-BG" dirty="0"/>
              <a:t>незадължителни данни, напр. публикувани формулярни полета</a:t>
            </a:r>
            <a:endParaRPr lang="en-US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84599"/>
          </a:xfrm>
        </p:spPr>
        <p:txBody>
          <a:bodyPr/>
          <a:lstStyle/>
          <a:p>
            <a:r>
              <a:rPr lang="bg-BG" dirty="0"/>
              <a:t>HTTP съобщение за заявка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93030" y="3377631"/>
            <a:ext cx="1524000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758941" y="3377631"/>
            <a:ext cx="1904999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699810" y="3377631"/>
            <a:ext cx="2743201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186878" y="3822011"/>
            <a:ext cx="1671122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186878" y="4678909"/>
            <a:ext cx="1137722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5140384" y="3301916"/>
            <a:ext cx="64770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&lt;method&gt; &lt;resource&gt; HTTP/&lt;version&gt;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(empty line)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308689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8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10" grpId="0" animBg="1"/>
      <p:bldP spid="10" grpId="1" animBg="1"/>
      <p:bldP spid="11" grpId="0" animBg="1"/>
      <p:bldP spid="4782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956294"/>
            <a:ext cx="9832319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bg-BG" dirty="0"/>
              <a:t>Основи на HTTP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4889" y="5712544"/>
            <a:ext cx="9832319" cy="688256"/>
          </a:xfrm>
        </p:spPr>
        <p:txBody>
          <a:bodyPr/>
          <a:lstStyle/>
          <a:p>
            <a:r>
              <a:rPr lang="bg-BG" dirty="0"/>
              <a:t>Заявка и отговори</a:t>
            </a:r>
            <a:endParaRPr lang="en-US" dirty="0"/>
          </a:p>
        </p:txBody>
      </p:sp>
      <p:pic>
        <p:nvPicPr>
          <p:cNvPr id="3074" name="Picture 2" descr="&amp;Rcy;&amp;iecy;&amp;zcy;&amp;ucy;&amp;lcy;&amp;tcy;&amp;acy;&amp;tcy; &amp;scy; &amp;icy;&amp;zcy;&amp;ocy;&amp;bcy;&amp;rcy;&amp;acy;&amp;zhcy;&amp;iecy;&amp;ncy;&amp;icy;&amp;iecy; &amp;zcy;&amp;acy; http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47" y="1738312"/>
            <a:ext cx="5486400" cy="283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4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GET метод за заявка - Пример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99755" y="1398506"/>
            <a:ext cx="109180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&lt;form method="get"&gt;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Name: &lt;input type="text" name="name"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Age: &lt;input type="text" name="age"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&lt;input type="submit" /&gt;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&lt;/form&gt;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3F34CD-12EC-4299-B521-FADEFA92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96" y="4348583"/>
            <a:ext cx="1091803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GET /HTTP/1.1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i="1" spc="-2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6BC1701-B8EB-4FC3-AAA4-1967A54D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69676"/>
            <a:ext cx="3810000" cy="522346"/>
          </a:xfrm>
          <a:prstGeom prst="wedgeRoundRectCallout">
            <a:avLst>
              <a:gd name="adj1" fmla="val -61816"/>
              <a:gd name="adj2" fmla="val 42330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latin typeface="Comfortaa" pitchFamily="2" charset="0"/>
              </a:rPr>
              <a:t>HTTP</a:t>
            </a:r>
            <a:r>
              <a:rPr lang="bg-BG" sz="2000" dirty="0">
                <a:latin typeface="Comfortaa" pitchFamily="2" charset="0"/>
              </a:rPr>
              <a:t> ред на заявката</a:t>
            </a:r>
            <a:endParaRPr lang="en-US" sz="20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57E2DAF-9E91-429F-AC68-238DC57C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819" y="4690265"/>
            <a:ext cx="3990647" cy="555746"/>
          </a:xfrm>
          <a:prstGeom prst="wedgeRoundRectCallout">
            <a:avLst>
              <a:gd name="adj1" fmla="val -58016"/>
              <a:gd name="adj2" fmla="val -6744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chemeClr val="bg1"/>
                </a:solidFill>
                <a:latin typeface="Comfortaa" pitchFamily="2" charset="0"/>
                <a:cs typeface="Consolas" pitchFamily="49" charset="0"/>
              </a:rPr>
              <a:t>Хедър на </a:t>
            </a:r>
            <a:r>
              <a:rPr lang="bg-BG" sz="2000" dirty="0">
                <a:latin typeface="Comfortaa" pitchFamily="2" charset="0"/>
              </a:rPr>
              <a:t>HTTP заявка</a:t>
            </a:r>
            <a:endParaRPr lang="en-US" sz="20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ADB1464-E0F3-429C-9A96-BB9E874A4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819" y="5999754"/>
            <a:ext cx="4724400" cy="585087"/>
          </a:xfrm>
          <a:prstGeom prst="wedgeRoundRectCallout">
            <a:avLst>
              <a:gd name="adj1" fmla="val -57805"/>
              <a:gd name="adj2" fmla="val -44173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latin typeface="Comfortaa" pitchFamily="2" charset="0"/>
              </a:rPr>
              <a:t>Тялото на заявката е празно</a:t>
            </a:r>
            <a:endParaRPr lang="en-US" sz="2000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200AA7-427F-451A-842D-94F92454C9EC}"/>
              </a:ext>
            </a:extLst>
          </p:cNvPr>
          <p:cNvSpPr/>
          <p:nvPr/>
        </p:nvSpPr>
        <p:spPr>
          <a:xfrm>
            <a:off x="575956" y="4348583"/>
            <a:ext cx="2776845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5346C7-64A3-49F9-8CC1-F6FD99F8873B}"/>
              </a:ext>
            </a:extLst>
          </p:cNvPr>
          <p:cNvSpPr/>
          <p:nvPr/>
        </p:nvSpPr>
        <p:spPr>
          <a:xfrm>
            <a:off x="551008" y="48366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8E695-3476-413D-BCA6-4F938C731232}"/>
              </a:ext>
            </a:extLst>
          </p:cNvPr>
          <p:cNvSpPr/>
          <p:nvPr/>
        </p:nvSpPr>
        <p:spPr>
          <a:xfrm>
            <a:off x="551008" y="5645585"/>
            <a:ext cx="3030392" cy="488102"/>
          </a:xfrm>
          <a:prstGeom prst="round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439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Методът POST прехвърля данни в HTTP тялото</a:t>
            </a:r>
            <a:endParaRPr lang="en-US" dirty="0"/>
          </a:p>
          <a:p>
            <a:r>
              <a:rPr lang="bg-BG" dirty="0"/>
              <a:t>POST може да изпраща текстови и двоични данни, напр. качване на файлове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bg-BG" dirty="0"/>
              <a:t>метод за заявка - Пример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C7F5DFB-DCF9-4C9A-AE1A-DEEB81CFC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00" y="3536381"/>
            <a:ext cx="103632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POST /login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localhost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username=mente&amp;password=top*secret!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46D1D39-DF59-4081-BF80-BE3410E8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90" y="3282774"/>
            <a:ext cx="3282421" cy="555746"/>
          </a:xfrm>
          <a:prstGeom prst="wedgeRoundRectCallout">
            <a:avLst>
              <a:gd name="adj1" fmla="val -60807"/>
              <a:gd name="adj2" fmla="val -12442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latin typeface="Comfortaa" pitchFamily="2" charset="0"/>
              </a:rPr>
              <a:t>HTTP</a:t>
            </a:r>
            <a:r>
              <a:rPr lang="bg-BG" dirty="0">
                <a:latin typeface="Comfortaa" pitchFamily="2" charset="0"/>
              </a:rPr>
              <a:t> ред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за заявка</a:t>
            </a:r>
            <a:endParaRPr lang="en-US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561D18-0734-4681-9FA9-671208E7C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558" y="4198765"/>
            <a:ext cx="3562973" cy="555746"/>
          </a:xfrm>
          <a:prstGeom prst="wedgeRoundRectCallout">
            <a:avLst>
              <a:gd name="adj1" fmla="val -59296"/>
              <a:gd name="adj2" fmla="val -17206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Хедър на </a:t>
            </a:r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HTTP заявка</a:t>
            </a:r>
            <a:endParaRPr lang="en-US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579E150-6318-47B1-9329-A47CA031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190" y="5195978"/>
            <a:ext cx="4137410" cy="1338626"/>
          </a:xfrm>
          <a:prstGeom prst="wedgeRoundRectCallout">
            <a:avLst>
              <a:gd name="adj1" fmla="val -60191"/>
              <a:gd name="adj2" fmla="val -41505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Тялото на заявката съхранява предоставените данни от формуляра</a:t>
            </a:r>
            <a:endParaRPr lang="en-US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31379D-80AF-4CE6-ADB4-B3A5E398D660}"/>
              </a:ext>
            </a:extLst>
          </p:cNvPr>
          <p:cNvSpPr/>
          <p:nvPr/>
        </p:nvSpPr>
        <p:spPr>
          <a:xfrm>
            <a:off x="698401" y="3532844"/>
            <a:ext cx="4268788" cy="32117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D49828-5D7A-439A-A051-768162CBA69C}"/>
              </a:ext>
            </a:extLst>
          </p:cNvPr>
          <p:cNvSpPr/>
          <p:nvPr/>
        </p:nvSpPr>
        <p:spPr>
          <a:xfrm>
            <a:off x="698401" y="3912591"/>
            <a:ext cx="4268788" cy="715627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C0FFA4-1A5D-4C16-BDDE-6D73E6BC996D}"/>
              </a:ext>
            </a:extLst>
          </p:cNvPr>
          <p:cNvSpPr/>
          <p:nvPr/>
        </p:nvSpPr>
        <p:spPr>
          <a:xfrm>
            <a:off x="698401" y="4741899"/>
            <a:ext cx="6097588" cy="44606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181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956294"/>
            <a:ext cx="9832319" cy="774883"/>
          </a:xfrm>
        </p:spPr>
        <p:txBody>
          <a:bodyPr>
            <a:normAutofit fontScale="90000"/>
          </a:bodyPr>
          <a:lstStyle/>
          <a:p>
            <a:pPr>
              <a:lnSpc>
                <a:spcPts val="5400"/>
              </a:lnSpc>
            </a:pPr>
            <a:r>
              <a:rPr lang="en-US" dirty="0"/>
              <a:t>HTTP </a:t>
            </a:r>
            <a:r>
              <a:rPr lang="bg-BG" dirty="0"/>
              <a:t>отговори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174889" y="5712544"/>
            <a:ext cx="9832319" cy="688256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HTTP </a:t>
            </a:r>
            <a:r>
              <a:rPr lang="bg-BG" dirty="0"/>
              <a:t>отговор</a:t>
            </a:r>
            <a:r>
              <a:rPr lang="en-US" dirty="0"/>
              <a:t>?</a:t>
            </a:r>
          </a:p>
        </p:txBody>
      </p:sp>
      <p:pic>
        <p:nvPicPr>
          <p:cNvPr id="8194" name="Picture 2" descr="&amp;Rcy;&amp;iecy;&amp;zcy;&amp;ucy;&amp;lcy;&amp;tcy;&amp;acy;&amp;tcy; &amp;scy; &amp;icy;&amp;zcy;&amp;ocy;&amp;bcy;&amp;rcy;&amp;acy;&amp;zhcy;&amp;iecy;&amp;ncy;&amp;icy;&amp;iecy; &amp;zcy;&amp;acy; response 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71" y="1372815"/>
            <a:ext cx="3205353" cy="32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77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747601" y="1578688"/>
            <a:ext cx="10515600" cy="4351338"/>
          </a:xfrm>
        </p:spPr>
        <p:txBody>
          <a:bodyPr>
            <a:normAutofit/>
          </a:bodyPr>
          <a:lstStyle/>
          <a:p>
            <a:r>
              <a:rPr lang="bg-BG" dirty="0"/>
              <a:t>Съобщението за отговор, изпратено от HTTP сървъра, се състои от:</a:t>
            </a:r>
            <a:endParaRPr lang="en-US" dirty="0"/>
          </a:p>
          <a:p>
            <a:pPr lvl="1"/>
            <a:r>
              <a:rPr lang="bg-BG" dirty="0"/>
              <a:t>HTTP ред на състоянието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Версия на протокола</a:t>
            </a:r>
            <a:endParaRPr lang="en-US" dirty="0"/>
          </a:p>
          <a:p>
            <a:pPr lvl="2"/>
            <a:r>
              <a:rPr lang="bg-BG" dirty="0"/>
              <a:t>Код на състоянието</a:t>
            </a:r>
            <a:endParaRPr lang="en-US" dirty="0"/>
          </a:p>
          <a:p>
            <a:pPr lvl="2"/>
            <a:r>
              <a:rPr lang="bg-BG" dirty="0"/>
              <a:t>Текст на състоянието</a:t>
            </a:r>
            <a:endParaRPr lang="en-GB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bg-BG" dirty="0"/>
              <a:t>Хедър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Предоставя метаданни за върнатия ресурс</a:t>
            </a:r>
            <a:endParaRPr lang="en-US" dirty="0"/>
          </a:p>
          <a:p>
            <a:pPr lvl="1"/>
            <a:r>
              <a:rPr lang="bg-BG" dirty="0"/>
              <a:t>Тяло на отговора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bg-BG" dirty="0"/>
              <a:t>Съдържанието на HTTP отговора (данни)</a:t>
            </a:r>
            <a:endParaRPr lang="en-US" dirty="0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съобщение за отговор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336370" y="2819443"/>
            <a:ext cx="2059025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7485994" y="2807215"/>
            <a:ext cx="1693946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9416913" y="2819443"/>
            <a:ext cx="2362231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5336370" y="3243974"/>
            <a:ext cx="1600199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36370" y="3863092"/>
            <a:ext cx="5775915" cy="380997"/>
          </a:xfrm>
          <a:prstGeom prst="roundRect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5336370" y="2819443"/>
            <a:ext cx="6496373" cy="14278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noProof="1"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0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000" b="1" noProof="1"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0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noProof="1"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ru-RU" sz="20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i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i="1" noProof="1"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000" b="1" i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0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000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530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10" grpId="0" animBg="1"/>
      <p:bldP spid="482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990601"/>
            <a:ext cx="10027266" cy="511448"/>
          </a:xfrm>
        </p:spPr>
        <p:txBody>
          <a:bodyPr/>
          <a:lstStyle/>
          <a:p>
            <a:r>
              <a:rPr lang="bg-BG" dirty="0"/>
              <a:t>Пример за HTTP отговор от уеб сървъра</a:t>
            </a:r>
            <a:r>
              <a:rPr lang="en-GB" dirty="0"/>
              <a:t>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2" y="707"/>
            <a:ext cx="10515600" cy="1325563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отговор - Пример</a:t>
            </a:r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947736" y="1828800"/>
            <a:ext cx="1025366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OK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41936" y="1577475"/>
            <a:ext cx="6407065" cy="634078"/>
          </a:xfrm>
          <a:prstGeom prst="wedgeRoundRectCallout">
            <a:avLst>
              <a:gd name="adj1" fmla="val -67127"/>
              <a:gd name="adj2" fmla="val 2760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chemeClr val="bg1"/>
                </a:solidFill>
                <a:latin typeface="Comfortaa" pitchFamily="2" charset="0"/>
              </a:rPr>
              <a:t>HTTP ред на състоянието на отговора</a:t>
            </a:r>
            <a:endParaRPr lang="en-US" sz="20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55795" y="3503323"/>
            <a:ext cx="2647646" cy="1040915"/>
          </a:xfrm>
          <a:prstGeom prst="wedgeRoundRectCallout">
            <a:avLst>
              <a:gd name="adj1" fmla="val -70858"/>
              <a:gd name="adj2" fmla="val -32568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Хедър на </a:t>
            </a:r>
            <a:r>
              <a:rPr lang="en-US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HTTP</a:t>
            </a:r>
            <a:r>
              <a:rPr lang="bg-BG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 отговора</a:t>
            </a:r>
            <a:endParaRPr lang="en-US" sz="20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5240096"/>
            <a:ext cx="2667000" cy="1036836"/>
          </a:xfrm>
          <a:prstGeom prst="wedgeRoundRectCallout">
            <a:avLst>
              <a:gd name="adj1" fmla="val -78452"/>
              <a:gd name="adj2" fmla="val 8914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Тяло на </a:t>
            </a:r>
            <a:r>
              <a:rPr lang="en-US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HTTP</a:t>
            </a:r>
            <a:r>
              <a:rPr lang="bg-BG" sz="20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 отговора</a:t>
            </a:r>
            <a:endParaRPr lang="en-US" sz="20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A3B392-1E74-4B3A-A92F-75E78F2C5E63}"/>
              </a:ext>
            </a:extLst>
          </p:cNvPr>
          <p:cNvSpPr/>
          <p:nvPr/>
        </p:nvSpPr>
        <p:spPr>
          <a:xfrm>
            <a:off x="947736" y="1828800"/>
            <a:ext cx="2938464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DFC9A8-1820-4634-9DBD-AB436A7EF61F}"/>
              </a:ext>
            </a:extLst>
          </p:cNvPr>
          <p:cNvSpPr/>
          <p:nvPr/>
        </p:nvSpPr>
        <p:spPr>
          <a:xfrm>
            <a:off x="947736" y="2286864"/>
            <a:ext cx="7053264" cy="21037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AB40AA-E746-4B91-9B78-78034EE394E8}"/>
              </a:ext>
            </a:extLst>
          </p:cNvPr>
          <p:cNvSpPr/>
          <p:nvPr/>
        </p:nvSpPr>
        <p:spPr>
          <a:xfrm>
            <a:off x="945696" y="4754292"/>
            <a:ext cx="6293305" cy="1646508"/>
          </a:xfrm>
          <a:prstGeom prst="roundRect">
            <a:avLst>
              <a:gd name="adj" fmla="val 856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980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0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HTTP класове кодове за отговор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1xx</a:t>
            </a:r>
            <a:r>
              <a:rPr lang="en-US" dirty="0"/>
              <a:t>: </a:t>
            </a:r>
            <a:r>
              <a:rPr lang="bg-BG" dirty="0"/>
              <a:t>информационен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 Continue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2xx</a:t>
            </a:r>
            <a:r>
              <a:rPr lang="en-US" dirty="0"/>
              <a:t>: </a:t>
            </a:r>
            <a:r>
              <a:rPr lang="bg-BG" dirty="0"/>
              <a:t>успешен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200 OK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201 Created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3xx</a:t>
            </a:r>
            <a:r>
              <a:rPr lang="en-US" dirty="0"/>
              <a:t>: </a:t>
            </a:r>
            <a:r>
              <a:rPr lang="bg-BG" dirty="0"/>
              <a:t>пренасочване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304 Not Modified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301 Moved Permanently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302 Found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4xx</a:t>
            </a:r>
            <a:r>
              <a:rPr lang="en-US" dirty="0"/>
              <a:t>: </a:t>
            </a:r>
            <a:r>
              <a:rPr lang="bg-BG" dirty="0"/>
              <a:t>клиентска грешка</a:t>
            </a: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400 Bad Request</a:t>
            </a:r>
            <a:r>
              <a:rPr lang="en-US" dirty="0"/>
              <a:t>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404 Not Found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"401 Unauthorized",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409 Conflict</a:t>
            </a:r>
            <a:r>
              <a:rPr lang="en-US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5xx</a:t>
            </a:r>
            <a:r>
              <a:rPr lang="en-US" dirty="0"/>
              <a:t>: </a:t>
            </a:r>
            <a:r>
              <a:rPr lang="bg-BG" dirty="0"/>
              <a:t>грешка в сървъра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(e.g.,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500 Internal Server Error</a:t>
            </a:r>
            <a:r>
              <a:rPr lang="en-US" dirty="0"/>
              <a:t>",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503 Service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Unavailable</a:t>
            </a:r>
            <a:r>
              <a:rPr lang="en-US" dirty="0"/>
              <a:t>")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кодове за отговор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982846"/>
            <a:ext cx="11804822" cy="5570355"/>
          </a:xfrm>
        </p:spPr>
        <p:txBody>
          <a:bodyPr/>
          <a:lstStyle/>
          <a:p>
            <a:r>
              <a:rPr lang="bg-BG" dirty="0"/>
              <a:t>Пример за HTTP отговор с резултат от грешка:</a:t>
            </a:r>
            <a:endParaRPr lang="en-US" dirty="0"/>
          </a:p>
          <a:p>
            <a:endParaRPr lang="en-GB" dirty="0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60109"/>
          </a:xfrm>
        </p:spPr>
        <p:txBody>
          <a:bodyPr>
            <a:normAutofit fontScale="90000"/>
          </a:bodyPr>
          <a:lstStyle/>
          <a:p>
            <a:r>
              <a:rPr lang="bg-BG" dirty="0"/>
              <a:t>HTTP отговор - Пример</a:t>
            </a:r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533401" y="1676400"/>
            <a:ext cx="11037775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HTTP/1.1 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404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Not Found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Date: Fri, 17 Nov 2014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&lt;HTML&gt;&lt;HEAD&gt;&lt;TITLE&gt;404 Not Found&lt;/TITLE&gt;&lt;/HEAD&gt;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The requested URL /img/logo.gif was not found on this server.&lt;P&gt; 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86600" y="1593548"/>
            <a:ext cx="3657600" cy="804222"/>
          </a:xfrm>
          <a:prstGeom prst="wedgeRoundRectCallout">
            <a:avLst>
              <a:gd name="adj1" fmla="val -59987"/>
              <a:gd name="adj2" fmla="val -1412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dirty="0">
                <a:solidFill>
                  <a:schemeClr val="bg1"/>
                </a:solidFill>
                <a:latin typeface="Comfortaa" pitchFamily="2" charset="0"/>
              </a:rPr>
              <a:t>HTTP ред на състоянието на отговора</a:t>
            </a:r>
            <a:endParaRPr lang="en-US" sz="1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4FA1B1-6FFC-4920-B4F5-413ECAD35D56}"/>
              </a:ext>
            </a:extLst>
          </p:cNvPr>
          <p:cNvSpPr/>
          <p:nvPr/>
        </p:nvSpPr>
        <p:spPr>
          <a:xfrm>
            <a:off x="533400" y="1676400"/>
            <a:ext cx="3962400" cy="374112"/>
          </a:xfrm>
          <a:prstGeom prst="round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490E73-7885-4BDB-BAA3-955A49F73A75}"/>
              </a:ext>
            </a:extLst>
          </p:cNvPr>
          <p:cNvSpPr/>
          <p:nvPr/>
        </p:nvSpPr>
        <p:spPr>
          <a:xfrm>
            <a:off x="533400" y="2133364"/>
            <a:ext cx="6387640" cy="1319346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D07CD6-8C72-4364-8E39-E96D731B72A4}"/>
              </a:ext>
            </a:extLst>
          </p:cNvPr>
          <p:cNvSpPr/>
          <p:nvPr/>
        </p:nvSpPr>
        <p:spPr>
          <a:xfrm>
            <a:off x="472464" y="3576207"/>
            <a:ext cx="11034600" cy="1824290"/>
          </a:xfrm>
          <a:prstGeom prst="roundRect">
            <a:avLst>
              <a:gd name="adj" fmla="val 11637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692142" y="3452710"/>
            <a:ext cx="1585459" cy="1279472"/>
          </a:xfrm>
          <a:prstGeom prst="wedgeRoundRectCallout">
            <a:avLst>
              <a:gd name="adj1" fmla="val -94175"/>
              <a:gd name="adj2" fmla="val 5724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dirty="0">
                <a:solidFill>
                  <a:schemeClr val="bg1"/>
                </a:solidFill>
                <a:latin typeface="Comfortaa" pitchFamily="2" charset="0"/>
              </a:rPr>
              <a:t>HTTP</a:t>
            </a:r>
            <a:br>
              <a:rPr lang="bg-BG" sz="1600" dirty="0">
                <a:solidFill>
                  <a:schemeClr val="bg1"/>
                </a:solidFill>
                <a:latin typeface="Comfortaa" pitchFamily="2" charset="0"/>
              </a:rPr>
            </a:br>
            <a:r>
              <a:rPr lang="bg-BG" sz="1600" dirty="0">
                <a:solidFill>
                  <a:schemeClr val="bg1"/>
                </a:solidFill>
                <a:latin typeface="Comfortaa" pitchFamily="2" charset="0"/>
              </a:rPr>
              <a:t>тяло на отговора</a:t>
            </a:r>
            <a:endParaRPr lang="en-US" sz="1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82531" y="2521266"/>
            <a:ext cx="3352800" cy="650304"/>
          </a:xfrm>
          <a:prstGeom prst="wedgeRoundRectCallout">
            <a:avLst>
              <a:gd name="adj1" fmla="val -75128"/>
              <a:gd name="adj2" fmla="val 14113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6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Хедър на </a:t>
            </a:r>
            <a:r>
              <a:rPr lang="en-US" sz="16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HTTP </a:t>
            </a:r>
            <a:r>
              <a:rPr lang="bg-BG" sz="16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отговора</a:t>
            </a:r>
            <a:endParaRPr lang="en-US" sz="1600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0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13" grpId="0" animBg="1"/>
      <p:bldP spid="14" grpId="0" animBg="1"/>
      <p:bldP spid="12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HTTP GET заявява преместване на URL адрес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Следният HTTP отговор (301 Moved Permanently) казва на браузъра да поиска друг URL адрес: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Пренасочване на браузъра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87424" y="2325377"/>
            <a:ext cx="10213976" cy="11449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Host: http://mon.org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7424" y="4696534"/>
            <a:ext cx="10213976" cy="8817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http://mon.bg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345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1858"/>
            <a:ext cx="10515600" cy="4875105"/>
          </a:xfrm>
        </p:spPr>
        <p:txBody>
          <a:bodyPr/>
          <a:lstStyle/>
          <a:p>
            <a:r>
              <a:rPr lang="bg-BG" dirty="0"/>
              <a:t>С хедъра Content-Type в отговора сървърът посочва как трябва да се обработва изхода</a:t>
            </a:r>
          </a:p>
          <a:p>
            <a:r>
              <a:rPr lang="bg-BG" dirty="0"/>
              <a:t>Примери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096"/>
          </a:xfrm>
        </p:spPr>
        <p:txBody>
          <a:bodyPr/>
          <a:lstStyle/>
          <a:p>
            <a:r>
              <a:rPr lang="en-US" dirty="0"/>
              <a:t>Content-Type </a:t>
            </a:r>
            <a:r>
              <a:rPr lang="bg-BG" dirty="0"/>
              <a:t>и</a:t>
            </a:r>
            <a:r>
              <a:rPr lang="en-US" dirty="0"/>
              <a:t> Disposition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4237" y="3453363"/>
            <a:ext cx="10773992" cy="5016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6009" y="4248322"/>
            <a:ext cx="10773992" cy="764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Content-Disposition: attachment; filename="Report-April-2016.pdf"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3888" y="2175427"/>
            <a:ext cx="5417112" cy="1029473"/>
          </a:xfrm>
          <a:prstGeom prst="wedgeRoundRectCallout">
            <a:avLst>
              <a:gd name="adj1" fmla="val -63103"/>
              <a:gd name="adj2" fmla="val 58117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UTF-8 кодирана HTML страница. Ще се покаже в браузъра.</a:t>
            </a:r>
            <a:endParaRPr lang="en-US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276600" y="5257800"/>
            <a:ext cx="5562600" cy="1066800"/>
          </a:xfrm>
          <a:prstGeom prst="wedgeRoundRectCallout">
            <a:avLst>
              <a:gd name="adj1" fmla="val -58355"/>
              <a:gd name="adj2" fmla="val -58212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Това ще изтегли PDF файл с името</a:t>
            </a:r>
            <a:b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</a:br>
            <a:r>
              <a:rPr lang="en-US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itchFamily="49" charset="0"/>
              </a:rPr>
              <a:t>Report-April-2016.pdf</a:t>
            </a:r>
          </a:p>
        </p:txBody>
      </p:sp>
    </p:spTree>
    <p:extLst>
      <p:ext uri="{BB962C8B-B14F-4D97-AF65-F5344CB8AC3E}">
        <p14:creationId xmlns:p14="http://schemas.microsoft.com/office/powerpoint/2010/main" val="19210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Down 10"/>
          <p:cNvSpPr/>
          <p:nvPr/>
        </p:nvSpPr>
        <p:spPr>
          <a:xfrm>
            <a:off x="5907915" y="370314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3392" y="656693"/>
            <a:ext cx="9690652" cy="1023408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Content-Disposition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Пример </a:t>
            </a:r>
            <a:r>
              <a:rPr lang="en-US" dirty="0"/>
              <a:t>[1/2]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50674" y="2044005"/>
            <a:ext cx="969065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inline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0AB32-DCAF-4DB5-9684-EC2B31EA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4" y="4434481"/>
            <a:ext cx="6611273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01245"/>
            <a:ext cx="10515600" cy="1325563"/>
          </a:xfrm>
        </p:spPr>
        <p:txBody>
          <a:bodyPr/>
          <a:lstStyle/>
          <a:p>
            <a:r>
              <a:rPr lang="ru-RU" dirty="0"/>
              <a:t>Работен </a:t>
            </a:r>
            <a:r>
              <a:rPr lang="bg-BG" dirty="0"/>
              <a:t>м</a:t>
            </a:r>
            <a:r>
              <a:rPr lang="ru-RU" dirty="0"/>
              <a:t>одел на уеб сървър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FA6880E-A284-4520-BAFF-4F464A6813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3142">
            <a:off x="7915773" y="1518495"/>
            <a:ext cx="2263324" cy="22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3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4100" name="Picture 4" descr="https://puu.sh/txSO8/1fca5a643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937" y="4054719"/>
            <a:ext cx="462358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Down 6"/>
          <p:cNvSpPr/>
          <p:nvPr/>
        </p:nvSpPr>
        <p:spPr>
          <a:xfrm>
            <a:off x="5874643" y="3429000"/>
            <a:ext cx="376170" cy="457200"/>
          </a:xfrm>
          <a:prstGeom prst="downArrow">
            <a:avLst>
              <a:gd name="adj1" fmla="val 50000"/>
              <a:gd name="adj2" fmla="val 3816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94160" y="1791154"/>
            <a:ext cx="10603683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Content-Type: text/plain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Content-Length: 19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Content-Disposition: attachment;</a:t>
            </a:r>
            <a:r>
              <a:rPr lang="bg-BG" noProof="1">
                <a:solidFill>
                  <a:schemeClr val="tx1"/>
                </a:solidFill>
                <a:effectLst/>
              </a:rPr>
              <a:t> </a:t>
            </a:r>
            <a:r>
              <a:rPr lang="en-US" noProof="1">
                <a:solidFill>
                  <a:schemeClr val="tx1"/>
                </a:solidFill>
                <a:effectLst/>
              </a:rPr>
              <a:t>filename=example.txt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BD42BC7-B316-44CB-BDB8-91AD188722D9}"/>
              </a:ext>
            </a:extLst>
          </p:cNvPr>
          <p:cNvSpPr txBox="1">
            <a:spLocks/>
          </p:cNvSpPr>
          <p:nvPr/>
        </p:nvSpPr>
        <p:spPr>
          <a:xfrm>
            <a:off x="1223392" y="656693"/>
            <a:ext cx="9690652" cy="102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Content-Disposition</a:t>
            </a:r>
            <a:r>
              <a:rPr lang="bg-BG" dirty="0"/>
              <a:t>.</a:t>
            </a:r>
            <a:r>
              <a:rPr lang="en-US" dirty="0"/>
              <a:t> </a:t>
            </a:r>
            <a:r>
              <a:rPr lang="bg-BG" dirty="0"/>
              <a:t>Пример </a:t>
            </a:r>
            <a:r>
              <a:rPr lang="en-US" dirty="0"/>
              <a:t>[2/2]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797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100" y="-131441"/>
            <a:ext cx="10515600" cy="1325563"/>
          </a:xfrm>
        </p:spPr>
        <p:txBody>
          <a:bodyPr/>
          <a:lstStyle/>
          <a:p>
            <a:r>
              <a:rPr lang="ru-RU" dirty="0"/>
              <a:t>Работен </a:t>
            </a:r>
            <a:r>
              <a:rPr lang="bg-BG" dirty="0"/>
              <a:t>м</a:t>
            </a:r>
            <a:r>
              <a:rPr lang="ru-RU" dirty="0"/>
              <a:t>одел на уеб сървър</a:t>
            </a:r>
            <a:endParaRPr lang="en-US" dirty="0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3198667" y="2855737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90743" y="1916190"/>
            <a:ext cx="1484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Заявка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15488" y="2942869"/>
            <a:ext cx="1637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Отговор</a:t>
            </a:r>
            <a:endParaRPr lang="en-US" sz="2800" dirty="0"/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198667" y="2516179"/>
            <a:ext cx="16764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39" y="1778189"/>
            <a:ext cx="1638463" cy="196321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105400" y="111685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сървър</a:t>
            </a:r>
            <a:endParaRPr lang="en-US" sz="28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FB8100-7456-4FFD-9A18-B473364EE6ED}"/>
              </a:ext>
            </a:extLst>
          </p:cNvPr>
          <p:cNvGrpSpPr/>
          <p:nvPr/>
        </p:nvGrpSpPr>
        <p:grpSpPr>
          <a:xfrm>
            <a:off x="5956675" y="4355957"/>
            <a:ext cx="2729038" cy="2168879"/>
            <a:chOff x="4451000" y="4330968"/>
            <a:chExt cx="2729038" cy="2168879"/>
          </a:xfrm>
        </p:grpSpPr>
        <p:sp>
          <p:nvSpPr>
            <p:cNvPr id="34" name="TextBox 33"/>
            <p:cNvSpPr txBox="1"/>
            <p:nvPr/>
          </p:nvSpPr>
          <p:spPr>
            <a:xfrm>
              <a:off x="4516679" y="4330968"/>
              <a:ext cx="24243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Уеб ресурси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1845" y="4819918"/>
              <a:ext cx="1201332" cy="1201332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4451000" y="5976627"/>
              <a:ext cx="2729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HTML, PDF, JPG…</a:t>
              </a:r>
              <a:endParaRPr lang="en-US" sz="2800" dirty="0">
                <a:solidFill>
                  <a:srgbClr val="92D05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61852" y="1113171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Уеб клиент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8" y="1997871"/>
            <a:ext cx="2020543" cy="1660031"/>
          </a:xfrm>
          <a:prstGeom prst="rect">
            <a:avLst/>
          </a:prstGeom>
        </p:spPr>
      </p:pic>
      <p:pic>
        <p:nvPicPr>
          <p:cNvPr id="2069" name="Picture 20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77" y="3739113"/>
            <a:ext cx="709891" cy="709891"/>
          </a:xfrm>
          <a:prstGeom prst="rect">
            <a:avLst/>
          </a:prstGeom>
        </p:spPr>
      </p:pic>
      <p:pic>
        <p:nvPicPr>
          <p:cNvPr id="2071" name="Picture 207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39113"/>
            <a:ext cx="716501" cy="716501"/>
          </a:xfrm>
          <a:prstGeom prst="rect">
            <a:avLst/>
          </a:prstGeom>
        </p:spPr>
      </p:pic>
      <p:pic>
        <p:nvPicPr>
          <p:cNvPr id="2072" name="Picture 207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16" y="3697763"/>
            <a:ext cx="771119" cy="771119"/>
          </a:xfrm>
          <a:prstGeom prst="rect">
            <a:avLst/>
          </a:prstGeom>
        </p:spPr>
      </p:pic>
      <p:pic>
        <p:nvPicPr>
          <p:cNvPr id="2075" name="Picture 20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37" y="2089735"/>
            <a:ext cx="1870776" cy="112084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29788" y="1121373"/>
            <a:ext cx="190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Технология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59037" y="2514600"/>
            <a:ext cx="854053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H="1" flipV="1">
            <a:off x="9768000" y="3411337"/>
            <a:ext cx="531398" cy="130323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D1BEA1-1540-43B0-BA39-2AE40F890ACF}"/>
              </a:ext>
            </a:extLst>
          </p:cNvPr>
          <p:cNvGrpSpPr/>
          <p:nvPr/>
        </p:nvGrpSpPr>
        <p:grpSpPr>
          <a:xfrm>
            <a:off x="10151160" y="4748846"/>
            <a:ext cx="1659840" cy="1821243"/>
            <a:chOff x="9997101" y="4430907"/>
            <a:chExt cx="1659840" cy="18212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0372" y="4978852"/>
              <a:ext cx="1273298" cy="1273298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9997101" y="4430907"/>
              <a:ext cx="1659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sz="2800" dirty="0"/>
                <a:t>БД</a:t>
              </a:r>
              <a:endParaRPr lang="en-US" sz="2800" dirty="0"/>
            </a:p>
          </p:txBody>
        </p:sp>
      </p:grp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755257" y="3411338"/>
            <a:ext cx="626714" cy="9041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DDEAC-6FAB-486D-91BB-1997140470F3}"/>
              </a:ext>
            </a:extLst>
          </p:cNvPr>
          <p:cNvGrpSpPr/>
          <p:nvPr/>
        </p:nvGrpSpPr>
        <p:grpSpPr>
          <a:xfrm>
            <a:off x="8243961" y="1600201"/>
            <a:ext cx="2881239" cy="1671283"/>
            <a:chOff x="10414397" y="1338745"/>
            <a:chExt cx="1787938" cy="9595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CF746D9-8424-4AFF-BE1B-A746791A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6696" y="1338745"/>
              <a:ext cx="1502863" cy="71472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A41209-DE5B-47FF-93BD-F417D90FAF81}"/>
                </a:ext>
              </a:extLst>
            </p:cNvPr>
            <p:cNvSpPr txBox="1"/>
            <p:nvPr/>
          </p:nvSpPr>
          <p:spPr>
            <a:xfrm>
              <a:off x="10414397" y="1997870"/>
              <a:ext cx="1787938" cy="300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.NET 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34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76300" y="224595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HTTP (</a:t>
            </a:r>
            <a:r>
              <a:rPr lang="en-US" sz="3600" dirty="0"/>
              <a:t>Hyper Text Transfer Protocol)</a:t>
            </a:r>
            <a:endParaRPr lang="bg-BG" sz="3600" dirty="0"/>
          </a:p>
        </p:txBody>
      </p:sp>
      <p:pic>
        <p:nvPicPr>
          <p:cNvPr id="14" name="Picture 2" descr="http://www.imid.adalet.gov.tr/baskanligimiz/subeler/subeler/kurum_arsiv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285350"/>
            <a:ext cx="1907248" cy="19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freevectors.net/files/large/Laptop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0482"/>
            <a:ext cx="2116982" cy="211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/>
          <p:cNvSpPr/>
          <p:nvPr/>
        </p:nvSpPr>
        <p:spPr>
          <a:xfrm rot="5400000">
            <a:off x="3811699" y="74501"/>
            <a:ext cx="4187602" cy="69342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rgbClr val="00B0F0"/>
            </a:solidFill>
            <a:headEnd type="stealth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5" name="Callout: Line 14"/>
          <p:cNvSpPr/>
          <p:nvPr/>
        </p:nvSpPr>
        <p:spPr>
          <a:xfrm>
            <a:off x="1219200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>
                <a:solidFill>
                  <a:schemeClr val="bg1"/>
                </a:solidFill>
                <a:latin typeface="Comfortaa" pitchFamily="2" charset="0"/>
              </a:rPr>
              <a:t>HTTP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7" name="Callout: Line 16"/>
          <p:cNvSpPr/>
          <p:nvPr/>
        </p:nvSpPr>
        <p:spPr>
          <a:xfrm>
            <a:off x="1562100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TCP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8" name="Callout: Line 17"/>
          <p:cNvSpPr/>
          <p:nvPr/>
        </p:nvSpPr>
        <p:spPr>
          <a:xfrm>
            <a:off x="1888382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IP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9" name="Callout: Line 18"/>
          <p:cNvSpPr/>
          <p:nvPr/>
        </p:nvSpPr>
        <p:spPr>
          <a:xfrm>
            <a:off x="2286000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Ethernet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4" name="Callout: Line 23"/>
          <p:cNvSpPr/>
          <p:nvPr/>
        </p:nvSpPr>
        <p:spPr>
          <a:xfrm flipH="1">
            <a:off x="9067800" y="4314033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67501"/>
              <a:gd name="adj4" fmla="val 118188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HTTP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5" name="Callout: Line 24"/>
          <p:cNvSpPr/>
          <p:nvPr/>
        </p:nvSpPr>
        <p:spPr>
          <a:xfrm flipH="1">
            <a:off x="8763000" y="4733751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40001"/>
              <a:gd name="adj4" fmla="val 136014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TCP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6" name="Callout: Line 25"/>
          <p:cNvSpPr/>
          <p:nvPr/>
        </p:nvSpPr>
        <p:spPr>
          <a:xfrm flipH="1">
            <a:off x="8458200" y="51534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192501"/>
              <a:gd name="adj4" fmla="val 152971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IP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7" name="Callout: Line 26"/>
          <p:cNvSpPr/>
          <p:nvPr/>
        </p:nvSpPr>
        <p:spPr>
          <a:xfrm flipH="1">
            <a:off x="8001000" y="5571569"/>
            <a:ext cx="1752600" cy="304800"/>
          </a:xfrm>
          <a:prstGeom prst="borderCallout1">
            <a:avLst>
              <a:gd name="adj1" fmla="val 3749"/>
              <a:gd name="adj2" fmla="val 100054"/>
              <a:gd name="adj3" fmla="val -247501"/>
              <a:gd name="adj4" fmla="val 159058"/>
            </a:avLst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Ethernet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4876800" y="5504336"/>
            <a:ext cx="2286000" cy="896464"/>
          </a:xfrm>
          <a:prstGeom prst="flowChartAlternateProcess">
            <a:avLst/>
          </a:prstGeom>
          <a:solidFill>
            <a:srgbClr val="00B0F0">
              <a:alpha val="95000"/>
            </a:srgbClr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Comfortaa" pitchFamily="2" charset="0"/>
              </a:rPr>
              <a:t>Media (wires / air / fiber)</a:t>
            </a:r>
            <a:endParaRPr lang="bg-BG" dirty="0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9" name="Arc 12"/>
          <p:cNvSpPr/>
          <p:nvPr/>
        </p:nvSpPr>
        <p:spPr>
          <a:xfrm rot="5400000">
            <a:off x="4293632" y="607052"/>
            <a:ext cx="3223736" cy="5715000"/>
          </a:xfrm>
          <a:custGeom>
            <a:avLst/>
            <a:gdLst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3" fmla="*/ 1752600 w 3505200"/>
              <a:gd name="connsiteY3" fmla="*/ 2951456 h 5902912"/>
              <a:gd name="connsiteX4" fmla="*/ 1942454 w 3505200"/>
              <a:gd name="connsiteY4" fmla="*/ 17368 h 5902912"/>
              <a:gd name="connsiteX0" fmla="*/ 1942454 w 3505200"/>
              <a:gd name="connsiteY0" fmla="*/ 17368 h 5902912"/>
              <a:gd name="connsiteX1" fmla="*/ 3505132 w 3505200"/>
              <a:gd name="connsiteY1" fmla="*/ 2977445 h 5902912"/>
              <a:gd name="connsiteX2" fmla="*/ 1855643 w 3505200"/>
              <a:gd name="connsiteY2" fmla="*/ 5897806 h 5902912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053746 w 2882154"/>
              <a:gd name="connsiteY1" fmla="*/ 2960077 h 5880438"/>
              <a:gd name="connsiteX2" fmla="*/ 1232596 w 2882154"/>
              <a:gd name="connsiteY2" fmla="*/ 5880438 h 5880438"/>
              <a:gd name="connsiteX0" fmla="*/ 1319407 w 3140318"/>
              <a:gd name="connsiteY0" fmla="*/ 0 h 5880438"/>
              <a:gd name="connsiteX1" fmla="*/ 2882085 w 3140318"/>
              <a:gd name="connsiteY1" fmla="*/ 2960077 h 5880438"/>
              <a:gd name="connsiteX2" fmla="*/ 1232596 w 3140318"/>
              <a:gd name="connsiteY2" fmla="*/ 5880438 h 5880438"/>
              <a:gd name="connsiteX3" fmla="*/ 0 w 3140318"/>
              <a:gd name="connsiteY3" fmla="*/ 2998634 h 5880438"/>
              <a:gd name="connsiteX4" fmla="*/ 1319407 w 3140318"/>
              <a:gd name="connsiteY4" fmla="*/ 0 h 5880438"/>
              <a:gd name="connsiteX0" fmla="*/ 1319407 w 3140318"/>
              <a:gd name="connsiteY0" fmla="*/ 0 h 5880438"/>
              <a:gd name="connsiteX1" fmla="*/ 3140268 w 3140318"/>
              <a:gd name="connsiteY1" fmla="*/ 2970834 h 5880438"/>
              <a:gd name="connsiteX2" fmla="*/ 1232596 w 3140318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  <a:gd name="connsiteX0" fmla="*/ 1319407 w 2882154"/>
              <a:gd name="connsiteY0" fmla="*/ 0 h 5880438"/>
              <a:gd name="connsiteX1" fmla="*/ 2882085 w 2882154"/>
              <a:gd name="connsiteY1" fmla="*/ 2960077 h 5880438"/>
              <a:gd name="connsiteX2" fmla="*/ 1232596 w 2882154"/>
              <a:gd name="connsiteY2" fmla="*/ 5880438 h 5880438"/>
              <a:gd name="connsiteX3" fmla="*/ 0 w 2882154"/>
              <a:gd name="connsiteY3" fmla="*/ 2998634 h 5880438"/>
              <a:gd name="connsiteX4" fmla="*/ 1319407 w 2882154"/>
              <a:gd name="connsiteY4" fmla="*/ 0 h 5880438"/>
              <a:gd name="connsiteX0" fmla="*/ 1319407 w 2882154"/>
              <a:gd name="connsiteY0" fmla="*/ 0 h 5880438"/>
              <a:gd name="connsiteX1" fmla="*/ 2677689 w 2882154"/>
              <a:gd name="connsiteY1" fmla="*/ 2841742 h 5880438"/>
              <a:gd name="connsiteX2" fmla="*/ 1232596 w 2882154"/>
              <a:gd name="connsiteY2" fmla="*/ 5880438 h 588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154" h="5880438" stroke="0" extrusionOk="0">
                <a:moveTo>
                  <a:pt x="1319407" y="0"/>
                </a:moveTo>
                <a:cubicBezTo>
                  <a:pt x="2214466" y="164250"/>
                  <a:pt x="2890014" y="1443895"/>
                  <a:pt x="2882085" y="2960077"/>
                </a:cubicBezTo>
                <a:cubicBezTo>
                  <a:pt x="2873967" y="4512640"/>
                  <a:pt x="2152962" y="5789152"/>
                  <a:pt x="1232596" y="5880438"/>
                </a:cubicBezTo>
                <a:cubicBezTo>
                  <a:pt x="821731" y="4919837"/>
                  <a:pt x="1024051" y="4561663"/>
                  <a:pt x="0" y="2998634"/>
                </a:cubicBezTo>
                <a:cubicBezTo>
                  <a:pt x="63285" y="2020605"/>
                  <a:pt x="1256122" y="978029"/>
                  <a:pt x="1319407" y="0"/>
                </a:cubicBezTo>
                <a:close/>
              </a:path>
              <a:path w="2882154" h="5880438" fill="none">
                <a:moveTo>
                  <a:pt x="1319407" y="0"/>
                </a:moveTo>
                <a:cubicBezTo>
                  <a:pt x="2214466" y="164250"/>
                  <a:pt x="1308640" y="13127"/>
                  <a:pt x="2677689" y="2841742"/>
                </a:cubicBezTo>
                <a:cubicBezTo>
                  <a:pt x="1238804" y="5878860"/>
                  <a:pt x="2152962" y="5789152"/>
                  <a:pt x="1232596" y="5880438"/>
                </a:cubicBezTo>
              </a:path>
            </a:pathLst>
          </a:custGeom>
          <a:ln w="28575">
            <a:solidFill>
              <a:srgbClr val="00B0F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0" name="Flowchart: Alternate Process 29"/>
          <p:cNvSpPr/>
          <p:nvPr/>
        </p:nvSpPr>
        <p:spPr>
          <a:xfrm>
            <a:off x="3664223" y="1942446"/>
            <a:ext cx="2133600" cy="790131"/>
          </a:xfrm>
          <a:prstGeom prst="flowChartAlternateProcess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Заявка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6134100" y="1942445"/>
            <a:ext cx="2133600" cy="790131"/>
          </a:xfrm>
          <a:prstGeom prst="flowChartAlternateProcess">
            <a:avLst/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solidFill>
                  <a:schemeClr val="bg1"/>
                </a:solidFill>
                <a:latin typeface="Comfortaa" pitchFamily="2" charset="0"/>
              </a:rPr>
              <a:t>Отговор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86200" y="1752600"/>
            <a:ext cx="1752600" cy="0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248400" y="1752600"/>
            <a:ext cx="1828800" cy="0"/>
          </a:xfrm>
          <a:prstGeom prst="straightConnector1">
            <a:avLst/>
          </a:prstGeom>
          <a:ln w="28575">
            <a:solidFill>
              <a:srgbClr val="00B0F0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29" grpId="0" animBg="1"/>
      <p:bldP spid="30" grpId="0" animBg="1"/>
      <p:bldP spid="30" grpId="1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HTTP</a:t>
            </a:r>
            <a:r>
              <a:rPr lang="en-GB" sz="2400" dirty="0"/>
              <a:t> </a:t>
            </a:r>
            <a:r>
              <a:rPr lang="bg-BG" sz="2400" dirty="0"/>
              <a:t> дефинира методи за посочване на желаното действие, което трябва да се извърши върху идентифицирания ресурс</a:t>
            </a:r>
            <a:endParaRPr lang="en-GB" sz="2400" dirty="0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HTTP методи за заявка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02108"/>
              </p:ext>
            </p:extLst>
          </p:nvPr>
        </p:nvGraphicFramePr>
        <p:xfrm>
          <a:off x="1905000" y="3232674"/>
          <a:ext cx="8382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Метод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Описание</a:t>
                      </a:r>
                      <a:endParaRPr lang="en-GB" sz="3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GET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Извличане / зареждане на ресурс</a:t>
                      </a:r>
                      <a:endParaRPr lang="en-GB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Създаване / съхраняване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GB" sz="2800" dirty="0"/>
                        <a:t>PUT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dirty="0"/>
                        <a:t>Актуализиране на ресурс</a:t>
                      </a:r>
                      <a:endParaRPr lang="en-GB" sz="2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2800" dirty="0"/>
                        <a:t>Премахване на ресурс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: Rounded Corners 4"/>
          <p:cNvSpPr/>
          <p:nvPr/>
        </p:nvSpPr>
        <p:spPr>
          <a:xfrm>
            <a:off x="1935686" y="3831657"/>
            <a:ext cx="763588" cy="457200"/>
          </a:xfrm>
          <a:prstGeom prst="roundRect">
            <a:avLst/>
          </a:prstGeom>
          <a:solidFill>
            <a:srgbClr val="00B0F0">
              <a:alpha val="5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1935686" y="4329954"/>
            <a:ext cx="992188" cy="457200"/>
          </a:xfrm>
          <a:prstGeom prst="roundRect">
            <a:avLst/>
          </a:prstGeom>
          <a:solidFill>
            <a:srgbClr val="00B0F0">
              <a:alpha val="5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33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01" y="1796840"/>
            <a:ext cx="11804822" cy="48325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заявка</a:t>
            </a:r>
            <a:r>
              <a:rPr lang="en-GB" dirty="0"/>
              <a:t>: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HTTP </a:t>
            </a:r>
            <a:r>
              <a:rPr lang="bg-BG" dirty="0"/>
              <a:t>отговор</a:t>
            </a:r>
            <a:r>
              <a:rPr lang="en-GB" dirty="0"/>
              <a:t>: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bg-BG" dirty="0"/>
              <a:t>общуване</a:t>
            </a:r>
            <a:r>
              <a:rPr lang="en-US" dirty="0"/>
              <a:t>: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3505200" y="3413657"/>
            <a:ext cx="7696200" cy="2806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noProof="1">
                <a:latin typeface="Consolas" pitchFamily="49" charset="0"/>
                <a:cs typeface="Consolas" pitchFamily="49" charset="0"/>
              </a:rPr>
              <a:t>Mon, 12 Jul 2014 15:33:23 GMT</a:t>
            </a:r>
            <a:endParaRPr lang="en-US" sz="2200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772401" y="4953000"/>
            <a:ext cx="4032931" cy="998230"/>
          </a:xfrm>
          <a:prstGeom prst="wedgeRoundRectCallout">
            <a:avLst>
              <a:gd name="adj1" fmla="val -121106"/>
              <a:gd name="adj2" fmla="val -12776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Празният ред обозначава края на хедъра на отговора</a:t>
            </a:r>
            <a:endParaRPr lang="en-US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05200" y="1442350"/>
            <a:ext cx="70866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GB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/javascript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Host: www.mon.bg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82819" y="2057154"/>
            <a:ext cx="3901736" cy="990847"/>
          </a:xfrm>
          <a:prstGeom prst="wedgeRoundRectCallout">
            <a:avLst>
              <a:gd name="adj1" fmla="val -125671"/>
              <a:gd name="adj2" fmla="val 9481"/>
              <a:gd name="adj3" fmla="val 16667"/>
            </a:avLst>
          </a:prstGeom>
          <a:solidFill>
            <a:srgbClr val="00B0F0">
              <a:alpha val="9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dirty="0">
                <a:latin typeface="Comfortaa" pitchFamily="2" charset="0"/>
              </a:rPr>
              <a:t>Празният ред обозначава края на хедъра на заявката</a:t>
            </a:r>
            <a:endParaRPr lang="en-US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2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77188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89" y="4910576"/>
            <a:ext cx="9832319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Инструменти за разработчици</a:t>
            </a:r>
            <a:endParaRPr lang="en-US" dirty="0"/>
          </a:p>
        </p:txBody>
      </p:sp>
      <p:pic>
        <p:nvPicPr>
          <p:cNvPr id="4098" name="Picture 2" descr="Tools PNG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366" y="1126824"/>
            <a:ext cx="2837267" cy="28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9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2515</Words>
  <Application>Microsoft Office PowerPoint</Application>
  <PresentationFormat>Widescreen</PresentationFormat>
  <Paragraphs>437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Comfortaa</vt:lpstr>
      <vt:lpstr>Consolas</vt:lpstr>
      <vt:lpstr>Office Theme</vt:lpstr>
      <vt:lpstr>HTTP</vt:lpstr>
      <vt:lpstr>Съдържание</vt:lpstr>
      <vt:lpstr>Основи на HTTP</vt:lpstr>
      <vt:lpstr>Работен модел на уеб сървър</vt:lpstr>
      <vt:lpstr>Работен модел на уеб сървър</vt:lpstr>
      <vt:lpstr>HTTP (Hyper Text Transfer Protocol)</vt:lpstr>
      <vt:lpstr>HTTP методи за заявка</vt:lpstr>
      <vt:lpstr>HTTP общуване: Пример</vt:lpstr>
      <vt:lpstr>Инструменти за разработчици</vt:lpstr>
      <vt:lpstr>Browser Dev Tools </vt:lpstr>
      <vt:lpstr>Добавки към браузъра</vt:lpstr>
      <vt:lpstr>Desktop инструменти</vt:lpstr>
      <vt:lpstr>HTML формуляри</vt:lpstr>
      <vt:lpstr>HTML формуляри - атрибутът "Action"</vt:lpstr>
      <vt:lpstr>HTML формуляри – атрибутът "Method"</vt:lpstr>
      <vt:lpstr>HTML формуляри – атрибутът "Method"  (2)</vt:lpstr>
      <vt:lpstr>Данни за формуляр, кодирани в URL адрес</vt:lpstr>
      <vt:lpstr>URL</vt:lpstr>
      <vt:lpstr>Uniform Resource Locator (URL)</vt:lpstr>
      <vt:lpstr>Низове за заявки в C# </vt:lpstr>
      <vt:lpstr>Кодиране на URL</vt:lpstr>
      <vt:lpstr>Кодиране на URL - Примери</vt:lpstr>
      <vt:lpstr>Валидни и Невалидни URL Адреси - Примери</vt:lpstr>
      <vt:lpstr>MIME и типове медии</vt:lpstr>
      <vt:lpstr>Какво е MIME?</vt:lpstr>
      <vt:lpstr>Концепции на MIME</vt:lpstr>
      <vt:lpstr>Общи MIME типове медии</vt:lpstr>
      <vt:lpstr>HTTP заявки</vt:lpstr>
      <vt:lpstr>HTTP съобщение за заявка</vt:lpstr>
      <vt:lpstr>GET метод за заявка - Пример</vt:lpstr>
      <vt:lpstr>POST метод за заявка - Пример</vt:lpstr>
      <vt:lpstr>HTTP отговори</vt:lpstr>
      <vt:lpstr>HTTP съобщение за отговор</vt:lpstr>
      <vt:lpstr>HTTP отговор - Пример</vt:lpstr>
      <vt:lpstr>HTTP кодове за отговор</vt:lpstr>
      <vt:lpstr>HTTP отговор - Пример</vt:lpstr>
      <vt:lpstr>Пренасочване на браузъра</vt:lpstr>
      <vt:lpstr>Content-Type и Disposition</vt:lpstr>
      <vt:lpstr>Content-Disposition. Пример [1/2]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23</cp:revision>
  <dcterms:created xsi:type="dcterms:W3CDTF">2022-08-09T09:25:46Z</dcterms:created>
  <dcterms:modified xsi:type="dcterms:W3CDTF">2024-01-15T07:52:27Z</dcterms:modified>
</cp:coreProperties>
</file>