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63"/>
  </p:notesMasterIdLst>
  <p:sldIdLst>
    <p:sldId id="258" r:id="rId2"/>
    <p:sldId id="571" r:id="rId3"/>
    <p:sldId id="404" r:id="rId4"/>
    <p:sldId id="435" r:id="rId5"/>
    <p:sldId id="420" r:id="rId6"/>
    <p:sldId id="412" r:id="rId7"/>
    <p:sldId id="409" r:id="rId8"/>
    <p:sldId id="410" r:id="rId9"/>
    <p:sldId id="411" r:id="rId10"/>
    <p:sldId id="413" r:id="rId11"/>
    <p:sldId id="414" r:id="rId12"/>
    <p:sldId id="415" r:id="rId13"/>
    <p:sldId id="421" r:id="rId14"/>
    <p:sldId id="418" r:id="rId15"/>
    <p:sldId id="408" r:id="rId16"/>
    <p:sldId id="416" r:id="rId17"/>
    <p:sldId id="417" r:id="rId18"/>
    <p:sldId id="423" r:id="rId19"/>
    <p:sldId id="422" r:id="rId20"/>
    <p:sldId id="475" r:id="rId21"/>
    <p:sldId id="476" r:id="rId22"/>
    <p:sldId id="478" r:id="rId23"/>
    <p:sldId id="484" r:id="rId24"/>
    <p:sldId id="481" r:id="rId25"/>
    <p:sldId id="482" r:id="rId26"/>
    <p:sldId id="483" r:id="rId27"/>
    <p:sldId id="520" r:id="rId28"/>
    <p:sldId id="485" r:id="rId29"/>
    <p:sldId id="489" r:id="rId30"/>
    <p:sldId id="434" r:id="rId31"/>
    <p:sldId id="499" r:id="rId32"/>
    <p:sldId id="500" r:id="rId33"/>
    <p:sldId id="501" r:id="rId34"/>
    <p:sldId id="502" r:id="rId35"/>
    <p:sldId id="503" r:id="rId36"/>
    <p:sldId id="505" r:id="rId37"/>
    <p:sldId id="506" r:id="rId38"/>
    <p:sldId id="510" r:id="rId39"/>
    <p:sldId id="511" r:id="rId40"/>
    <p:sldId id="436" r:id="rId41"/>
    <p:sldId id="437" r:id="rId42"/>
    <p:sldId id="438" r:id="rId43"/>
    <p:sldId id="573" r:id="rId44"/>
    <p:sldId id="496" r:id="rId45"/>
    <p:sldId id="457" r:id="rId46"/>
    <p:sldId id="458" r:id="rId47"/>
    <p:sldId id="459" r:id="rId48"/>
    <p:sldId id="460" r:id="rId49"/>
    <p:sldId id="440" r:id="rId50"/>
    <p:sldId id="490" r:id="rId51"/>
    <p:sldId id="491" r:id="rId52"/>
    <p:sldId id="443" r:id="rId53"/>
    <p:sldId id="512" r:id="rId54"/>
    <p:sldId id="513" r:id="rId55"/>
    <p:sldId id="514" r:id="rId56"/>
    <p:sldId id="442" r:id="rId57"/>
    <p:sldId id="515" r:id="rId58"/>
    <p:sldId id="444" r:id="rId59"/>
    <p:sldId id="447" r:id="rId60"/>
    <p:sldId id="448" r:id="rId61"/>
    <p:sldId id="572" r:id="rId6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B53E63A6-15B2-40C3-A9DC-5006FD089CC5}">
          <p14:sldIdLst>
            <p14:sldId id="258"/>
          </p14:sldIdLst>
        </p14:section>
        <p14:section name="Съдържание" id="{0B0C01F3-1F60-4ADB-AC1E-9589654EAEF3}">
          <p14:sldIdLst>
            <p14:sldId id="571"/>
            <p14:sldId id="404"/>
            <p14:sldId id="435"/>
            <p14:sldId id="420"/>
            <p14:sldId id="412"/>
            <p14:sldId id="409"/>
            <p14:sldId id="410"/>
            <p14:sldId id="411"/>
            <p14:sldId id="413"/>
            <p14:sldId id="414"/>
            <p14:sldId id="415"/>
            <p14:sldId id="421"/>
            <p14:sldId id="418"/>
            <p14:sldId id="408"/>
            <p14:sldId id="416"/>
            <p14:sldId id="417"/>
            <p14:sldId id="423"/>
            <p14:sldId id="422"/>
            <p14:sldId id="475"/>
            <p14:sldId id="476"/>
            <p14:sldId id="478"/>
            <p14:sldId id="484"/>
            <p14:sldId id="481"/>
            <p14:sldId id="482"/>
            <p14:sldId id="483"/>
            <p14:sldId id="520"/>
            <p14:sldId id="485"/>
            <p14:sldId id="489"/>
            <p14:sldId id="434"/>
            <p14:sldId id="499"/>
            <p14:sldId id="500"/>
            <p14:sldId id="501"/>
            <p14:sldId id="502"/>
            <p14:sldId id="503"/>
            <p14:sldId id="505"/>
            <p14:sldId id="506"/>
            <p14:sldId id="510"/>
            <p14:sldId id="511"/>
            <p14:sldId id="436"/>
            <p14:sldId id="437"/>
            <p14:sldId id="438"/>
            <p14:sldId id="573"/>
            <p14:sldId id="496"/>
            <p14:sldId id="457"/>
            <p14:sldId id="458"/>
            <p14:sldId id="459"/>
            <p14:sldId id="460"/>
            <p14:sldId id="440"/>
            <p14:sldId id="490"/>
            <p14:sldId id="491"/>
            <p14:sldId id="443"/>
            <p14:sldId id="512"/>
            <p14:sldId id="513"/>
            <p14:sldId id="514"/>
            <p14:sldId id="442"/>
            <p14:sldId id="515"/>
            <p14:sldId id="444"/>
            <p14:sldId id="447"/>
            <p14:sldId id="448"/>
          </p14:sldIdLst>
        </p14:section>
        <p14:section name="Заключение" id="{9315BEE7-605C-4839-996A-A4EEA70921D9}">
          <p14:sldIdLst>
            <p14:sldId id="5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94660"/>
  </p:normalViewPr>
  <p:slideViewPr>
    <p:cSldViewPr snapToGrid="0">
      <p:cViewPr varScale="1">
        <p:scale>
          <a:sx n="58" d="100"/>
          <a:sy n="58" d="100"/>
        </p:scale>
        <p:origin x="8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A0D3FF-81AC-477B-919E-75762E6B2153}" type="datetimeFigureOut">
              <a:rPr lang="bg-BG" smtClean="0"/>
              <a:t>31.1.2023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8142EC-5991-4235-A99B-961F17902D6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37940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3CB8708A-8556-42FD-AFB9-1485951BC6C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42727812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http://google.org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7974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http://google.org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1948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http://google.org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2425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http://google.org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9728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http://google.org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948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http://google.org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49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http://google.org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3913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As</a:t>
            </a:r>
            <a:r>
              <a:rPr lang="en-GB" baseline="0" dirty="0"/>
              <a:t> you can see, you can define margins on specific sides with the appropriate properties (e.g. margin-right: 5px). But you can also define them in the “margin” property in the following way:</a:t>
            </a:r>
            <a:br>
              <a:rPr lang="en-GB" baseline="0" dirty="0"/>
            </a:br>
            <a:r>
              <a:rPr lang="en-GB" baseline="0" dirty="0"/>
              <a:t>~ margin: 30px 60px; // This means: The margin on the top and the bottom should be 30 pixels, and on the left and the right – 60 pixels.</a:t>
            </a:r>
          </a:p>
          <a:p>
            <a:r>
              <a:rPr lang="en-GB" baseline="0" dirty="0"/>
              <a:t>~ margin: 30px 45px 60px; // The margin on the top should be 30 pixels, the left and right should be 45 pixels, and the bottom should be 60 pixels.</a:t>
            </a:r>
          </a:p>
          <a:p>
            <a:r>
              <a:rPr lang="en-GB" baseline="0" dirty="0"/>
              <a:t>~ margin: 15px 30px 45px 60px // The margin on the top should be 15 pixels, the right – 30 pixels, bottom – 45 pixels, left – 60 pixels.</a:t>
            </a:r>
          </a:p>
          <a:p>
            <a:r>
              <a:rPr lang="en-GB" baseline="0" dirty="0"/>
              <a:t>Note that you mustn’t put any other separator than space.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http://google.org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785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As</a:t>
            </a:r>
            <a:r>
              <a:rPr lang="en-GB" baseline="0" dirty="0"/>
              <a:t> you can see, you can define margins on specific sides with the appropriate properties (e.g. margin-right: 5px). </a:t>
            </a:r>
            <a:r>
              <a:rPr lang="en-GB" i="1" baseline="0" dirty="0"/>
              <a:t> </a:t>
            </a:r>
            <a:r>
              <a:rPr lang="en-GB" i="0" baseline="0" dirty="0"/>
              <a:t>In order </a:t>
            </a:r>
            <a:r>
              <a:rPr lang="en-US" sz="16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 shorten the code, it is possible to specify all the margin properties in one property</a:t>
            </a:r>
            <a:r>
              <a:rPr lang="en-GB" baseline="0" dirty="0"/>
              <a:t>:</a:t>
            </a:r>
            <a:br>
              <a:rPr lang="en-GB" baseline="0" dirty="0"/>
            </a:br>
            <a:r>
              <a:rPr lang="en-GB" baseline="0" dirty="0"/>
              <a:t>~ margin: </a:t>
            </a:r>
            <a:r>
              <a:rPr lang="en-GB" b="1" baseline="0" dirty="0"/>
              <a:t>30px 60px</a:t>
            </a:r>
            <a:r>
              <a:rPr lang="en-GB" baseline="0" dirty="0"/>
              <a:t>; </a:t>
            </a:r>
            <a:r>
              <a:rPr lang="en-GB" b="0" i="1" baseline="0" dirty="0"/>
              <a:t>// This means: The margin on the top and the bottom should be 30 pixels, and on the left and the right – 60 pixels.</a:t>
            </a:r>
          </a:p>
          <a:p>
            <a:r>
              <a:rPr lang="en-GB" baseline="0" dirty="0"/>
              <a:t>~ margin: </a:t>
            </a:r>
            <a:r>
              <a:rPr lang="en-GB" b="1" baseline="0" dirty="0"/>
              <a:t>30px 45px 60px</a:t>
            </a:r>
            <a:r>
              <a:rPr lang="en-GB" baseline="0" dirty="0"/>
              <a:t>; </a:t>
            </a:r>
            <a:r>
              <a:rPr lang="en-GB" i="1" baseline="0" dirty="0"/>
              <a:t>// The margin on the top should be 30 pixels, the left and right should be 45 pixels, and the bottom should be 60 pixels.</a:t>
            </a:r>
          </a:p>
          <a:p>
            <a:r>
              <a:rPr lang="en-GB" baseline="0" dirty="0"/>
              <a:t>~ margin: </a:t>
            </a:r>
            <a:r>
              <a:rPr lang="en-GB" b="1" baseline="0" dirty="0"/>
              <a:t>15px 30px 45px 60px; </a:t>
            </a:r>
            <a:r>
              <a:rPr lang="en-GB" i="1" baseline="0" dirty="0"/>
              <a:t>// The margin on the top should be 15 pixels, the right – 30 pixels, bottom – 45 pixels, left – 60 pixels.</a:t>
            </a:r>
          </a:p>
          <a:p>
            <a:endParaRPr lang="en-GB" i="1" baseline="0" dirty="0"/>
          </a:p>
          <a:p>
            <a:r>
              <a:rPr lang="en-GB" baseline="0" dirty="0"/>
              <a:t>Note that you mustn’t put any other separator than space.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http://google.org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047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http://google.org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5935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http://google.org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2467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http://google.org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1626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http://google.org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4676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http://google.org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8730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http://google.org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2791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http://google.org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5186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http://google.org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2113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31.1.2023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71436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31.1.2023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28007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31.1.2023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69803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31.1.2023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34437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31.1.2023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40543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31.1.2023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29758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31.1.2023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61148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31.1.2023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86021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31.1.2023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63839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31.1.2023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23708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31.1.2023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97053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069AEA-C8BE-4DD6-B9AB-21EA40DF5D87}" type="datetimeFigureOut">
              <a:rPr lang="bg-BG" smtClean="0"/>
              <a:t>31.1.2023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52542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omfortaa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omfortaa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omfortaa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omfortaa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mfortaa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mfortaa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mon.bg/" TargetMode="External"/><Relationship Id="rId4" Type="http://schemas.openxmlformats.org/officeDocument/2006/relationships/hyperlink" Target="https://it-kariera.mon.bg/e-learning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5" Type="http://schemas.openxmlformats.org/officeDocument/2006/relationships/hyperlink" Target="https://creativecommons.org/licenses/by-nc-sa/4.0" TargetMode="External"/><Relationship Id="rId4" Type="http://schemas.openxmlformats.org/officeDocument/2006/relationships/hyperlink" Target="https://www.mon.bg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A11B2B-6DC7-2642-A5E2-7E3177B718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24336"/>
            <a:ext cx="9144000" cy="2387600"/>
          </a:xfrm>
        </p:spPr>
        <p:txBody>
          <a:bodyPr/>
          <a:lstStyle/>
          <a:p>
            <a:r>
              <a:rPr lang="en-GB" dirty="0"/>
              <a:t>HTML</a:t>
            </a:r>
            <a:endParaRPr lang="en-US" dirty="0">
              <a:latin typeface="Comfortaa" pitchFamily="2" charset="0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D72CEAD-2598-2D6F-7FF9-AF95330D8A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04011"/>
            <a:ext cx="9144000" cy="1655762"/>
          </a:xfrm>
        </p:spPr>
        <p:txBody>
          <a:bodyPr/>
          <a:lstStyle/>
          <a:p>
            <a:r>
              <a:rPr lang="en-US" dirty="0" err="1"/>
              <a:t>HyperText</a:t>
            </a:r>
            <a:r>
              <a:rPr lang="en-US" dirty="0"/>
              <a:t> Markup Language</a:t>
            </a:r>
          </a:p>
        </p:txBody>
      </p:sp>
      <p:pic>
        <p:nvPicPr>
          <p:cNvPr id="6" name="Picture 3" descr="Icon&#10;&#10;Description automatically generated with medium confidence">
            <a:extLst>
              <a:ext uri="{FF2B5EF4-FFF2-40B4-BE49-F238E27FC236}">
                <a16:creationId xmlns:a16="http://schemas.microsoft.com/office/drawing/2014/main" id="{09547CF4-B25A-F864-DA65-5C7F1F83C4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52" y="83713"/>
            <a:ext cx="1575455" cy="157545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A303128A-0EF3-84BD-F9ED-2E6316CD08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4792" y="83713"/>
            <a:ext cx="1699472" cy="1414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4EB993A-D432-5177-9922-4D00100F74D8}"/>
              </a:ext>
            </a:extLst>
          </p:cNvPr>
          <p:cNvSpPr txBox="1"/>
          <p:nvPr/>
        </p:nvSpPr>
        <p:spPr>
          <a:xfrm>
            <a:off x="1734047" y="365284"/>
            <a:ext cx="472944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bg-B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Национална програма 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"</a:t>
            </a:r>
            <a:r>
              <a:rPr lang="bg-B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Обучение за ИТ умения и кариера</a:t>
            </a:r>
            <a:r>
              <a:rPr lang="en-US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"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2865755" algn="ctr"/>
                <a:tab pos="5731510" algn="r"/>
              </a:tabLst>
            </a:pPr>
            <a:r>
              <a:rPr lang="bg-BG" u="sng" dirty="0"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  <a:hlinkClick r:id="rId4"/>
              </a:rPr>
              <a:t>https://it-kariera.mon.bg</a:t>
            </a:r>
            <a:r>
              <a:rPr lang="en-GB" u="sng" dirty="0"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  <a:hlinkClick r:id="rId4"/>
              </a:rPr>
              <a:t>/e-learning/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22BFFF-21D1-37C4-D08A-94EDDBB11DD9}"/>
              </a:ext>
            </a:extLst>
          </p:cNvPr>
          <p:cNvSpPr txBox="1"/>
          <p:nvPr/>
        </p:nvSpPr>
        <p:spPr>
          <a:xfrm>
            <a:off x="6373448" y="365284"/>
            <a:ext cx="401710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bg-B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Министерството на образованието и науката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algn="r">
              <a:spcBef>
                <a:spcPts val="0"/>
              </a:spcBef>
              <a:spcAft>
                <a:spcPts val="0"/>
              </a:spcAft>
              <a:tabLst>
                <a:tab pos="2865755" algn="ctr"/>
                <a:tab pos="5731510" algn="r"/>
              </a:tabLst>
            </a:pPr>
            <a:r>
              <a:rPr lang="en-US" u="sn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</a:t>
            </a:r>
            <a:r>
              <a:rPr lang="bg-BG" u="sn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r>
              <a:rPr lang="en-US" u="sn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mon.bg</a:t>
            </a:r>
            <a:endParaRPr lang="bg-BG" dirty="0">
              <a:latin typeface="Comforta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69597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623998" y="1492820"/>
            <a:ext cx="10944002" cy="45269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&lt;!DOCTYPE html&gt;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&lt;head&gt;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&lt;title&gt;</a:t>
            </a:r>
            <a:r>
              <a:rPr lang="en-US" sz="2800" b="1" noProof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HTML Example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&lt;/title&gt;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&lt;/head&gt;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&lt;body&gt;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&lt;/body&gt;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sp>
        <p:nvSpPr>
          <p:cNvPr id="6" name="AutoShape 25"/>
          <p:cNvSpPr>
            <a:spLocks noChangeArrowheads="1"/>
          </p:cNvSpPr>
          <p:nvPr/>
        </p:nvSpPr>
        <p:spPr bwMode="auto">
          <a:xfrm>
            <a:off x="3135624" y="3962400"/>
            <a:ext cx="3722377" cy="1524000"/>
          </a:xfrm>
          <a:prstGeom prst="wedgeRoundRectCallout">
            <a:avLst>
              <a:gd name="adj1" fmla="val -71872"/>
              <a:gd name="adj2" fmla="val -44558"/>
              <a:gd name="adj3" fmla="val 16667"/>
            </a:avLst>
          </a:prstGeom>
          <a:solidFill>
            <a:srgbClr val="00B0F0">
              <a:alpha val="94902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dirty="0">
                <a:latin typeface="Comfortaa" pitchFamily="2" charset="0"/>
              </a:rPr>
              <a:t>Съдържа видимото съдържание на страницата</a:t>
            </a:r>
            <a:endParaRPr lang="bg-BG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fortaa" pitchFamily="2" charset="0"/>
              <a:cs typeface="Calibri" panose="020F050202020403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b="74350"/>
          <a:stretch/>
        </p:blipFill>
        <p:spPr>
          <a:xfrm>
            <a:off x="7239000" y="1905000"/>
            <a:ext cx="3838575" cy="533401"/>
          </a:xfrm>
          <a:prstGeom prst="roundRect">
            <a:avLst>
              <a:gd name="adj" fmla="val 2728"/>
            </a:avLst>
          </a:prstGeom>
        </p:spPr>
      </p:pic>
      <p:sp>
        <p:nvSpPr>
          <p:cNvPr id="8" name="Title 3">
            <a:extLst>
              <a:ext uri="{FF2B5EF4-FFF2-40B4-BE49-F238E27FC236}">
                <a16:creationId xmlns:a16="http://schemas.microsoft.com/office/drawing/2014/main" id="{B4A5179B-EE4B-F044-A6CD-576E05A2B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998" y="324838"/>
            <a:ext cx="10942414" cy="939382"/>
          </a:xfrm>
        </p:spPr>
        <p:txBody>
          <a:bodyPr>
            <a:normAutofit/>
          </a:bodyPr>
          <a:lstStyle/>
          <a:p>
            <a:r>
              <a:rPr lang="bg-BG" sz="3400" dirty="0"/>
              <a:t>Вашата първа </a:t>
            </a:r>
            <a:r>
              <a:rPr lang="en-US" sz="3400" dirty="0"/>
              <a:t>HTML </a:t>
            </a:r>
            <a:r>
              <a:rPr lang="bg-BG" sz="3400" dirty="0"/>
              <a:t>страница </a:t>
            </a:r>
            <a:r>
              <a:rPr lang="en-US" sz="3400" dirty="0"/>
              <a:t>– </a:t>
            </a:r>
            <a:r>
              <a:rPr lang="bg-BG" sz="3400" dirty="0"/>
              <a:t>Пример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3655650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623998" y="1492820"/>
            <a:ext cx="10944002" cy="45269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&lt;!DOCTYPE html&gt;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&lt;head&gt;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&lt;title&gt;</a:t>
            </a:r>
            <a:r>
              <a:rPr lang="en-US" sz="2800" b="1" noProof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HTML Example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&lt;/title&gt;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&lt;/head&gt;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&lt;body&gt;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&lt;h1&gt;</a:t>
            </a:r>
            <a:r>
              <a:rPr lang="en-US" sz="2800" b="1" noProof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Hello HTML!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&lt;/h1&gt;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&lt;/body&gt;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sp>
        <p:nvSpPr>
          <p:cNvPr id="6" name="AutoShape 25"/>
          <p:cNvSpPr>
            <a:spLocks noChangeArrowheads="1"/>
          </p:cNvSpPr>
          <p:nvPr/>
        </p:nvSpPr>
        <p:spPr bwMode="auto">
          <a:xfrm>
            <a:off x="2895600" y="4724401"/>
            <a:ext cx="3505200" cy="1194917"/>
          </a:xfrm>
          <a:prstGeom prst="wedgeRoundRectCallout">
            <a:avLst>
              <a:gd name="adj1" fmla="val -67232"/>
              <a:gd name="adj2" fmla="val -56739"/>
              <a:gd name="adj3" fmla="val 16667"/>
            </a:avLst>
          </a:prstGeom>
          <a:solidFill>
            <a:srgbClr val="00B0F0">
              <a:alpha val="94902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dirty="0">
                <a:solidFill>
                  <a:schemeClr val="bg1"/>
                </a:solidFill>
                <a:latin typeface="Comfortaa" pitchFamily="2" charset="0"/>
                <a:cs typeface="Calibri" panose="020F0502020204030204" pitchFamily="34" charset="0"/>
              </a:rPr>
              <a:t>Дефинира голямо заглавие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b="30380"/>
          <a:stretch/>
        </p:blipFill>
        <p:spPr>
          <a:xfrm>
            <a:off x="7239871" y="1905001"/>
            <a:ext cx="3838575" cy="1447800"/>
          </a:xfrm>
          <a:prstGeom prst="roundRect">
            <a:avLst>
              <a:gd name="adj" fmla="val 2728"/>
            </a:avLst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b="74350"/>
          <a:stretch/>
        </p:blipFill>
        <p:spPr>
          <a:xfrm>
            <a:off x="7239000" y="1905000"/>
            <a:ext cx="3838575" cy="533401"/>
          </a:xfrm>
          <a:prstGeom prst="roundRect">
            <a:avLst>
              <a:gd name="adj" fmla="val 2728"/>
            </a:avLst>
          </a:prstGeom>
        </p:spPr>
      </p:pic>
      <p:sp>
        <p:nvSpPr>
          <p:cNvPr id="8" name="Title 3">
            <a:extLst>
              <a:ext uri="{FF2B5EF4-FFF2-40B4-BE49-F238E27FC236}">
                <a16:creationId xmlns:a16="http://schemas.microsoft.com/office/drawing/2014/main" id="{B3328C90-E93D-DE88-D6C9-D316C4875703}"/>
              </a:ext>
            </a:extLst>
          </p:cNvPr>
          <p:cNvSpPr txBox="1">
            <a:spLocks/>
          </p:cNvSpPr>
          <p:nvPr/>
        </p:nvSpPr>
        <p:spPr>
          <a:xfrm>
            <a:off x="623998" y="324838"/>
            <a:ext cx="10942414" cy="9393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Comfortaa" pitchFamily="2" charset="0"/>
                <a:ea typeface="+mj-ea"/>
                <a:cs typeface="+mj-cs"/>
              </a:defRPr>
            </a:lvl1pPr>
          </a:lstStyle>
          <a:p>
            <a:r>
              <a:rPr lang="bg-BG" sz="3400" dirty="0"/>
              <a:t>Вашата първа </a:t>
            </a:r>
            <a:r>
              <a:rPr lang="en-US" sz="3400" dirty="0"/>
              <a:t>HTML </a:t>
            </a:r>
            <a:r>
              <a:rPr lang="bg-BG" sz="3400" dirty="0"/>
              <a:t>страница </a:t>
            </a:r>
            <a:r>
              <a:rPr lang="en-US" sz="3400" dirty="0"/>
              <a:t>– </a:t>
            </a:r>
            <a:r>
              <a:rPr lang="bg-BG" sz="3400" dirty="0"/>
              <a:t>Пример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3586899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623998" y="1492820"/>
            <a:ext cx="10944002" cy="45269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&lt;!DOCTYPE html&gt;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&lt;head&gt;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&lt;title&gt;</a:t>
            </a:r>
            <a:r>
              <a:rPr lang="en-US" sz="2800" b="1" noProof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HTML Example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&lt;/title&gt;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&lt;/head&gt;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&lt;body&gt;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&lt;h1&gt;</a:t>
            </a:r>
            <a:r>
              <a:rPr lang="en-US" sz="2800" b="1" noProof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Hello HTML!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&lt;/h1&gt;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&lt;p&gt;</a:t>
            </a:r>
            <a:r>
              <a:rPr lang="en-US" sz="2800" b="1" noProof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HTML describes formatted text using tags.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&lt;/p&gt;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&lt;/body&gt;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1" y="1905001"/>
            <a:ext cx="3838575" cy="2079571"/>
          </a:xfrm>
          <a:prstGeom prst="roundRect">
            <a:avLst>
              <a:gd name="adj" fmla="val 2728"/>
            </a:avLst>
          </a:prstGeom>
        </p:spPr>
      </p:pic>
      <p:sp>
        <p:nvSpPr>
          <p:cNvPr id="6" name="AutoShape 25"/>
          <p:cNvSpPr>
            <a:spLocks noChangeArrowheads="1"/>
          </p:cNvSpPr>
          <p:nvPr/>
        </p:nvSpPr>
        <p:spPr bwMode="auto">
          <a:xfrm>
            <a:off x="4114801" y="5229884"/>
            <a:ext cx="3687155" cy="1295118"/>
          </a:xfrm>
          <a:prstGeom prst="wedgeRoundRectCallout">
            <a:avLst>
              <a:gd name="adj1" fmla="val -105729"/>
              <a:gd name="adj2" fmla="val -66562"/>
              <a:gd name="adj3" fmla="val 16667"/>
            </a:avLst>
          </a:prstGeom>
          <a:solidFill>
            <a:srgbClr val="00B0F0">
              <a:alpha val="94902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dirty="0">
                <a:solidFill>
                  <a:schemeClr val="bg1"/>
                </a:solidFill>
                <a:latin typeface="Comfortaa" pitchFamily="2" charset="0"/>
                <a:cs typeface="Calibri" panose="020F0502020204030204" pitchFamily="34" charset="0"/>
              </a:rPr>
              <a:t>Дефинира параграф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b="30380"/>
          <a:stretch/>
        </p:blipFill>
        <p:spPr>
          <a:xfrm>
            <a:off x="7239871" y="1905001"/>
            <a:ext cx="3838575" cy="1447800"/>
          </a:xfrm>
          <a:prstGeom prst="roundRect">
            <a:avLst>
              <a:gd name="adj" fmla="val 2728"/>
            </a:avLst>
          </a:prstGeom>
        </p:spPr>
      </p:pic>
      <p:sp>
        <p:nvSpPr>
          <p:cNvPr id="9" name="Title 3">
            <a:extLst>
              <a:ext uri="{FF2B5EF4-FFF2-40B4-BE49-F238E27FC236}">
                <a16:creationId xmlns:a16="http://schemas.microsoft.com/office/drawing/2014/main" id="{5E6DF5F5-6291-B8C4-FD58-6152FC59255B}"/>
              </a:ext>
            </a:extLst>
          </p:cNvPr>
          <p:cNvSpPr txBox="1">
            <a:spLocks/>
          </p:cNvSpPr>
          <p:nvPr/>
        </p:nvSpPr>
        <p:spPr>
          <a:xfrm>
            <a:off x="623998" y="324838"/>
            <a:ext cx="10942414" cy="9393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Comfortaa" pitchFamily="2" charset="0"/>
                <a:ea typeface="+mj-ea"/>
                <a:cs typeface="+mj-cs"/>
              </a:defRPr>
            </a:lvl1pPr>
          </a:lstStyle>
          <a:p>
            <a:r>
              <a:rPr lang="bg-BG" sz="3400" dirty="0"/>
              <a:t>Вашата първа </a:t>
            </a:r>
            <a:r>
              <a:rPr lang="en-US" sz="3400" dirty="0"/>
              <a:t>HTML </a:t>
            </a:r>
            <a:r>
              <a:rPr lang="bg-BG" sz="3400" dirty="0"/>
              <a:t>страница </a:t>
            </a:r>
            <a:r>
              <a:rPr lang="en-US" sz="3400" dirty="0"/>
              <a:t>– </a:t>
            </a:r>
            <a:r>
              <a:rPr lang="bg-BG" sz="3400" dirty="0"/>
              <a:t>Пример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3124394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9" y="1371600"/>
            <a:ext cx="11125201" cy="5265556"/>
          </a:xfrm>
        </p:spPr>
        <p:txBody>
          <a:bodyPr>
            <a:normAutofit/>
          </a:bodyPr>
          <a:lstStyle/>
          <a:p>
            <a:r>
              <a:rPr lang="bg-BG" dirty="0"/>
              <a:t>В </a:t>
            </a:r>
            <a:r>
              <a:rPr lang="en-US" dirty="0"/>
              <a:t>HTML5 </a:t>
            </a:r>
            <a:r>
              <a:rPr lang="bg-BG" dirty="0"/>
              <a:t>има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семантични </a:t>
            </a:r>
            <a:r>
              <a:rPr lang="bg-BG" dirty="0"/>
              <a:t>тагове за оформление</a:t>
            </a:r>
            <a:endParaRPr lang="en-US" dirty="0"/>
          </a:p>
          <a:p>
            <a:pPr lvl="1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&lt;header&gt;</a:t>
            </a:r>
            <a:r>
              <a:rPr lang="en-US" noProof="1">
                <a:solidFill>
                  <a:srgbClr val="EBFFD2"/>
                </a:solidFill>
              </a:rPr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&lt;footer&gt;</a:t>
            </a:r>
            <a:r>
              <a:rPr lang="en-US" noProof="1">
                <a:solidFill>
                  <a:srgbClr val="EBFFD2"/>
                </a:solidFill>
              </a:rPr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&lt;nav&gt;</a:t>
            </a:r>
            <a:r>
              <a:rPr lang="en-US" noProof="1">
                <a:solidFill>
                  <a:srgbClr val="EBFFD2"/>
                </a:solidFill>
              </a:rPr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&lt;aside&gt;</a:t>
            </a:r>
            <a:r>
              <a:rPr lang="en-US" noProof="1">
                <a:solidFill>
                  <a:srgbClr val="EBFFD2"/>
                </a:solidFill>
              </a:rPr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&lt;section&gt;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479399" y="6553200"/>
            <a:ext cx="609441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6858000" y="2514600"/>
            <a:ext cx="4648200" cy="3810000"/>
            <a:chOff x="531812" y="2286000"/>
            <a:chExt cx="4648200" cy="3810000"/>
          </a:xfrm>
        </p:grpSpPr>
        <p:sp>
          <p:nvSpPr>
            <p:cNvPr id="8" name="Rectangle 7"/>
            <p:cNvSpPr/>
            <p:nvPr/>
          </p:nvSpPr>
          <p:spPr>
            <a:xfrm>
              <a:off x="531812" y="2286000"/>
              <a:ext cx="4648200" cy="3810000"/>
            </a:xfrm>
            <a:prstGeom prst="rect">
              <a:avLst/>
            </a:prstGeom>
            <a:solidFill>
              <a:schemeClr val="accent1">
                <a:alpha val="1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84212" y="3124200"/>
              <a:ext cx="4343400" cy="533400"/>
            </a:xfrm>
            <a:prstGeom prst="rect">
              <a:avLst/>
            </a:prstGeom>
            <a:solidFill>
              <a:srgbClr val="00B0F0">
                <a:alpha val="3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latin typeface="Comfortaa" pitchFamily="2" charset="0"/>
                </a:rPr>
                <a:t>Navigation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84212" y="3810000"/>
              <a:ext cx="2743200" cy="1447800"/>
            </a:xfrm>
            <a:prstGeom prst="rect">
              <a:avLst/>
            </a:prstGeom>
            <a:solidFill>
              <a:srgbClr val="00B0F0">
                <a:alpha val="3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latin typeface="Comfortaa" pitchFamily="2" charset="0"/>
                </a:rPr>
                <a:t>Content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84212" y="5415280"/>
              <a:ext cx="4343400" cy="533400"/>
            </a:xfrm>
            <a:prstGeom prst="rect">
              <a:avLst/>
            </a:prstGeom>
            <a:solidFill>
              <a:srgbClr val="00B0F0">
                <a:alpha val="3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latin typeface="Comfortaa" pitchFamily="2" charset="0"/>
                </a:rPr>
                <a:t>Footer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579812" y="3810000"/>
              <a:ext cx="1447800" cy="1447800"/>
            </a:xfrm>
            <a:prstGeom prst="rect">
              <a:avLst/>
            </a:prstGeom>
            <a:solidFill>
              <a:srgbClr val="00B0F0">
                <a:alpha val="3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latin typeface="Comfortaa" pitchFamily="2" charset="0"/>
                </a:rPr>
                <a:t>Sidebar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684212" y="2438400"/>
              <a:ext cx="4343400" cy="533400"/>
            </a:xfrm>
            <a:prstGeom prst="rect">
              <a:avLst/>
            </a:prstGeom>
            <a:solidFill>
              <a:srgbClr val="00B0F0">
                <a:alpha val="3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latin typeface="Comfortaa" pitchFamily="2" charset="0"/>
                </a:rPr>
                <a:t>Logo + Header</a:t>
              </a:r>
            </a:p>
          </p:txBody>
        </p:sp>
      </p:grp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533400" y="2538948"/>
            <a:ext cx="5791198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 &lt;head&gt; … &lt;/head&gt;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 &lt;body&gt;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   &lt;header&gt; … &lt;/header&gt;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   &lt;nav&gt; … &lt;/nav&gt;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   &lt;aside&gt; … &lt;/aside&gt;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   &lt;section&gt; … &lt;/section&gt;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   &lt;footer&gt; … &lt;/footer&gt;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 &lt;/body&gt;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7EEDA1DC-AD95-9C20-8922-BD797C8B1182}"/>
              </a:ext>
            </a:extLst>
          </p:cNvPr>
          <p:cNvSpPr txBox="1">
            <a:spLocks/>
          </p:cNvSpPr>
          <p:nvPr/>
        </p:nvSpPr>
        <p:spPr>
          <a:xfrm>
            <a:off x="533400" y="324838"/>
            <a:ext cx="10972800" cy="9393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Comfortaa" pitchFamily="2" charset="0"/>
                <a:ea typeface="+mj-ea"/>
                <a:cs typeface="+mj-cs"/>
              </a:defRPr>
            </a:lvl1pPr>
          </a:lstStyle>
          <a:p>
            <a:r>
              <a:rPr lang="bg-BG" sz="3600" dirty="0"/>
              <a:t>Семантични тагове в </a:t>
            </a:r>
            <a:r>
              <a:rPr lang="en-US" sz="3600" dirty="0"/>
              <a:t>HTML5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3376739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81643" y="1122363"/>
            <a:ext cx="10873047" cy="1162435"/>
          </a:xfrm>
        </p:spPr>
        <p:txBody>
          <a:bodyPr/>
          <a:lstStyle/>
          <a:p>
            <a:r>
              <a:rPr lang="bg-BG" dirty="0"/>
              <a:t>Общи тагове в</a:t>
            </a:r>
            <a:r>
              <a:rPr lang="en-US" dirty="0"/>
              <a:t> HTML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4400" y="5754969"/>
            <a:ext cx="10363200" cy="692873"/>
          </a:xfrm>
        </p:spPr>
        <p:txBody>
          <a:bodyPr/>
          <a:lstStyle/>
          <a:p>
            <a:r>
              <a:rPr lang="bg-BG" dirty="0"/>
              <a:t>Често използвани тагове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1789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562776" y="2570112"/>
            <a:ext cx="5066447" cy="2894339"/>
            <a:chOff x="3355948" y="1325848"/>
            <a:chExt cx="5066447" cy="2894339"/>
          </a:xfrm>
        </p:grpSpPr>
        <p:sp>
          <p:nvSpPr>
            <p:cNvPr id="8" name="TextBox 7"/>
            <p:cNvSpPr txBox="1"/>
            <p:nvPr/>
          </p:nvSpPr>
          <p:spPr>
            <a:xfrm rot="1008642">
              <a:off x="4055211" y="1858795"/>
              <a:ext cx="99418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noProof="1">
                  <a:solidFill>
                    <a:schemeClr val="tx2"/>
                  </a:solidFill>
                </a:rPr>
                <a:t>&lt;div&gt;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 rot="20516259">
              <a:off x="5363366" y="3696967"/>
              <a:ext cx="136947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noProof="1">
                  <a:solidFill>
                    <a:schemeClr val="tx2"/>
                  </a:solidFill>
                </a:rPr>
                <a:t>&lt;script&gt;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 rot="699201">
              <a:off x="3816310" y="3287475"/>
              <a:ext cx="155549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noProof="1">
                  <a:solidFill>
                    <a:schemeClr val="tx2"/>
                  </a:solidFill>
                </a:rPr>
                <a:t>&lt;button&gt;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 rot="21098724">
              <a:off x="7707135" y="2704192"/>
              <a:ext cx="71526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noProof="1">
                  <a:solidFill>
                    <a:schemeClr val="tx2"/>
                  </a:solidFill>
                </a:rPr>
                <a:t>&lt;a&gt;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 rot="20856118">
              <a:off x="3355948" y="2490187"/>
              <a:ext cx="124906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noProof="1">
                  <a:solidFill>
                    <a:schemeClr val="tx2"/>
                  </a:solidFill>
                </a:rPr>
                <a:t>&lt;span&gt;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 rot="630690">
              <a:off x="7355297" y="2158688"/>
              <a:ext cx="72006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noProof="1">
                  <a:solidFill>
                    <a:schemeClr val="tx2"/>
                  </a:solidFill>
                </a:rPr>
                <a:t>&lt;li&gt;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 rot="20050254">
              <a:off x="6395820" y="2439426"/>
              <a:ext cx="82426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noProof="1">
                  <a:solidFill>
                    <a:schemeClr val="tx2"/>
                  </a:solidFill>
                </a:rPr>
                <a:t>&lt;ul&gt;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 rot="21240044">
              <a:off x="6055547" y="1603556"/>
              <a:ext cx="161614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noProof="1">
                  <a:solidFill>
                    <a:schemeClr val="tx2"/>
                  </a:solidFill>
                </a:rPr>
                <a:t>&lt;section&gt;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 rot="21110687">
              <a:off x="4993895" y="1325848"/>
              <a:ext cx="91563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noProof="1">
                  <a:solidFill>
                    <a:schemeClr val="tx2"/>
                  </a:solidFill>
                </a:rPr>
                <a:t>&lt;h1&gt;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 rot="255400">
              <a:off x="6645181" y="3102425"/>
              <a:ext cx="148592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noProof="1">
                  <a:solidFill>
                    <a:schemeClr val="tx2"/>
                  </a:solidFill>
                </a:rPr>
                <a:t>&lt;strong&gt;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 rot="826208">
              <a:off x="4994512" y="2894448"/>
              <a:ext cx="133402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noProof="1">
                  <a:solidFill>
                    <a:schemeClr val="tx2"/>
                  </a:solidFill>
                </a:rPr>
                <a:t>&lt;input&gt;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 rot="161718">
              <a:off x="5065345" y="2194557"/>
              <a:ext cx="109356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noProof="1">
                  <a:solidFill>
                    <a:schemeClr val="tx2"/>
                  </a:solidFill>
                </a:rPr>
                <a:t>&lt;img&gt;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350566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Content Placeholder 13"/>
          <p:cNvSpPr txBox="1">
            <a:spLocks/>
          </p:cNvSpPr>
          <p:nvPr/>
        </p:nvSpPr>
        <p:spPr>
          <a:xfrm>
            <a:off x="593611" y="1066801"/>
            <a:ext cx="11403211" cy="5570355"/>
          </a:xfrm>
          <a:prstGeom prst="rect">
            <a:avLst/>
          </a:prstGeom>
        </p:spPr>
        <p:txBody>
          <a:bodyPr vert="horz" lIns="108000" tIns="36000" rIns="108000" bIns="36000" rtlCol="0">
            <a:normAutofit fontScale="92500" lnSpcReduction="20000"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B0F0"/>
              </a:buClr>
            </a:pPr>
            <a:r>
              <a:rPr lang="bg-BG" sz="3200" dirty="0"/>
              <a:t>Заглавия</a:t>
            </a:r>
            <a:r>
              <a:rPr lang="en-US" sz="3200" dirty="0"/>
              <a:t>: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pPr>
              <a:buClr>
                <a:srgbClr val="00B0F0"/>
              </a:buClr>
            </a:pPr>
            <a:r>
              <a:rPr lang="ru-RU" sz="3200" dirty="0"/>
              <a:t>Заглавията помагат при структурата на страниците, както в Microsoft Word</a:t>
            </a:r>
          </a:p>
          <a:p>
            <a:pPr>
              <a:buClr>
                <a:srgbClr val="00B0F0"/>
              </a:buClr>
            </a:pPr>
            <a:r>
              <a:rPr lang="bg-BG" sz="3200" dirty="0"/>
              <a:t>Съществуват </a:t>
            </a:r>
            <a:r>
              <a:rPr lang="ru-RU" sz="3200" dirty="0"/>
              <a:t>шест различни HTML заглавия</a:t>
            </a:r>
            <a:endParaRPr lang="en-US" sz="3200" dirty="0"/>
          </a:p>
          <a:p>
            <a:pPr lvl="1">
              <a:buClr>
                <a:srgbClr val="00B0F0"/>
              </a:buClr>
            </a:pPr>
            <a:r>
              <a:rPr lang="en-GB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&lt;h1&gt;</a:t>
            </a:r>
            <a:r>
              <a:rPr lang="en-GB" dirty="0"/>
              <a:t> </a:t>
            </a:r>
            <a:r>
              <a:rPr lang="bg-BG" dirty="0"/>
              <a:t>определя най-важното заглавие.</a:t>
            </a:r>
            <a:endParaRPr lang="en-GB" dirty="0"/>
          </a:p>
          <a:p>
            <a:pPr lvl="1">
              <a:buClr>
                <a:srgbClr val="00B0F0"/>
              </a:buClr>
            </a:pPr>
            <a:r>
              <a:rPr lang="en-GB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&lt;h6&gt;</a:t>
            </a:r>
            <a:r>
              <a:rPr lang="en-GB" dirty="0"/>
              <a:t> </a:t>
            </a:r>
            <a:r>
              <a:rPr lang="bg-BG" dirty="0"/>
              <a:t>определя най-малко важното заглавие</a:t>
            </a:r>
            <a:r>
              <a:rPr lang="en-GB" dirty="0"/>
              <a:t>.</a:t>
            </a:r>
            <a:endParaRPr lang="en-US" sz="3000" dirty="0"/>
          </a:p>
          <a:p>
            <a:endParaRPr lang="en-US" sz="3200" dirty="0"/>
          </a:p>
          <a:p>
            <a:endParaRPr lang="en-US" sz="3200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838200" y="1600200"/>
            <a:ext cx="10515598" cy="19416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ru-RU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&lt;h1&gt;</a:t>
            </a:r>
            <a:r>
              <a:rPr lang="en-US" sz="2800" b="1" noProof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First Heading</a:t>
            </a:r>
            <a:r>
              <a:rPr lang="ru-RU" sz="2800" b="1" noProof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(</a:t>
            </a:r>
            <a:r>
              <a:rPr lang="en-US" sz="2800" b="1" noProof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Biggest</a:t>
            </a:r>
            <a:r>
              <a:rPr lang="ru-RU" sz="2800" b="1" noProof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ru-RU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&lt;/h1&gt;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ru-RU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&lt;h2&gt;</a:t>
            </a:r>
            <a:r>
              <a:rPr lang="en-US" sz="2800" b="1" noProof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Second Heading</a:t>
            </a:r>
            <a:r>
              <a:rPr lang="ru-RU" sz="2800" b="1" noProof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(</a:t>
            </a:r>
            <a:r>
              <a:rPr lang="en-US" sz="2800" b="1" noProof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Smaller</a:t>
            </a:r>
            <a:r>
              <a:rPr lang="ru-RU" sz="2800" b="1" noProof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ru-RU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&lt;/h2&gt;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ru-RU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&lt;h3&gt;</a:t>
            </a:r>
            <a:r>
              <a:rPr lang="en-US" sz="2800" b="1" noProof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Third Heading</a:t>
            </a:r>
            <a:r>
              <a:rPr lang="ru-RU" sz="2800" b="1" noProof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(</a:t>
            </a:r>
            <a:r>
              <a:rPr lang="en-US" sz="2800" b="1" noProof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Even Smaller</a:t>
            </a:r>
            <a:r>
              <a:rPr lang="ru-RU" sz="2800" b="1" noProof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ru-RU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&lt;/h3&gt;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ru-RU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&lt;h4&gt;</a:t>
            </a:r>
            <a:r>
              <a:rPr lang="en-US" sz="2800" b="1" noProof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Fourth Heading</a:t>
            </a:r>
            <a:r>
              <a:rPr lang="ru-RU" sz="2800" b="1" noProof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(</a:t>
            </a:r>
            <a:r>
              <a:rPr lang="en-US" sz="2800" b="1" noProof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Smallest</a:t>
            </a:r>
            <a:r>
              <a:rPr lang="ru-RU" sz="2800" b="1" noProof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ru-RU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&lt;/h4&gt;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t="10630" r="61878" b="52223"/>
          <a:stretch/>
        </p:blipFill>
        <p:spPr>
          <a:xfrm>
            <a:off x="8364540" y="1751207"/>
            <a:ext cx="3554123" cy="19480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t="10630" r="61878" b="79118"/>
          <a:stretch/>
        </p:blipFill>
        <p:spPr>
          <a:xfrm>
            <a:off x="8375497" y="1751208"/>
            <a:ext cx="3535439" cy="53479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t="10657" r="61878" b="69170"/>
          <a:stretch/>
        </p:blipFill>
        <p:spPr>
          <a:xfrm>
            <a:off x="8375496" y="1747379"/>
            <a:ext cx="3535439" cy="105235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/>
          <a:srcRect t="10631" r="61878" b="60025"/>
          <a:stretch/>
        </p:blipFill>
        <p:spPr>
          <a:xfrm>
            <a:off x="8364539" y="1604991"/>
            <a:ext cx="3554124" cy="1538882"/>
          </a:xfrm>
          <a:prstGeom prst="rect">
            <a:avLst/>
          </a:prstGeom>
        </p:spPr>
      </p:pic>
      <p:sp>
        <p:nvSpPr>
          <p:cNvPr id="12" name="Title 3">
            <a:extLst>
              <a:ext uri="{FF2B5EF4-FFF2-40B4-BE49-F238E27FC236}">
                <a16:creationId xmlns:a16="http://schemas.microsoft.com/office/drawing/2014/main" id="{95898A9A-B7FF-8E61-2E1D-1A3396044D82}"/>
              </a:ext>
            </a:extLst>
          </p:cNvPr>
          <p:cNvSpPr txBox="1">
            <a:spLocks/>
          </p:cNvSpPr>
          <p:nvPr/>
        </p:nvSpPr>
        <p:spPr>
          <a:xfrm>
            <a:off x="593612" y="188732"/>
            <a:ext cx="10972800" cy="9393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Comfortaa" pitchFamily="2" charset="0"/>
                <a:ea typeface="+mj-ea"/>
                <a:cs typeface="+mj-cs"/>
              </a:defRPr>
            </a:lvl1pPr>
          </a:lstStyle>
          <a:p>
            <a:r>
              <a:rPr lang="bg-BG" sz="3600" dirty="0"/>
              <a:t>Заглавия</a:t>
            </a:r>
          </a:p>
        </p:txBody>
      </p:sp>
    </p:spTree>
    <p:extLst>
      <p:ext uri="{BB962C8B-B14F-4D97-AF65-F5344CB8AC3E}">
        <p14:creationId xmlns:p14="http://schemas.microsoft.com/office/powerpoint/2010/main" val="3575637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11" name="Slide Number Placeholder 1"/>
          <p:cNvSpPr txBox="1">
            <a:spLocks/>
          </p:cNvSpPr>
          <p:nvPr/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/>
              <a:pPr/>
              <a:t>16</a:t>
            </a:fld>
            <a:endParaRPr lang="en-US" dirty="0"/>
          </a:p>
        </p:txBody>
      </p:sp>
      <p:sp>
        <p:nvSpPr>
          <p:cNvPr id="12" name="Content Placeholder 13"/>
          <p:cNvSpPr>
            <a:spLocks noGrp="1"/>
          </p:cNvSpPr>
          <p:nvPr>
            <p:ph idx="1"/>
          </p:nvPr>
        </p:nvSpPr>
        <p:spPr>
          <a:xfrm>
            <a:off x="593611" y="1324591"/>
            <a:ext cx="10971213" cy="5312565"/>
          </a:xfrm>
        </p:spPr>
        <p:txBody>
          <a:bodyPr>
            <a:normAutofit/>
          </a:bodyPr>
          <a:lstStyle/>
          <a:p>
            <a:r>
              <a:rPr lang="bg-BG" sz="3200" dirty="0"/>
              <a:t>Параграфи</a:t>
            </a:r>
            <a:r>
              <a:rPr lang="en-US" sz="3200" dirty="0"/>
              <a:t>: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r>
              <a:rPr lang="bg-BG" sz="3200" dirty="0"/>
              <a:t>Тагът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&lt;p&gt;</a:t>
            </a:r>
            <a:r>
              <a:rPr lang="en-US" sz="3200" dirty="0"/>
              <a:t> </a:t>
            </a:r>
            <a:r>
              <a:rPr lang="bg-BG" sz="3200" dirty="0"/>
              <a:t>дефинира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параграф</a:t>
            </a: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bg-BG" sz="3200" dirty="0"/>
              <a:t>Тагът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&lt;br/&gt;</a:t>
            </a:r>
            <a:r>
              <a:rPr lang="en-US" sz="3200" dirty="0"/>
              <a:t> </a:t>
            </a:r>
            <a:r>
              <a:rPr lang="bg-BG" sz="3200" dirty="0"/>
              <a:t>дефинира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нов ред</a:t>
            </a: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836613" y="1972852"/>
            <a:ext cx="10515598" cy="20647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ru-RU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&lt;p&gt;</a:t>
            </a:r>
            <a:r>
              <a:rPr lang="en-US" sz="3000" b="1" noProof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First paragraph</a:t>
            </a:r>
            <a:r>
              <a:rPr lang="ru-RU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&lt;/p&gt;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ru-RU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&lt;p&gt;</a:t>
            </a:r>
            <a:r>
              <a:rPr lang="en-US" sz="3000" b="1" noProof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Second paragraph</a:t>
            </a:r>
            <a:r>
              <a:rPr lang="ru-RU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&lt;/p&gt;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ru-RU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&lt;br</a:t>
            </a:r>
            <a:r>
              <a:rPr lang="en-GB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</a:t>
            </a:r>
            <a:r>
              <a:rPr lang="ru-RU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</a:t>
            </a:r>
            <a:r>
              <a:rPr lang="ru-RU" sz="3000" b="1" i="1" noProof="1">
                <a:solidFill>
                  <a:srgbClr val="B2B2B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</a:t>
            </a:r>
            <a:r>
              <a:rPr lang="en-US" sz="3000" b="1" i="1" noProof="1">
                <a:solidFill>
                  <a:srgbClr val="B2B2B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r>
              <a:rPr lang="ru-RU" sz="3000" b="1" i="1" noProof="1">
                <a:solidFill>
                  <a:srgbClr val="B2B2B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b="1" i="1" noProof="1">
                <a:solidFill>
                  <a:srgbClr val="B2B2B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empty line</a:t>
            </a:r>
            <a:r>
              <a:rPr lang="ru-RU" sz="3000" b="1" i="1" noProof="1">
                <a:solidFill>
                  <a:srgbClr val="B2B2B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--&gt;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ru-RU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&lt;p&gt;</a:t>
            </a:r>
            <a:r>
              <a:rPr lang="en-US" sz="3000" b="1" noProof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Third paragraph</a:t>
            </a:r>
            <a:r>
              <a:rPr lang="ru-RU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&lt;/p&gt;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9383" y="1733384"/>
            <a:ext cx="2492828" cy="2543702"/>
          </a:xfrm>
          <a:prstGeom prst="roundRect">
            <a:avLst>
              <a:gd name="adj" fmla="val 1296"/>
            </a:avLst>
          </a:prstGeom>
        </p:spPr>
      </p:pic>
      <p:sp>
        <p:nvSpPr>
          <p:cNvPr id="16" name="AutoShape 25"/>
          <p:cNvSpPr>
            <a:spLocks noChangeArrowheads="1"/>
          </p:cNvSpPr>
          <p:nvPr/>
        </p:nvSpPr>
        <p:spPr bwMode="auto">
          <a:xfrm>
            <a:off x="6778321" y="2401694"/>
            <a:ext cx="1912334" cy="652770"/>
          </a:xfrm>
          <a:prstGeom prst="wedgeRoundRectCallout">
            <a:avLst>
              <a:gd name="adj1" fmla="val -73118"/>
              <a:gd name="adj2" fmla="val 56115"/>
              <a:gd name="adj3" fmla="val 16667"/>
            </a:avLst>
          </a:prstGeom>
          <a:solidFill>
            <a:srgbClr val="00B0F0">
              <a:alpha val="94902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bg-BG" sz="2000" dirty="0">
                <a:solidFill>
                  <a:srgbClr val="FFFFFF"/>
                </a:solidFill>
                <a:latin typeface="Comfortaa" pitchFamily="2" charset="0"/>
              </a:rPr>
              <a:t>Коментар</a:t>
            </a:r>
          </a:p>
        </p:txBody>
      </p:sp>
      <p:sp>
        <p:nvSpPr>
          <p:cNvPr id="9" name="Rectangle 8"/>
          <p:cNvSpPr/>
          <p:nvPr/>
        </p:nvSpPr>
        <p:spPr>
          <a:xfrm>
            <a:off x="2209800" y="3021817"/>
            <a:ext cx="4038600" cy="441078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b="72284"/>
          <a:stretch/>
        </p:blipFill>
        <p:spPr>
          <a:xfrm>
            <a:off x="8859383" y="1733384"/>
            <a:ext cx="2492828" cy="705016"/>
          </a:xfrm>
          <a:prstGeom prst="roundRect">
            <a:avLst>
              <a:gd name="adj" fmla="val 1296"/>
            </a:avLst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2"/>
          <a:srcRect b="48319"/>
          <a:stretch/>
        </p:blipFill>
        <p:spPr>
          <a:xfrm>
            <a:off x="8859383" y="1733384"/>
            <a:ext cx="2492828" cy="1314616"/>
          </a:xfrm>
          <a:prstGeom prst="roundRect">
            <a:avLst>
              <a:gd name="adj" fmla="val 1296"/>
            </a:avLst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/>
          <a:srcRect b="21358"/>
          <a:stretch/>
        </p:blipFill>
        <p:spPr>
          <a:xfrm>
            <a:off x="8859383" y="1733384"/>
            <a:ext cx="2492828" cy="2000416"/>
          </a:xfrm>
          <a:prstGeom prst="roundRect">
            <a:avLst>
              <a:gd name="adj" fmla="val 1296"/>
            </a:avLst>
          </a:prstGeom>
        </p:spPr>
      </p:pic>
      <p:sp>
        <p:nvSpPr>
          <p:cNvPr id="5" name="Title 3">
            <a:extLst>
              <a:ext uri="{FF2B5EF4-FFF2-40B4-BE49-F238E27FC236}">
                <a16:creationId xmlns:a16="http://schemas.microsoft.com/office/drawing/2014/main" id="{E0A90B14-260B-E33A-E803-F163DE51B27B}"/>
              </a:ext>
            </a:extLst>
          </p:cNvPr>
          <p:cNvSpPr txBox="1">
            <a:spLocks/>
          </p:cNvSpPr>
          <p:nvPr/>
        </p:nvSpPr>
        <p:spPr>
          <a:xfrm>
            <a:off x="593612" y="188732"/>
            <a:ext cx="10972800" cy="9393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Comfortaa" pitchFamily="2" charset="0"/>
                <a:ea typeface="+mj-ea"/>
                <a:cs typeface="+mj-cs"/>
              </a:defRPr>
            </a:lvl1pPr>
          </a:lstStyle>
          <a:p>
            <a:r>
              <a:rPr lang="bg-BG" sz="3600" dirty="0"/>
              <a:t>Параграфи</a:t>
            </a:r>
          </a:p>
        </p:txBody>
      </p:sp>
    </p:spTree>
    <p:extLst>
      <p:ext uri="{BB962C8B-B14F-4D97-AF65-F5344CB8AC3E}">
        <p14:creationId xmlns:p14="http://schemas.microsoft.com/office/powerpoint/2010/main" val="4280456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11" name="Slide Number Placeholder 1"/>
          <p:cNvSpPr txBox="1">
            <a:spLocks/>
          </p:cNvSpPr>
          <p:nvPr/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/>
              <a:pPr/>
              <a:t>17</a:t>
            </a:fld>
            <a:endParaRPr lang="en-US" dirty="0"/>
          </a:p>
        </p:txBody>
      </p:sp>
      <p:sp>
        <p:nvSpPr>
          <p:cNvPr id="13" name="Text Placeholder 5"/>
          <p:cNvSpPr txBox="1">
            <a:spLocks/>
          </p:cNvSpPr>
          <p:nvPr/>
        </p:nvSpPr>
        <p:spPr>
          <a:xfrm>
            <a:off x="1280999" y="1208856"/>
            <a:ext cx="5119801" cy="23725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&lt;ul&gt;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&lt;li&gt;</a:t>
            </a:r>
            <a:r>
              <a:rPr lang="it-IT" sz="2800" b="1" noProof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First item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&lt;/li&gt;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&lt;li&gt;</a:t>
            </a:r>
            <a:r>
              <a:rPr lang="it-IT" sz="2800" b="1" noProof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Second item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&lt;/li&gt;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&lt;li&gt;</a:t>
            </a:r>
            <a:r>
              <a:rPr lang="it-IT" sz="2800" b="1" noProof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Third item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&lt;/li&gt;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&lt;/ul&gt;</a:t>
            </a:r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1280999" y="3952056"/>
            <a:ext cx="5119801" cy="23725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&lt;ol&gt;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&lt;li&gt;</a:t>
            </a:r>
            <a:r>
              <a:rPr lang="it-IT" sz="2800" b="1" noProof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One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&lt;/li&gt;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&lt;li&gt;</a:t>
            </a:r>
            <a:r>
              <a:rPr lang="it-IT" sz="2800" b="1" noProof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Two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&lt;/li&gt;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&lt;li&gt;</a:t>
            </a:r>
            <a:r>
              <a:rPr lang="it-IT" sz="2800" b="1" noProof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Three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&lt;/li&gt;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&lt;/ol&gt;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2797" y="1208856"/>
            <a:ext cx="4042244" cy="2370223"/>
          </a:xfrm>
          <a:prstGeom prst="roundRect">
            <a:avLst>
              <a:gd name="adj" fmla="val 1545"/>
            </a:avLst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2797" y="3952056"/>
            <a:ext cx="4057284" cy="2372545"/>
          </a:xfrm>
          <a:prstGeom prst="roundRect">
            <a:avLst>
              <a:gd name="adj" fmla="val 1545"/>
            </a:avLst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b="60985"/>
          <a:stretch/>
        </p:blipFill>
        <p:spPr>
          <a:xfrm>
            <a:off x="7142797" y="1208855"/>
            <a:ext cx="4042244" cy="924746"/>
          </a:xfrm>
          <a:prstGeom prst="roundRect">
            <a:avLst>
              <a:gd name="adj" fmla="val 1545"/>
            </a:avLst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b="37289"/>
          <a:stretch/>
        </p:blipFill>
        <p:spPr>
          <a:xfrm>
            <a:off x="7142797" y="1208855"/>
            <a:ext cx="4042244" cy="1486382"/>
          </a:xfrm>
          <a:prstGeom prst="roundRect">
            <a:avLst>
              <a:gd name="adj" fmla="val 1545"/>
            </a:avLst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3"/>
          <a:srcRect b="64235"/>
          <a:stretch/>
        </p:blipFill>
        <p:spPr>
          <a:xfrm>
            <a:off x="7142797" y="3952056"/>
            <a:ext cx="4057284" cy="848545"/>
          </a:xfrm>
          <a:prstGeom prst="roundRect">
            <a:avLst>
              <a:gd name="adj" fmla="val 1545"/>
            </a:avLst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3"/>
          <a:srcRect b="38541"/>
          <a:stretch/>
        </p:blipFill>
        <p:spPr>
          <a:xfrm>
            <a:off x="7142797" y="3952055"/>
            <a:ext cx="4057284" cy="1458146"/>
          </a:xfrm>
          <a:prstGeom prst="roundRect">
            <a:avLst>
              <a:gd name="adj" fmla="val 1545"/>
            </a:avLst>
          </a:prstGeom>
        </p:spPr>
      </p:pic>
      <p:sp>
        <p:nvSpPr>
          <p:cNvPr id="3" name="Title 3">
            <a:extLst>
              <a:ext uri="{FF2B5EF4-FFF2-40B4-BE49-F238E27FC236}">
                <a16:creationId xmlns:a16="http://schemas.microsoft.com/office/drawing/2014/main" id="{FCBFB2C1-0FAF-F0F6-250C-69C7F78FC607}"/>
              </a:ext>
            </a:extLst>
          </p:cNvPr>
          <p:cNvSpPr txBox="1">
            <a:spLocks/>
          </p:cNvSpPr>
          <p:nvPr/>
        </p:nvSpPr>
        <p:spPr>
          <a:xfrm>
            <a:off x="593612" y="188732"/>
            <a:ext cx="10972800" cy="9393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Comfortaa" pitchFamily="2" charset="0"/>
                <a:ea typeface="+mj-ea"/>
                <a:cs typeface="+mj-cs"/>
              </a:defRPr>
            </a:lvl1pPr>
          </a:lstStyle>
          <a:p>
            <a:r>
              <a:rPr lang="bg-BG" sz="3600" dirty="0" err="1"/>
              <a:t>Булети</a:t>
            </a:r>
            <a:r>
              <a:rPr lang="bg-BG" sz="3600" dirty="0"/>
              <a:t> и</a:t>
            </a:r>
            <a:r>
              <a:rPr lang="en-US" sz="3600" dirty="0"/>
              <a:t> </a:t>
            </a:r>
            <a:r>
              <a:rPr lang="bg-BG" sz="3600" dirty="0"/>
              <a:t>номерирани списъци</a:t>
            </a:r>
          </a:p>
        </p:txBody>
      </p:sp>
    </p:spTree>
    <p:extLst>
      <p:ext uri="{BB962C8B-B14F-4D97-AF65-F5344CB8AC3E}">
        <p14:creationId xmlns:p14="http://schemas.microsoft.com/office/powerpoint/2010/main" val="2545173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9474" y="1165913"/>
            <a:ext cx="10515600" cy="495680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bg-BG" dirty="0"/>
              <a:t>Създават се с тага </a:t>
            </a:r>
            <a:r>
              <a:rPr lang="en-ZA" dirty="0"/>
              <a:t>&lt;a&gt;</a:t>
            </a:r>
          </a:p>
          <a:p>
            <a:pPr>
              <a:lnSpc>
                <a:spcPct val="150000"/>
              </a:lnSpc>
            </a:pPr>
            <a:endParaRPr lang="en-ZA" dirty="0"/>
          </a:p>
          <a:p>
            <a:pPr>
              <a:lnSpc>
                <a:spcPct val="150000"/>
              </a:lnSpc>
            </a:pPr>
            <a:r>
              <a:rPr lang="bg-BG" dirty="0"/>
              <a:t>Адресът се посочва в </a:t>
            </a:r>
            <a:r>
              <a:rPr lang="en-ZA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href</a:t>
            </a:r>
            <a:r>
              <a:rPr lang="en-ZA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=""</a:t>
            </a:r>
            <a:r>
              <a:rPr lang="en-ZA" dirty="0"/>
              <a:t> </a:t>
            </a:r>
            <a:r>
              <a:rPr lang="bg-BG" dirty="0"/>
              <a:t>атрибута</a:t>
            </a:r>
            <a:endParaRPr lang="en-ZA" dirty="0"/>
          </a:p>
          <a:p>
            <a:pPr>
              <a:lnSpc>
                <a:spcPct val="150000"/>
              </a:lnSpc>
            </a:pPr>
            <a:endParaRPr lang="en-ZA" dirty="0"/>
          </a:p>
          <a:p>
            <a:pPr>
              <a:lnSpc>
                <a:spcPct val="150000"/>
              </a:lnSpc>
            </a:pPr>
            <a:r>
              <a:rPr lang="bg-BG" dirty="0"/>
              <a:t>Външна хипервръзка</a:t>
            </a:r>
            <a:endParaRPr lang="en-ZA" dirty="0"/>
          </a:p>
          <a:p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84935" y="5013886"/>
            <a:ext cx="10867748" cy="5081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</a:t>
            </a:r>
            <a:r>
              <a:rPr lang="en-US" sz="2600" b="1" noProof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="https://google.bg"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r>
              <a:rPr lang="en-US" sz="2600" b="1" noProof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Google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&lt;/a&gt;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588191" y="1942361"/>
            <a:ext cx="10867748" cy="5081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&lt;a&gt;&lt;/a&gt;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584935" y="3571127"/>
            <a:ext cx="10867748" cy="5081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href</a:t>
            </a:r>
            <a:r>
              <a:rPr lang="en-US" sz="2600" b="1" noProof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="https://google.bg"</a:t>
            </a:r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545EE3A6-CF41-2AB6-B3EE-70184F48CD8A}"/>
              </a:ext>
            </a:extLst>
          </p:cNvPr>
          <p:cNvSpPr txBox="1">
            <a:spLocks/>
          </p:cNvSpPr>
          <p:nvPr/>
        </p:nvSpPr>
        <p:spPr>
          <a:xfrm>
            <a:off x="593612" y="188732"/>
            <a:ext cx="10972800" cy="9393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Comfortaa" pitchFamily="2" charset="0"/>
                <a:ea typeface="+mj-ea"/>
                <a:cs typeface="+mj-cs"/>
              </a:defRPr>
            </a:lvl1pPr>
          </a:lstStyle>
          <a:p>
            <a:r>
              <a:rPr lang="bg-BG" sz="3600" dirty="0"/>
              <a:t>Хипервръзки</a:t>
            </a:r>
          </a:p>
        </p:txBody>
      </p:sp>
    </p:spTree>
    <p:extLst>
      <p:ext uri="{BB962C8B-B14F-4D97-AF65-F5344CB8AC3E}">
        <p14:creationId xmlns:p14="http://schemas.microsoft.com/office/powerpoint/2010/main" val="1031232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9471" y="1371710"/>
            <a:ext cx="10694329" cy="4805253"/>
          </a:xfrm>
        </p:spPr>
        <p:txBody>
          <a:bodyPr/>
          <a:lstStyle/>
          <a:p>
            <a:r>
              <a:rPr lang="bg-BG" dirty="0"/>
              <a:t>Връзка към същия уебсайт</a:t>
            </a:r>
            <a:endParaRPr lang="en-ZA" dirty="0"/>
          </a:p>
          <a:p>
            <a:endParaRPr lang="en-ZA" dirty="0"/>
          </a:p>
          <a:p>
            <a:endParaRPr lang="en-ZA" dirty="0"/>
          </a:p>
          <a:p>
            <a:pPr>
              <a:spcBef>
                <a:spcPts val="1800"/>
              </a:spcBef>
            </a:pPr>
            <a:r>
              <a:rPr lang="ru-RU" dirty="0"/>
              <a:t>Локалните връзки могат да сочат към една и съща страница</a:t>
            </a:r>
            <a:endParaRPr lang="en-ZA" dirty="0"/>
          </a:p>
          <a:p>
            <a:endParaRPr lang="en-ZA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59472" y="365126"/>
            <a:ext cx="10694328" cy="821700"/>
          </a:xfrm>
        </p:spPr>
        <p:txBody>
          <a:bodyPr/>
          <a:lstStyle/>
          <a:p>
            <a:r>
              <a:rPr lang="bg-BG" dirty="0"/>
              <a:t>Локални</a:t>
            </a:r>
            <a:r>
              <a:rPr lang="en-US" dirty="0"/>
              <a:t> </a:t>
            </a:r>
            <a:r>
              <a:rPr lang="bg-BG" dirty="0"/>
              <a:t>хипервръзки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59472" y="4248926"/>
            <a:ext cx="10867748" cy="142224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&lt;h1 id</a:t>
            </a:r>
            <a:r>
              <a:rPr lang="en-US" sz="2600" b="1" noProof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="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top</a:t>
            </a:r>
            <a:r>
              <a:rPr lang="en-US" sz="2600" b="1" noProof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r>
              <a:rPr lang="en-US" sz="2600" b="1" noProof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Heading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&lt;/h1&gt;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…</a:t>
            </a:r>
            <a:r>
              <a:rPr lang="en-US" sz="2600" b="1" noProof="1">
                <a:solidFill>
                  <a:srgbClr val="FBEEC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ru-RU" sz="2800" b="1" i="1" noProof="1">
                <a:solidFill>
                  <a:srgbClr val="B2B2B2"/>
                </a:solidFill>
                <a:latin typeface="Consolas" pitchFamily="49" charset="0"/>
                <a:cs typeface="Consolas" pitchFamily="49" charset="0"/>
              </a:rPr>
              <a:t>&lt;!</a:t>
            </a:r>
            <a:r>
              <a:rPr lang="en-US" sz="2800" b="1" i="1" noProof="1">
                <a:solidFill>
                  <a:srgbClr val="B2B2B2"/>
                </a:solidFill>
                <a:latin typeface="Consolas" pitchFamily="49" charset="0"/>
                <a:cs typeface="Consolas" pitchFamily="49" charset="0"/>
              </a:rPr>
              <a:t>– </a:t>
            </a:r>
            <a:r>
              <a:rPr lang="bg-BG" sz="2800" b="1" i="1" noProof="1">
                <a:solidFill>
                  <a:srgbClr val="B2B2B2"/>
                </a:solidFill>
                <a:latin typeface="Consolas" pitchFamily="49" charset="0"/>
                <a:cs typeface="Consolas" pitchFamily="49" charset="0"/>
              </a:rPr>
              <a:t>голямо съдържание</a:t>
            </a:r>
            <a:r>
              <a:rPr lang="en-US" sz="2800" b="1" i="1" noProof="1">
                <a:solidFill>
                  <a:srgbClr val="B2B2B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ru-RU" sz="2800" b="1" i="1" noProof="1">
                <a:solidFill>
                  <a:srgbClr val="B2B2B2"/>
                </a:solidFill>
                <a:latin typeface="Consolas" pitchFamily="49" charset="0"/>
                <a:cs typeface="Consolas" pitchFamily="49" charset="0"/>
              </a:rPr>
              <a:t>--&gt;</a:t>
            </a:r>
            <a:endParaRPr lang="en-US" sz="2600" b="1" noProof="1">
              <a:solidFill>
                <a:srgbClr val="FBEEC9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Go to</a:t>
            </a: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</a:t>
            </a:r>
            <a:r>
              <a:rPr lang="en-US" sz="2600" b="1" noProof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="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#top</a:t>
            </a:r>
            <a:r>
              <a:rPr lang="en-US" sz="2600" b="1" noProof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" target="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_self</a:t>
            </a:r>
            <a:r>
              <a:rPr lang="en-US" sz="2600" b="1" noProof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"&gt;top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&lt;/a&gt;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659471" y="2193159"/>
            <a:ext cx="10867748" cy="5081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</a:t>
            </a:r>
            <a:r>
              <a:rPr lang="en-US" sz="2600" b="1" noProof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="welcome.html"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r>
              <a:rPr lang="en-US" sz="2600" b="1" noProof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Review "welcome.html"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&lt;/a&gt;</a:t>
            </a: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2026" y="1270293"/>
            <a:ext cx="4848225" cy="704850"/>
          </a:xfrm>
          <a:prstGeom prst="roundRect">
            <a:avLst>
              <a:gd name="adj" fmla="val 8018"/>
            </a:avLst>
          </a:prstGeom>
        </p:spPr>
      </p:pic>
      <p:sp>
        <p:nvSpPr>
          <p:cNvPr id="25" name="Bent Arrow 9"/>
          <p:cNvSpPr/>
          <p:nvPr/>
        </p:nvSpPr>
        <p:spPr>
          <a:xfrm>
            <a:off x="8599588" y="1331124"/>
            <a:ext cx="1113100" cy="5722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8758702" y="4215795"/>
            <a:ext cx="3048000" cy="2216552"/>
            <a:chOff x="8685212" y="3657600"/>
            <a:chExt cx="3368496" cy="2445152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685212" y="3657600"/>
              <a:ext cx="3368496" cy="2445152"/>
            </a:xfrm>
            <a:prstGeom prst="roundRect">
              <a:avLst>
                <a:gd name="adj" fmla="val 3786"/>
              </a:avLst>
            </a:prstGeom>
          </p:spPr>
        </p:pic>
        <p:sp>
          <p:nvSpPr>
            <p:cNvPr id="11" name="Curved Right Arrow 10"/>
            <p:cNvSpPr/>
            <p:nvPr/>
          </p:nvSpPr>
          <p:spPr>
            <a:xfrm flipH="1" flipV="1">
              <a:off x="10514012" y="3898100"/>
              <a:ext cx="387827" cy="1964152"/>
            </a:xfrm>
            <a:prstGeom prst="curv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62858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>
          <a:xfrm>
            <a:off x="957959" y="733260"/>
            <a:ext cx="10515600" cy="1325563"/>
          </a:xfrm>
        </p:spPr>
        <p:txBody>
          <a:bodyPr>
            <a:normAutofit/>
          </a:bodyPr>
          <a:lstStyle/>
          <a:p>
            <a:r>
              <a:rPr lang="bg-BG" b="1" dirty="0">
                <a:latin typeface="Comfortaa" pitchFamily="2" charset="0"/>
              </a:rPr>
              <a:t>Съдържание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957959" y="2058823"/>
            <a:ext cx="10515600" cy="4217743"/>
          </a:xfrm>
        </p:spPr>
        <p:txBody>
          <a:bodyPr>
            <a:normAutofit/>
          </a:bodyPr>
          <a:lstStyle/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bg-BG" dirty="0"/>
              <a:t>Основи на </a:t>
            </a:r>
            <a:r>
              <a:rPr lang="en-US" dirty="0"/>
              <a:t>HTML</a:t>
            </a:r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bg-BG" dirty="0"/>
              <a:t>Често използвани тагове</a:t>
            </a:r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bg-BG" dirty="0"/>
              <a:t>Формуляри в </a:t>
            </a:r>
            <a:r>
              <a:rPr lang="en-US" dirty="0"/>
              <a:t>HTML</a:t>
            </a:r>
            <a:endParaRPr lang="bg-BG" dirty="0"/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en-US" dirty="0"/>
              <a:t>CSS</a:t>
            </a:r>
          </a:p>
        </p:txBody>
      </p:sp>
    </p:spTree>
    <p:extLst>
      <p:ext uri="{BB962C8B-B14F-4D97-AF65-F5344CB8AC3E}">
        <p14:creationId xmlns:p14="http://schemas.microsoft.com/office/powerpoint/2010/main" val="23857514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982846"/>
            <a:ext cx="11158623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ru-RU" sz="3200" dirty="0"/>
              <a:t>Изображенията са външни файлове, които се вмъкнати чрез &lt;img&gt; тага</a:t>
            </a: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599" cy="617721"/>
          </a:xfrm>
        </p:spPr>
        <p:txBody>
          <a:bodyPr>
            <a:normAutofit fontScale="90000"/>
          </a:bodyPr>
          <a:lstStyle/>
          <a:p>
            <a:r>
              <a:rPr lang="bg-BG" dirty="0"/>
              <a:t>Снимки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38201" y="2128912"/>
            <a:ext cx="10515598" cy="10798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&lt;img 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src="</a:t>
            </a:r>
            <a:r>
              <a:rPr lang="en-US" sz="2800" b="1" noProof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images/</a:t>
            </a:r>
            <a:r>
              <a:rPr lang="en-GB" sz="2800" b="1" noProof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google</a:t>
            </a:r>
            <a:r>
              <a:rPr lang="en-US" sz="2800" b="1" noProof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-logo.png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/&gt;</a:t>
            </a:r>
          </a:p>
        </p:txBody>
      </p:sp>
      <p:sp>
        <p:nvSpPr>
          <p:cNvPr id="7" name="AutoShape 25"/>
          <p:cNvSpPr>
            <a:spLocks noChangeArrowheads="1"/>
          </p:cNvSpPr>
          <p:nvPr/>
        </p:nvSpPr>
        <p:spPr bwMode="auto">
          <a:xfrm>
            <a:off x="4371910" y="3441638"/>
            <a:ext cx="3448177" cy="652770"/>
          </a:xfrm>
          <a:prstGeom prst="wedgeRoundRectCallout">
            <a:avLst>
              <a:gd name="adj1" fmla="val -36211"/>
              <a:gd name="adj2" fmla="val -100427"/>
              <a:gd name="adj3" fmla="val 16667"/>
            </a:avLst>
          </a:prstGeom>
          <a:solidFill>
            <a:srgbClr val="00B0F0">
              <a:alpha val="94902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bg-BG" sz="2000" dirty="0">
                <a:solidFill>
                  <a:srgbClr val="FFFFFF"/>
                </a:solidFill>
                <a:latin typeface="Comfortaa" pitchFamily="2" charset="0"/>
              </a:rPr>
              <a:t>Адрес към снимката</a:t>
            </a:r>
            <a:endParaRPr lang="bg-BG" sz="2000" b="1" dirty="0">
              <a:solidFill>
                <a:schemeClr val="tx2">
                  <a:lumMod val="75000"/>
                </a:schemeClr>
              </a:solidFill>
              <a:latin typeface="Comfortaa" pitchFamily="2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305303" y="2682181"/>
            <a:ext cx="4495800" cy="441078"/>
          </a:xfrm>
          <a:prstGeom prst="rect">
            <a:avLst/>
          </a:prstGeom>
          <a:solidFill>
            <a:srgbClr val="00B0F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57090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6613" y="982846"/>
            <a:ext cx="10515598" cy="117846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ru-RU" sz="3200" dirty="0"/>
              <a:t>Изображенията са външни файлове, които се вмъкнати чрез </a:t>
            </a:r>
            <a:r>
              <a:rPr lang="ru-RU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&lt;img&gt;</a:t>
            </a:r>
            <a:r>
              <a:rPr lang="ru-RU" sz="3200" dirty="0"/>
              <a:t> тага</a:t>
            </a:r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36613" y="2343918"/>
            <a:ext cx="10515598" cy="23725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&lt;img 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src="</a:t>
            </a:r>
            <a:r>
              <a:rPr lang="en-US" sz="2800" b="1" noProof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images/Google-logo.png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alt="</a:t>
            </a:r>
            <a:r>
              <a:rPr lang="en-US" sz="2800" b="1" noProof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Google logo (blue)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/&gt;</a:t>
            </a:r>
          </a:p>
        </p:txBody>
      </p:sp>
      <p:sp>
        <p:nvSpPr>
          <p:cNvPr id="8" name="AutoShape 25"/>
          <p:cNvSpPr>
            <a:spLocks noChangeArrowheads="1"/>
          </p:cNvSpPr>
          <p:nvPr/>
        </p:nvSpPr>
        <p:spPr bwMode="auto">
          <a:xfrm>
            <a:off x="5029201" y="4351341"/>
            <a:ext cx="3581400" cy="2285999"/>
          </a:xfrm>
          <a:prstGeom prst="wedgeRoundRectCallout">
            <a:avLst>
              <a:gd name="adj1" fmla="val -37248"/>
              <a:gd name="adj2" fmla="val -68169"/>
              <a:gd name="adj3" fmla="val 16667"/>
            </a:avLst>
          </a:prstGeom>
          <a:solidFill>
            <a:srgbClr val="00B0F0">
              <a:alpha val="94902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2200" dirty="0" err="1">
                <a:solidFill>
                  <a:srgbClr val="FFFFFF"/>
                </a:solidFill>
                <a:latin typeface="Comfortaa" pitchFamily="2" charset="0"/>
              </a:rPr>
              <a:t>Алтернативен</a:t>
            </a:r>
            <a:r>
              <a:rPr lang="ru-RU" sz="2200" dirty="0">
                <a:solidFill>
                  <a:srgbClr val="FFFFFF"/>
                </a:solidFill>
                <a:latin typeface="Comfortaa" pitchFamily="2" charset="0"/>
              </a:rPr>
              <a:t> текст (показва се, ако изображението не се зареди)</a:t>
            </a:r>
            <a:endParaRPr lang="bg-BG" sz="2200" b="1" dirty="0">
              <a:solidFill>
                <a:schemeClr val="tx2">
                  <a:lumMod val="75000"/>
                </a:schemeClr>
              </a:solidFill>
              <a:latin typeface="Comfortaa" pitchFamily="2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298266" y="3309651"/>
            <a:ext cx="3657600" cy="441078"/>
          </a:xfrm>
          <a:prstGeom prst="rect">
            <a:avLst/>
          </a:prstGeom>
          <a:solidFill>
            <a:srgbClr val="00B0F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A62D30D1-6731-E99F-C24F-D6BF1DCB9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599" cy="617721"/>
          </a:xfrm>
        </p:spPr>
        <p:txBody>
          <a:bodyPr>
            <a:normAutofit fontScale="90000"/>
          </a:bodyPr>
          <a:lstStyle/>
          <a:p>
            <a:r>
              <a:rPr lang="bg-BG" dirty="0"/>
              <a:t>Снимки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9098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6613" y="982846"/>
            <a:ext cx="10515598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ru-RU" sz="3200" dirty="0"/>
              <a:t>Изображенията са външни файлове, които се вмъкнати чрез </a:t>
            </a:r>
            <a:r>
              <a:rPr lang="ru-RU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&lt;img&gt;</a:t>
            </a:r>
            <a:r>
              <a:rPr lang="ru-RU" sz="3200" dirty="0"/>
              <a:t> тага</a:t>
            </a:r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36613" y="2488377"/>
            <a:ext cx="10515598" cy="23725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&lt;img 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src="</a:t>
            </a:r>
            <a:r>
              <a:rPr lang="en-US" sz="2800" b="1" noProof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images/Google-logo.png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alt="</a:t>
            </a:r>
            <a:r>
              <a:rPr lang="en-US" sz="2800" b="1" noProof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Google logo (blue)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width="</a:t>
            </a:r>
            <a:r>
              <a:rPr lang="en-US" sz="2800" b="1" noProof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400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height="</a:t>
            </a:r>
            <a:r>
              <a:rPr lang="en-US" sz="2800" b="1" noProof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313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/&gt;</a:t>
            </a:r>
          </a:p>
        </p:txBody>
      </p:sp>
      <p:sp>
        <p:nvSpPr>
          <p:cNvPr id="7" name="Rectangle 6"/>
          <p:cNvSpPr/>
          <p:nvPr/>
        </p:nvSpPr>
        <p:spPr>
          <a:xfrm>
            <a:off x="1370793" y="3874379"/>
            <a:ext cx="2438400" cy="838200"/>
          </a:xfrm>
          <a:prstGeom prst="rect">
            <a:avLst/>
          </a:prstGeom>
          <a:solidFill>
            <a:srgbClr val="00B0F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8" name="AutoShape 25"/>
          <p:cNvSpPr>
            <a:spLocks noChangeArrowheads="1"/>
          </p:cNvSpPr>
          <p:nvPr/>
        </p:nvSpPr>
        <p:spPr bwMode="auto">
          <a:xfrm>
            <a:off x="2286000" y="5014134"/>
            <a:ext cx="5029200" cy="1386667"/>
          </a:xfrm>
          <a:prstGeom prst="wedgeRoundRectCallout">
            <a:avLst>
              <a:gd name="adj1" fmla="val -34110"/>
              <a:gd name="adj2" fmla="val -75985"/>
              <a:gd name="adj3" fmla="val 16667"/>
            </a:avLst>
          </a:prstGeom>
          <a:solidFill>
            <a:srgbClr val="00B0F0">
              <a:alpha val="94902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dirty="0">
                <a:solidFill>
                  <a:srgbClr val="FFFFFF"/>
                </a:solidFill>
                <a:latin typeface="Comfortaa" pitchFamily="2" charset="0"/>
              </a:rPr>
              <a:t>Размери на изображението</a:t>
            </a:r>
            <a:br>
              <a:rPr lang="bg-BG" sz="2400" dirty="0">
                <a:solidFill>
                  <a:srgbClr val="FFFFFF"/>
                </a:solidFill>
                <a:latin typeface="Comfortaa" pitchFamily="2" charset="0"/>
              </a:rPr>
            </a:br>
            <a:r>
              <a:rPr lang="en-US" sz="2400" dirty="0">
                <a:solidFill>
                  <a:srgbClr val="FFFFFF"/>
                </a:solidFill>
                <a:latin typeface="Comfortaa" pitchFamily="2" charset="0"/>
              </a:rPr>
              <a:t>(</a:t>
            </a:r>
            <a:r>
              <a:rPr lang="bg-BG" sz="2400" dirty="0">
                <a:latin typeface="Comfortaa" pitchFamily="2" charset="0"/>
              </a:rPr>
              <a:t>Измерва се в пиксели</a:t>
            </a:r>
            <a:r>
              <a:rPr lang="en-US" sz="2400" dirty="0">
                <a:solidFill>
                  <a:srgbClr val="FFFFFF"/>
                </a:solidFill>
                <a:latin typeface="Comfortaa" pitchFamily="2" charset="0"/>
              </a:rPr>
              <a:t>)</a:t>
            </a:r>
            <a:endParaRPr lang="en-US" sz="2400" b="1" dirty="0">
              <a:solidFill>
                <a:schemeClr val="tx2">
                  <a:lumMod val="75000"/>
                </a:schemeClr>
              </a:solidFill>
              <a:latin typeface="Comfortaa" pitchFamily="2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444BB77-9FDC-41ED-B2F6-5C3FEE0289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2437" y="2488376"/>
            <a:ext cx="2819775" cy="2372544"/>
          </a:xfrm>
          <a:prstGeom prst="rect">
            <a:avLst/>
          </a:prstGeom>
        </p:spPr>
      </p:pic>
      <p:sp>
        <p:nvSpPr>
          <p:cNvPr id="11" name="Title 3">
            <a:extLst>
              <a:ext uri="{FF2B5EF4-FFF2-40B4-BE49-F238E27FC236}">
                <a16:creationId xmlns:a16="http://schemas.microsoft.com/office/drawing/2014/main" id="{9169728B-CFAA-1BDD-95F9-A9EEA6C9D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3" y="277089"/>
            <a:ext cx="10515599" cy="617721"/>
          </a:xfrm>
        </p:spPr>
        <p:txBody>
          <a:bodyPr>
            <a:normAutofit fontScale="90000"/>
          </a:bodyPr>
          <a:lstStyle/>
          <a:p>
            <a:r>
              <a:rPr lang="bg-BG" dirty="0"/>
              <a:t>Снимки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1520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407358" y="1138704"/>
            <a:ext cx="11353800" cy="53887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&lt;table&gt;</a:t>
            </a:r>
            <a:br>
              <a:rPr lang="en-US" sz="2800" b="1" dirty="0">
                <a:latin typeface="Consolas" panose="020B0609020204030204" pitchFamily="49" charset="0"/>
              </a:rPr>
            </a:br>
            <a:r>
              <a:rPr lang="en-US" sz="2800" b="1" dirty="0">
                <a:latin typeface="Consolas" panose="020B0609020204030204" pitchFamily="49" charset="0"/>
              </a:rPr>
              <a:t>  </a:t>
            </a:r>
            <a:endParaRPr lang="en-US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br>
              <a:rPr lang="en-US" sz="2800" b="1" dirty="0">
                <a:latin typeface="Consolas" panose="020B0609020204030204" pitchFamily="49" charset="0"/>
              </a:rPr>
            </a:b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&lt;/table&gt;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25"/>
          <p:cNvSpPr>
            <a:spLocks noChangeArrowheads="1"/>
          </p:cNvSpPr>
          <p:nvPr/>
        </p:nvSpPr>
        <p:spPr bwMode="auto">
          <a:xfrm>
            <a:off x="1143000" y="2057400"/>
            <a:ext cx="3810000" cy="1295400"/>
          </a:xfrm>
          <a:prstGeom prst="wedgeRoundRectCallout">
            <a:avLst>
              <a:gd name="adj1" fmla="val -34110"/>
              <a:gd name="adj2" fmla="val -75985"/>
              <a:gd name="adj3" fmla="val 16667"/>
            </a:avLst>
          </a:prstGeom>
          <a:solidFill>
            <a:srgbClr val="00B0F0">
              <a:alpha val="94902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dirty="0">
                <a:latin typeface="Comfortaa" pitchFamily="2" charset="0"/>
              </a:rPr>
              <a:t>Таблиците са дефинирани с тага </a:t>
            </a:r>
            <a:r>
              <a:rPr lang="en-US" sz="2400" dirty="0">
                <a:solidFill>
                  <a:schemeClr val="bg1"/>
                </a:solidFill>
                <a:latin typeface="Comfortaa" pitchFamily="2" charset="0"/>
                <a:cs typeface="Consolas" pitchFamily="49" charset="0"/>
              </a:rPr>
              <a:t>&lt;table&gt;</a:t>
            </a:r>
            <a:endParaRPr lang="en-US" sz="2400" dirty="0">
              <a:solidFill>
                <a:schemeClr val="bg1"/>
              </a:solidFill>
              <a:latin typeface="Comfortaa" pitchFamily="2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33400" y="1219201"/>
            <a:ext cx="1447800" cy="474789"/>
          </a:xfrm>
          <a:prstGeom prst="rect">
            <a:avLst/>
          </a:prstGeom>
          <a:solidFill>
            <a:srgbClr val="00B0F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3F74B273-26CB-D363-8DD3-8BE791C4F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359" y="277089"/>
            <a:ext cx="10944854" cy="617721"/>
          </a:xfrm>
        </p:spPr>
        <p:txBody>
          <a:bodyPr>
            <a:normAutofit fontScale="90000"/>
          </a:bodyPr>
          <a:lstStyle/>
          <a:p>
            <a:r>
              <a:rPr lang="bg-BG" dirty="0"/>
              <a:t>Таблици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432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407358" y="1138704"/>
            <a:ext cx="11353800" cy="53887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&lt;table&gt;</a:t>
            </a:r>
            <a:br>
              <a:rPr lang="en-US" sz="2800" b="1" dirty="0">
                <a:latin typeface="Consolas" panose="020B0609020204030204" pitchFamily="49" charset="0"/>
              </a:rPr>
            </a:br>
            <a:r>
              <a:rPr lang="en-US" sz="2800" b="1" dirty="0">
                <a:latin typeface="Consolas" panose="020B0609020204030204" pitchFamily="49" charset="0"/>
              </a:rPr>
              <a:t>  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&lt;tr&gt;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br>
              <a:rPr lang="en-US" sz="2800" b="1" dirty="0">
                <a:latin typeface="Consolas" panose="020B0609020204030204" pitchFamily="49" charset="0"/>
              </a:rPr>
            </a:br>
            <a:r>
              <a:rPr lang="en-US" sz="2800" b="1" dirty="0">
                <a:latin typeface="Consolas" panose="020B0609020204030204" pitchFamily="49" charset="0"/>
              </a:rPr>
              <a:t>  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&lt;/tr&gt;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br>
              <a:rPr lang="en-US" sz="2800" b="1" dirty="0">
                <a:latin typeface="Consolas" panose="020B0609020204030204" pitchFamily="49" charset="0"/>
              </a:rPr>
            </a:b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&lt;/table&gt;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AutoShape 25"/>
          <p:cNvSpPr>
            <a:spLocks noChangeArrowheads="1"/>
          </p:cNvSpPr>
          <p:nvPr/>
        </p:nvSpPr>
        <p:spPr bwMode="auto">
          <a:xfrm>
            <a:off x="1190804" y="2213127"/>
            <a:ext cx="3810000" cy="1022009"/>
          </a:xfrm>
          <a:prstGeom prst="wedgeRoundRectCallout">
            <a:avLst>
              <a:gd name="adj1" fmla="val -34110"/>
              <a:gd name="adj2" fmla="val -75985"/>
              <a:gd name="adj3" fmla="val 16667"/>
            </a:avLst>
          </a:prstGeom>
          <a:solidFill>
            <a:srgbClr val="00B0F0">
              <a:alpha val="94902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bg-BG" sz="2400" dirty="0">
                <a:solidFill>
                  <a:srgbClr val="FFFFFF"/>
                </a:solidFill>
                <a:latin typeface="Comfortaa" pitchFamily="2" charset="0"/>
              </a:rPr>
              <a:t>Дефинира ред в таблицата</a:t>
            </a:r>
            <a:endParaRPr lang="en-US" sz="2400" b="1" dirty="0">
              <a:solidFill>
                <a:schemeClr val="tx2">
                  <a:lumMod val="75000"/>
                </a:schemeClr>
              </a:solidFill>
              <a:latin typeface="Comfortaa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14400" y="1661984"/>
            <a:ext cx="838200" cy="474789"/>
          </a:xfrm>
          <a:prstGeom prst="rect">
            <a:avLst/>
          </a:prstGeom>
          <a:solidFill>
            <a:srgbClr val="00B0F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60A7E2E8-AA8B-F8FC-FFCC-960186FE2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359" y="277089"/>
            <a:ext cx="10944854" cy="617721"/>
          </a:xfrm>
        </p:spPr>
        <p:txBody>
          <a:bodyPr>
            <a:normAutofit fontScale="90000"/>
          </a:bodyPr>
          <a:lstStyle/>
          <a:p>
            <a:r>
              <a:rPr lang="bg-BG" dirty="0"/>
              <a:t>Таблици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273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407358" y="1138704"/>
            <a:ext cx="11353800" cy="53887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&lt;table&gt;</a:t>
            </a:r>
            <a:br>
              <a:rPr lang="en-US" sz="2800" b="1" dirty="0">
                <a:latin typeface="Consolas" panose="020B0609020204030204" pitchFamily="49" charset="0"/>
              </a:rPr>
            </a:br>
            <a:r>
              <a:rPr lang="en-US" sz="2800" b="1" dirty="0">
                <a:latin typeface="Consolas" panose="020B0609020204030204" pitchFamily="49" charset="0"/>
              </a:rPr>
              <a:t>  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&lt;tr&gt;</a:t>
            </a:r>
            <a:br>
              <a:rPr lang="en-US" sz="2800" b="1" dirty="0">
                <a:latin typeface="Consolas" panose="020B0609020204030204" pitchFamily="49" charset="0"/>
              </a:rPr>
            </a:br>
            <a:r>
              <a:rPr lang="en-US" sz="2800" b="1" dirty="0">
                <a:latin typeface="Consolas" panose="020B0609020204030204" pitchFamily="49" charset="0"/>
              </a:rPr>
              <a:t>    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&lt;th&gt;</a:t>
            </a:r>
            <a:r>
              <a:rPr lang="en-US" sz="2800" b="1" dirty="0">
                <a:latin typeface="Consolas" panose="020B0609020204030204" pitchFamily="49" charset="0"/>
              </a:rPr>
              <a:t>Firstname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&lt;/th&gt;</a:t>
            </a:r>
            <a:br>
              <a:rPr lang="en-US" sz="2800" b="1" dirty="0">
                <a:latin typeface="Consolas" panose="020B0609020204030204" pitchFamily="49" charset="0"/>
              </a:rPr>
            </a:br>
            <a:r>
              <a:rPr lang="en-US" sz="2800" b="1" dirty="0">
                <a:latin typeface="Consolas" panose="020B0609020204030204" pitchFamily="49" charset="0"/>
              </a:rPr>
              <a:t>    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&lt;th&gt;</a:t>
            </a:r>
            <a:r>
              <a:rPr lang="en-US" sz="2800" b="1" dirty="0">
                <a:latin typeface="Consolas" panose="020B0609020204030204" pitchFamily="49" charset="0"/>
              </a:rPr>
              <a:t>Lastname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&lt;/th&gt;</a:t>
            </a:r>
            <a:r>
              <a:rPr lang="en-US" sz="2800" b="1" dirty="0">
                <a:latin typeface="Consolas" panose="020B0609020204030204" pitchFamily="49" charset="0"/>
              </a:rPr>
              <a:t> </a:t>
            </a:r>
            <a:br>
              <a:rPr lang="en-US" sz="2800" b="1" dirty="0">
                <a:latin typeface="Consolas" panose="020B0609020204030204" pitchFamily="49" charset="0"/>
              </a:rPr>
            </a:br>
            <a:r>
              <a:rPr lang="en-US" sz="2800" b="1" dirty="0">
                <a:latin typeface="Consolas" panose="020B0609020204030204" pitchFamily="49" charset="0"/>
              </a:rPr>
              <a:t>    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&lt;th&gt;</a:t>
            </a:r>
            <a:r>
              <a:rPr lang="en-US" sz="2800" b="1" dirty="0">
                <a:latin typeface="Consolas" panose="020B0609020204030204" pitchFamily="49" charset="0"/>
              </a:rPr>
              <a:t>Age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&lt;/th&gt;</a:t>
            </a:r>
            <a:br>
              <a:rPr lang="en-US" sz="2800" b="1" dirty="0">
                <a:latin typeface="Consolas" panose="020B0609020204030204" pitchFamily="49" charset="0"/>
              </a:rPr>
            </a:br>
            <a:r>
              <a:rPr lang="en-US" sz="2800" b="1" dirty="0">
                <a:latin typeface="Consolas" panose="020B0609020204030204" pitchFamily="49" charset="0"/>
              </a:rPr>
              <a:t>  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&lt;/tr&gt;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br>
              <a:rPr lang="en-US" sz="2800" b="1" dirty="0">
                <a:latin typeface="Consolas" panose="020B0609020204030204" pitchFamily="49" charset="0"/>
              </a:rPr>
            </a:b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&lt;/table&gt;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AutoShape 25"/>
          <p:cNvSpPr>
            <a:spLocks noChangeArrowheads="1"/>
          </p:cNvSpPr>
          <p:nvPr/>
        </p:nvSpPr>
        <p:spPr bwMode="auto">
          <a:xfrm>
            <a:off x="1524000" y="3771900"/>
            <a:ext cx="3048000" cy="990600"/>
          </a:xfrm>
          <a:prstGeom prst="wedgeRoundRectCallout">
            <a:avLst>
              <a:gd name="adj1" fmla="val -32158"/>
              <a:gd name="adj2" fmla="val -81395"/>
              <a:gd name="adj3" fmla="val 16667"/>
            </a:avLst>
          </a:prstGeom>
          <a:solidFill>
            <a:srgbClr val="00B0F0">
              <a:alpha val="94902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200" dirty="0">
                <a:solidFill>
                  <a:srgbClr val="FFFFFF"/>
                </a:solidFill>
                <a:latin typeface="Comfortaa" pitchFamily="2" charset="0"/>
              </a:rPr>
              <a:t>Дефинира заглавна клетка</a:t>
            </a:r>
            <a:endParaRPr lang="en-US" sz="2200" b="1" dirty="0">
              <a:solidFill>
                <a:schemeClr val="tx2">
                  <a:lumMod val="75000"/>
                </a:schemeClr>
              </a:solidFill>
              <a:latin typeface="Comfortaa" pitchFamily="2" charset="0"/>
            </a:endParaRPr>
          </a:p>
        </p:txBody>
      </p:sp>
      <p:pic>
        <p:nvPicPr>
          <p:cNvPr id="7" name="Picture 2" descr="https://i.gyazo.com/05890eb3beb868415df77cc8874e5a7d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477000" y="3124200"/>
            <a:ext cx="4812626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1295400" y="2971800"/>
            <a:ext cx="834154" cy="381000"/>
          </a:xfrm>
          <a:prstGeom prst="rect">
            <a:avLst/>
          </a:prstGeom>
          <a:solidFill>
            <a:srgbClr val="00B0F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824B40F0-36A9-3E42-01D8-782509282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359" y="277089"/>
            <a:ext cx="10944854" cy="617721"/>
          </a:xfrm>
        </p:spPr>
        <p:txBody>
          <a:bodyPr>
            <a:normAutofit fontScale="90000"/>
          </a:bodyPr>
          <a:lstStyle/>
          <a:p>
            <a:r>
              <a:rPr lang="bg-BG" dirty="0"/>
              <a:t>Таблици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948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407358" y="1138704"/>
            <a:ext cx="11353800" cy="53887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&lt;table&gt;</a:t>
            </a:r>
            <a:br>
              <a:rPr lang="en-US" sz="2800" b="1" dirty="0">
                <a:latin typeface="Consolas" panose="020B0609020204030204" pitchFamily="49" charset="0"/>
              </a:rPr>
            </a:br>
            <a:r>
              <a:rPr lang="en-US" sz="2800" b="1" dirty="0">
                <a:latin typeface="Consolas" panose="020B0609020204030204" pitchFamily="49" charset="0"/>
              </a:rPr>
              <a:t>  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&lt;tr&gt;</a:t>
            </a:r>
            <a:br>
              <a:rPr lang="en-US" sz="2800" b="1" dirty="0">
                <a:latin typeface="Consolas" panose="020B0609020204030204" pitchFamily="49" charset="0"/>
              </a:rPr>
            </a:br>
            <a:r>
              <a:rPr lang="en-US" sz="2800" b="1" dirty="0">
                <a:latin typeface="Consolas" panose="020B0609020204030204" pitchFamily="49" charset="0"/>
              </a:rPr>
              <a:t>    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&lt;th&gt;</a:t>
            </a:r>
            <a:r>
              <a:rPr lang="en-US" sz="2800" b="1" dirty="0">
                <a:latin typeface="Consolas" panose="020B0609020204030204" pitchFamily="49" charset="0"/>
              </a:rPr>
              <a:t>Firstname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&lt;/th&gt;</a:t>
            </a:r>
            <a:br>
              <a:rPr lang="en-US" sz="2800" b="1" dirty="0">
                <a:latin typeface="Consolas" panose="020B0609020204030204" pitchFamily="49" charset="0"/>
              </a:rPr>
            </a:br>
            <a:r>
              <a:rPr lang="en-US" sz="2800" b="1" dirty="0">
                <a:latin typeface="Consolas" panose="020B0609020204030204" pitchFamily="49" charset="0"/>
              </a:rPr>
              <a:t>    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&lt;th&gt;</a:t>
            </a:r>
            <a:r>
              <a:rPr lang="en-US" sz="2800" b="1" dirty="0">
                <a:latin typeface="Consolas" panose="020B0609020204030204" pitchFamily="49" charset="0"/>
              </a:rPr>
              <a:t>Lastname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&lt;/th&gt;</a:t>
            </a:r>
            <a:r>
              <a:rPr lang="en-US" sz="2800" b="1" dirty="0">
                <a:latin typeface="Consolas" panose="020B0609020204030204" pitchFamily="49" charset="0"/>
              </a:rPr>
              <a:t> </a:t>
            </a:r>
            <a:br>
              <a:rPr lang="en-US" sz="2800" b="1" dirty="0">
                <a:latin typeface="Consolas" panose="020B0609020204030204" pitchFamily="49" charset="0"/>
              </a:rPr>
            </a:br>
            <a:r>
              <a:rPr lang="en-US" sz="2800" b="1" dirty="0">
                <a:latin typeface="Consolas" panose="020B0609020204030204" pitchFamily="49" charset="0"/>
              </a:rPr>
              <a:t>    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&lt;th&gt;</a:t>
            </a:r>
            <a:r>
              <a:rPr lang="en-US" sz="2800" b="1" dirty="0">
                <a:latin typeface="Consolas" panose="020B0609020204030204" pitchFamily="49" charset="0"/>
              </a:rPr>
              <a:t>Age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&lt;/th&gt;</a:t>
            </a:r>
            <a:br>
              <a:rPr lang="en-US" sz="2800" b="1" dirty="0">
                <a:latin typeface="Consolas" panose="020B0609020204030204" pitchFamily="49" charset="0"/>
              </a:rPr>
            </a:br>
            <a:r>
              <a:rPr lang="en-US" sz="2800" b="1" dirty="0">
                <a:latin typeface="Consolas" panose="020B0609020204030204" pitchFamily="49" charset="0"/>
              </a:rPr>
              <a:t>  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&lt;/tr&gt;</a:t>
            </a:r>
            <a:br>
              <a:rPr lang="en-US" sz="2800" b="1" dirty="0">
                <a:latin typeface="Consolas" panose="020B0609020204030204" pitchFamily="49" charset="0"/>
              </a:rPr>
            </a:br>
            <a:r>
              <a:rPr lang="en-US" sz="2800" b="1" dirty="0">
                <a:latin typeface="Consolas" panose="020B0609020204030204" pitchFamily="49" charset="0"/>
              </a:rPr>
              <a:t>  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&lt;tr&gt;</a:t>
            </a:r>
            <a:br>
              <a:rPr lang="en-US" sz="2800" b="1" dirty="0">
                <a:latin typeface="Consolas" panose="020B0609020204030204" pitchFamily="49" charset="0"/>
              </a:rPr>
            </a:br>
            <a:r>
              <a:rPr lang="en-US" sz="2800" b="1" dirty="0">
                <a:latin typeface="Consolas" panose="020B0609020204030204" pitchFamily="49" charset="0"/>
              </a:rPr>
              <a:t>    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&lt;td&gt;</a:t>
            </a:r>
            <a:r>
              <a:rPr lang="en-US" sz="2800" b="1" dirty="0">
                <a:latin typeface="Consolas" panose="020B0609020204030204" pitchFamily="49" charset="0"/>
              </a:rPr>
              <a:t>Jill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&lt;/td&gt;</a:t>
            </a:r>
            <a:br>
              <a:rPr lang="en-US" sz="2800" b="1" dirty="0">
                <a:latin typeface="Consolas" panose="020B0609020204030204" pitchFamily="49" charset="0"/>
              </a:rPr>
            </a:br>
            <a:r>
              <a:rPr lang="en-US" sz="2800" b="1" dirty="0">
                <a:latin typeface="Consolas" panose="020B0609020204030204" pitchFamily="49" charset="0"/>
              </a:rPr>
              <a:t>    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&lt;td&gt;</a:t>
            </a:r>
            <a:r>
              <a:rPr lang="en-US" sz="2800" b="1" dirty="0">
                <a:latin typeface="Consolas" panose="020B0609020204030204" pitchFamily="49" charset="0"/>
              </a:rPr>
              <a:t>Smith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&lt;/td&gt;</a:t>
            </a:r>
            <a:r>
              <a:rPr lang="en-US" sz="2800" b="1" dirty="0">
                <a:latin typeface="Consolas" panose="020B0609020204030204" pitchFamily="49" charset="0"/>
              </a:rPr>
              <a:t> </a:t>
            </a:r>
            <a:br>
              <a:rPr lang="en-US" sz="2800" b="1" dirty="0">
                <a:latin typeface="Consolas" panose="020B0609020204030204" pitchFamily="49" charset="0"/>
              </a:rPr>
            </a:br>
            <a:r>
              <a:rPr lang="en-US" sz="2800" b="1" dirty="0">
                <a:latin typeface="Consolas" panose="020B0609020204030204" pitchFamily="49" charset="0"/>
              </a:rPr>
              <a:t>    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&lt;td&gt;</a:t>
            </a:r>
            <a:r>
              <a:rPr lang="en-US" sz="2800" b="1" dirty="0">
                <a:latin typeface="Consolas" panose="020B0609020204030204" pitchFamily="49" charset="0"/>
              </a:rPr>
              <a:t>50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&lt;/td&gt;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dirty="0">
                <a:latin typeface="Consolas" panose="020B0609020204030204" pitchFamily="49" charset="0"/>
              </a:rPr>
              <a:t> 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&lt;/tr&gt;</a:t>
            </a:r>
            <a:br>
              <a:rPr lang="en-US" sz="2800" b="1" dirty="0">
                <a:latin typeface="Consolas" panose="020B0609020204030204" pitchFamily="49" charset="0"/>
              </a:rPr>
            </a:b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&lt;/table&gt;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AutoShape 25"/>
          <p:cNvSpPr>
            <a:spLocks noChangeArrowheads="1"/>
          </p:cNvSpPr>
          <p:nvPr/>
        </p:nvSpPr>
        <p:spPr bwMode="auto">
          <a:xfrm>
            <a:off x="1371600" y="5686802"/>
            <a:ext cx="3429000" cy="838200"/>
          </a:xfrm>
          <a:prstGeom prst="wedgeRoundRectCallout">
            <a:avLst>
              <a:gd name="adj1" fmla="val -32158"/>
              <a:gd name="adj2" fmla="val -81395"/>
              <a:gd name="adj3" fmla="val 16667"/>
            </a:avLst>
          </a:prstGeom>
          <a:solidFill>
            <a:srgbClr val="00B0F0">
              <a:alpha val="94902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bg-BG" sz="2000" dirty="0">
                <a:solidFill>
                  <a:srgbClr val="FFFFFF"/>
                </a:solidFill>
                <a:latin typeface="Comfortaa" pitchFamily="2" charset="0"/>
              </a:rPr>
              <a:t>Дефиниране на клетка</a:t>
            </a:r>
            <a:endParaRPr lang="en-US" sz="2000" dirty="0">
              <a:solidFill>
                <a:schemeClr val="tx2">
                  <a:lumMod val="75000"/>
                </a:schemeClr>
              </a:solidFill>
              <a:latin typeface="Comfortaa" pitchFamily="2" charset="0"/>
            </a:endParaRPr>
          </a:p>
        </p:txBody>
      </p:sp>
      <p:pic>
        <p:nvPicPr>
          <p:cNvPr id="3074" name="Picture 2" descr="https://i.gyazo.com/05890eb3beb868415df77cc8874e5a7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3124200"/>
            <a:ext cx="4812626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s://i.gyazo.com/05890eb3beb868415df77cc8874e5a7d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477000" y="3124200"/>
            <a:ext cx="4812626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1325768" y="5082286"/>
            <a:ext cx="807833" cy="381000"/>
          </a:xfrm>
          <a:prstGeom prst="rect">
            <a:avLst/>
          </a:prstGeom>
          <a:solidFill>
            <a:srgbClr val="00B0F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0903C1C5-F8C5-E56C-FAC4-D8823046A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359" y="277089"/>
            <a:ext cx="10944854" cy="617721"/>
          </a:xfrm>
        </p:spPr>
        <p:txBody>
          <a:bodyPr>
            <a:normAutofit fontScale="90000"/>
          </a:bodyPr>
          <a:lstStyle/>
          <a:p>
            <a:r>
              <a:rPr lang="bg-BG" dirty="0"/>
              <a:t>Таблици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158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407358" y="1138705"/>
            <a:ext cx="11353800" cy="545031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&lt;table border="1"&gt;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&lt;tr&gt;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&lt;th&gt;</a:t>
            </a:r>
            <a:r>
              <a:rPr lang="en-US" sz="2400" b="1" dirty="0">
                <a:latin typeface="Consolas" panose="020B0609020204030204" pitchFamily="49" charset="0"/>
              </a:rPr>
              <a:t>Month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&lt;/th&gt;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&lt;th&gt;</a:t>
            </a:r>
            <a:r>
              <a:rPr lang="en-US" sz="2400" b="1" dirty="0">
                <a:latin typeface="Consolas" panose="020B0609020204030204" pitchFamily="49" charset="0"/>
              </a:rPr>
              <a:t>Savings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&lt;/th&gt;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&lt;/tr&gt;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&lt;tr&gt;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&lt;td&gt;</a:t>
            </a:r>
            <a:r>
              <a:rPr lang="en-US" sz="2400" b="1" dirty="0">
                <a:latin typeface="Consolas" panose="020B0609020204030204" pitchFamily="49" charset="0"/>
              </a:rPr>
              <a:t>January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&lt;/td&gt;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&lt;td&gt;</a:t>
            </a:r>
            <a:r>
              <a:rPr lang="en-US" sz="2400" b="1" dirty="0">
                <a:latin typeface="Consolas" panose="020B0609020204030204" pitchFamily="49" charset="0"/>
              </a:rPr>
              <a:t>$100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&lt;/td&gt;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&lt;/tr&gt;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&lt;tr&gt;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&lt;td&gt;</a:t>
            </a:r>
            <a:r>
              <a:rPr lang="en-US" sz="2400" b="1" dirty="0">
                <a:latin typeface="Consolas" panose="020B0609020204030204" pitchFamily="49" charset="0"/>
              </a:rPr>
              <a:t>February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&lt;/td&gt;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&lt;td&gt;</a:t>
            </a:r>
            <a:r>
              <a:rPr lang="en-US" sz="2400" b="1" dirty="0">
                <a:latin typeface="Consolas" panose="020B0609020204030204" pitchFamily="49" charset="0"/>
              </a:rPr>
              <a:t>$80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&lt;/td&gt;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&lt;/tr&gt;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&lt;/table&gt;</a:t>
            </a:r>
            <a:endParaRPr lang="en-US" sz="24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676400" y="1237418"/>
            <a:ext cx="1752600" cy="381000"/>
          </a:xfrm>
          <a:prstGeom prst="rect">
            <a:avLst/>
          </a:prstGeom>
          <a:solidFill>
            <a:srgbClr val="00B0F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1" name="AutoShape 25"/>
          <p:cNvSpPr>
            <a:spLocks noChangeArrowheads="1"/>
          </p:cNvSpPr>
          <p:nvPr/>
        </p:nvSpPr>
        <p:spPr bwMode="auto">
          <a:xfrm>
            <a:off x="3017051" y="2057400"/>
            <a:ext cx="3924300" cy="1295400"/>
          </a:xfrm>
          <a:prstGeom prst="wedgeRoundRectCallout">
            <a:avLst>
              <a:gd name="adj1" fmla="val -41102"/>
              <a:gd name="adj2" fmla="val -85704"/>
              <a:gd name="adj3" fmla="val 16667"/>
            </a:avLst>
          </a:prstGeom>
          <a:solidFill>
            <a:srgbClr val="00B0F0">
              <a:alpha val="94902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2000" dirty="0">
                <a:solidFill>
                  <a:srgbClr val="FFFFFF"/>
                </a:solidFill>
                <a:latin typeface="Comfortaa" pitchFamily="2" charset="0"/>
              </a:rPr>
              <a:t>Определя дали границите на таблицата трябва да бъде видима</a:t>
            </a:r>
            <a:endParaRPr lang="en-US" sz="2000" b="1" dirty="0">
              <a:solidFill>
                <a:schemeClr val="tx2">
                  <a:lumMod val="75000"/>
                </a:schemeClr>
              </a:solidFill>
              <a:latin typeface="Comfortaa" pitchFamily="2" charset="0"/>
            </a:endParaRPr>
          </a:p>
        </p:txBody>
      </p:sp>
      <p:pic>
        <p:nvPicPr>
          <p:cNvPr id="1026" name="Picture 2" descr="https://i.gyazo.com/8b830a015ccc424f052f6519071b7a6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3581400"/>
            <a:ext cx="5481144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3">
            <a:extLst>
              <a:ext uri="{FF2B5EF4-FFF2-40B4-BE49-F238E27FC236}">
                <a16:creationId xmlns:a16="http://schemas.microsoft.com/office/drawing/2014/main" id="{D9CAFED8-EA34-B3F8-3BD7-1B3CAF2C8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359" y="277089"/>
            <a:ext cx="10944854" cy="617721"/>
          </a:xfrm>
        </p:spPr>
        <p:txBody>
          <a:bodyPr>
            <a:normAutofit fontScale="90000"/>
          </a:bodyPr>
          <a:lstStyle/>
          <a:p>
            <a:r>
              <a:rPr lang="bg-BG" dirty="0"/>
              <a:t>Атрибути на таблици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5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407358" y="1138704"/>
            <a:ext cx="11353800" cy="53887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&lt;h2&gt;</a:t>
            </a:r>
            <a:r>
              <a:rPr lang="en-US" sz="2800" b="1" dirty="0">
                <a:latin typeface="Consolas" panose="020B0609020204030204" pitchFamily="49" charset="0"/>
              </a:rPr>
              <a:t>Cell that spans two columns: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&lt;/h2&gt;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&lt;table&gt;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&lt;tr&gt;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&lt;th&gt;</a:t>
            </a:r>
            <a:r>
              <a:rPr lang="en-US" sz="2800" b="1" dirty="0">
                <a:latin typeface="Consolas" panose="020B0609020204030204" pitchFamily="49" charset="0"/>
              </a:rPr>
              <a:t>Name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&lt;/th&gt;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&lt;th colspan="</a:t>
            </a:r>
            <a:r>
              <a:rPr lang="en-US" sz="2800" b="1" dirty="0">
                <a:latin typeface="Consolas" panose="020B0609020204030204" pitchFamily="49" charset="0"/>
              </a:rPr>
              <a:t>2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</a:t>
            </a:r>
            <a:r>
              <a:rPr lang="en-US" sz="2800" b="1" dirty="0">
                <a:latin typeface="Consolas" panose="020B0609020204030204" pitchFamily="49" charset="0"/>
              </a:rPr>
              <a:t>Telephone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&lt;/th&gt;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&lt;/tr&gt;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&lt;tr&gt;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&lt;td&gt;</a:t>
            </a:r>
            <a:r>
              <a:rPr lang="en-US" sz="2800" b="1" dirty="0">
                <a:latin typeface="Consolas" panose="020B0609020204030204" pitchFamily="49" charset="0"/>
              </a:rPr>
              <a:t>Bill Gates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&lt;/td&gt;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&lt;td&gt;</a:t>
            </a:r>
            <a:r>
              <a:rPr lang="en-US" sz="2800" b="1" dirty="0">
                <a:latin typeface="Consolas" panose="020B0609020204030204" pitchFamily="49" charset="0"/>
              </a:rPr>
              <a:t>55577854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&lt;/td&gt;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&lt;td&gt;</a:t>
            </a:r>
            <a:r>
              <a:rPr lang="en-US" sz="2800" b="1" dirty="0">
                <a:latin typeface="Consolas" panose="020B0609020204030204" pitchFamily="49" charset="0"/>
              </a:rPr>
              <a:t>55577855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&lt;/td&gt;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&lt;/tr&gt;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&lt;/table&gt;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25"/>
          <p:cNvSpPr>
            <a:spLocks noChangeArrowheads="1"/>
          </p:cNvSpPr>
          <p:nvPr/>
        </p:nvSpPr>
        <p:spPr bwMode="auto">
          <a:xfrm>
            <a:off x="3124201" y="1752600"/>
            <a:ext cx="4243659" cy="838200"/>
          </a:xfrm>
          <a:prstGeom prst="wedgeRoundRectCallout">
            <a:avLst>
              <a:gd name="adj1" fmla="val -29621"/>
              <a:gd name="adj2" fmla="val 95562"/>
              <a:gd name="adj3" fmla="val 16667"/>
            </a:avLst>
          </a:prstGeom>
          <a:solidFill>
            <a:srgbClr val="00B0F0">
              <a:alpha val="94902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2000" dirty="0">
                <a:solidFill>
                  <a:srgbClr val="FFFFFF"/>
                </a:solidFill>
                <a:latin typeface="Comfortaa" pitchFamily="2" charset="0"/>
              </a:rPr>
              <a:t>Дефинира колко колони ще обхваща клетката</a:t>
            </a:r>
            <a:endParaRPr lang="en-US" sz="2000" b="1" dirty="0">
              <a:solidFill>
                <a:schemeClr val="tx2">
                  <a:lumMod val="75000"/>
                </a:schemeClr>
              </a:solidFill>
              <a:latin typeface="Comfortaa" pitchFamily="2" charset="0"/>
            </a:endParaRPr>
          </a:p>
        </p:txBody>
      </p:sp>
      <p:pic>
        <p:nvPicPr>
          <p:cNvPr id="4098" name="Picture 2" descr="https://i.gyazo.com/fbbbe43e50b85188fe38a08ce49c6f4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1" y="3886200"/>
            <a:ext cx="5135971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2057400" y="2971800"/>
            <a:ext cx="2209800" cy="381000"/>
          </a:xfrm>
          <a:prstGeom prst="rect">
            <a:avLst/>
          </a:prstGeom>
          <a:solidFill>
            <a:srgbClr val="00B0F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4191000" y="3276600"/>
            <a:ext cx="3810000" cy="15240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3">
            <a:extLst>
              <a:ext uri="{FF2B5EF4-FFF2-40B4-BE49-F238E27FC236}">
                <a16:creationId xmlns:a16="http://schemas.microsoft.com/office/drawing/2014/main" id="{7C5861CB-DFD1-3AD5-299E-7AF96D1AC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359" y="277089"/>
            <a:ext cx="10944854" cy="617721"/>
          </a:xfrm>
        </p:spPr>
        <p:txBody>
          <a:bodyPr>
            <a:normAutofit fontScale="90000"/>
          </a:bodyPr>
          <a:lstStyle/>
          <a:p>
            <a:r>
              <a:rPr lang="bg-BG" dirty="0"/>
              <a:t>Атрибути на таблици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97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304800" y="901837"/>
            <a:ext cx="11353800" cy="58196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&lt;table&gt;</a:t>
            </a:r>
            <a:b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  &lt;tr&gt;</a:t>
            </a:r>
            <a:b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    &lt;th&gt;</a:t>
            </a:r>
            <a:r>
              <a:rPr lang="en-US" sz="2800" b="1" dirty="0">
                <a:latin typeface="Consolas" panose="020B0609020204030204" pitchFamily="49" charset="0"/>
              </a:rPr>
              <a:t>Name: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&lt;/th&gt;</a:t>
            </a:r>
            <a:b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    &lt;td&gt;</a:t>
            </a:r>
            <a:r>
              <a:rPr lang="en-US" sz="2800" b="1" dirty="0">
                <a:latin typeface="Consolas" panose="020B0609020204030204" pitchFamily="49" charset="0"/>
              </a:rPr>
              <a:t>Bill Gates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&lt;/td&gt;</a:t>
            </a:r>
            <a:b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  &lt;/tr&gt;</a:t>
            </a:r>
            <a:b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  &lt;tr&gt;</a:t>
            </a:r>
            <a:b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    &lt;th rowspan="</a:t>
            </a:r>
            <a:r>
              <a:rPr lang="en-US" sz="2800" b="1" dirty="0">
                <a:latin typeface="Consolas" panose="020B0609020204030204" pitchFamily="49" charset="0"/>
              </a:rPr>
              <a:t>2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</a:t>
            </a:r>
            <a:r>
              <a:rPr lang="en-US" sz="2800" b="1" dirty="0">
                <a:latin typeface="Consolas" panose="020B0609020204030204" pitchFamily="49" charset="0"/>
              </a:rPr>
              <a:t>Telephone: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&lt;/th&gt;</a:t>
            </a:r>
            <a:b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    &lt;td&gt;</a:t>
            </a:r>
            <a:r>
              <a:rPr lang="en-US" sz="2800" b="1" dirty="0">
                <a:latin typeface="Consolas" panose="020B0609020204030204" pitchFamily="49" charset="0"/>
              </a:rPr>
              <a:t>55577854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&lt;/td&gt;</a:t>
            </a:r>
            <a:b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  &lt;/tr&gt;</a:t>
            </a:r>
            <a:b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  &lt;tr&gt;</a:t>
            </a:r>
            <a:b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    &lt;td&gt;</a:t>
            </a:r>
            <a:r>
              <a:rPr lang="en-US" sz="2800" b="1" dirty="0">
                <a:latin typeface="Consolas" panose="020B0609020204030204" pitchFamily="49" charset="0"/>
              </a:rPr>
              <a:t>55577855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&lt;/td&gt;</a:t>
            </a:r>
            <a:b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  &lt;/tr&gt;</a:t>
            </a:r>
            <a:b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&lt;/table&gt;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25"/>
          <p:cNvSpPr>
            <a:spLocks noChangeArrowheads="1"/>
          </p:cNvSpPr>
          <p:nvPr/>
        </p:nvSpPr>
        <p:spPr bwMode="auto">
          <a:xfrm>
            <a:off x="3859871" y="4444552"/>
            <a:ext cx="4243659" cy="838200"/>
          </a:xfrm>
          <a:prstGeom prst="wedgeRoundRectCallout">
            <a:avLst>
              <a:gd name="adj1" fmla="val -41901"/>
              <a:gd name="adj2" fmla="val -105024"/>
              <a:gd name="adj3" fmla="val 16667"/>
            </a:avLst>
          </a:prstGeom>
          <a:solidFill>
            <a:srgbClr val="00B0F0">
              <a:alpha val="94902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2200" dirty="0">
                <a:solidFill>
                  <a:srgbClr val="FFFFFF"/>
                </a:solidFill>
                <a:latin typeface="Comfortaa" pitchFamily="2" charset="0"/>
              </a:rPr>
              <a:t>Определя колко редове ще обхваща клетката</a:t>
            </a:r>
            <a:endParaRPr lang="en-US" sz="2200" b="1" dirty="0">
              <a:solidFill>
                <a:schemeClr val="tx2">
                  <a:lumMod val="75000"/>
                </a:schemeClr>
              </a:solidFill>
              <a:latin typeface="Comfortaa" pitchFamily="2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981200" y="3621157"/>
            <a:ext cx="2209800" cy="381000"/>
          </a:xfrm>
          <a:prstGeom prst="rect">
            <a:avLst/>
          </a:prstGeom>
          <a:solidFill>
            <a:srgbClr val="00B0F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pic>
        <p:nvPicPr>
          <p:cNvPr id="1026" name="Picture 2" descr="https://i.gyazo.com/c048e842d7f311efb31e17dcd1c8e34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228946"/>
            <a:ext cx="4991100" cy="96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V="1">
            <a:off x="3429000" y="2819401"/>
            <a:ext cx="2743200" cy="80175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3">
            <a:extLst>
              <a:ext uri="{FF2B5EF4-FFF2-40B4-BE49-F238E27FC236}">
                <a16:creationId xmlns:a16="http://schemas.microsoft.com/office/drawing/2014/main" id="{ABD0133C-684F-8D93-7A76-9D2C470EC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1" y="277089"/>
            <a:ext cx="11353800" cy="617721"/>
          </a:xfrm>
        </p:spPr>
        <p:txBody>
          <a:bodyPr>
            <a:normAutofit fontScale="90000"/>
          </a:bodyPr>
          <a:lstStyle/>
          <a:p>
            <a:r>
              <a:rPr lang="bg-BG" dirty="0"/>
              <a:t>Атрибути на таблици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244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524000" y="3400053"/>
            <a:ext cx="9144000" cy="2387600"/>
          </a:xfrm>
        </p:spPr>
        <p:txBody>
          <a:bodyPr/>
          <a:lstStyle/>
          <a:p>
            <a:r>
              <a:rPr lang="bg-BG" dirty="0"/>
              <a:t>Основи на </a:t>
            </a:r>
            <a:r>
              <a:rPr lang="en-US" dirty="0"/>
              <a:t>HTML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524000" y="5879728"/>
            <a:ext cx="9144000" cy="1655762"/>
          </a:xfrm>
        </p:spPr>
        <p:txBody>
          <a:bodyPr/>
          <a:lstStyle/>
          <a:p>
            <a:r>
              <a:rPr lang="bg-BG" dirty="0"/>
              <a:t>Какво е </a:t>
            </a:r>
            <a:r>
              <a:rPr lang="en-US" dirty="0"/>
              <a:t>HTML? </a:t>
            </a:r>
            <a:r>
              <a:rPr lang="bg-BG" dirty="0"/>
              <a:t>Основни тагове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1789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7" name="Picture 14" descr="Резултат с изображение за htm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1168" y="1070347"/>
            <a:ext cx="3509663" cy="3509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65347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192001" y="1066801"/>
            <a:ext cx="11804822" cy="5570355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HTML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формите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dirty="0"/>
              <a:t>позволяват на потребителя да попълва </a:t>
            </a:r>
            <a:br>
              <a:rPr lang="ru-RU" dirty="0"/>
            </a:br>
            <a:r>
              <a:rPr lang="ru-RU" dirty="0"/>
              <a:t>данни и да ги изпраща до сървъра</a:t>
            </a:r>
            <a:endParaRPr lang="en-US" dirty="0"/>
          </a:p>
          <a:p>
            <a:pPr lvl="1"/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Полетата за вход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dirty="0"/>
              <a:t>може да съдържат </a:t>
            </a:r>
            <a:br>
              <a:rPr lang="ru-RU" dirty="0"/>
            </a:br>
            <a:r>
              <a:rPr lang="ru-RU" dirty="0"/>
              <a:t>текст, номер, дата, радио бутон,</a:t>
            </a:r>
            <a:r>
              <a:rPr lang="en-US" dirty="0"/>
              <a:t> …</a:t>
            </a:r>
          </a:p>
          <a:p>
            <a:r>
              <a:rPr lang="ru-RU" dirty="0"/>
              <a:t>Създаване на форма за контакт</a:t>
            </a:r>
            <a:r>
              <a:rPr lang="en-US" dirty="0"/>
              <a:t>: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758824" y="4267201"/>
            <a:ext cx="10671176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&lt;form&gt;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700" b="1" noProof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First name: &lt;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input</a:t>
            </a:r>
            <a:r>
              <a:rPr lang="en-US" sz="27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700" b="1" noProof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type="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text</a:t>
            </a:r>
            <a:r>
              <a:rPr lang="en-US" sz="2700" b="1" noProof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" name="firstname"&gt;&lt;br&gt;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700" b="1" noProof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Last name: &lt;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input</a:t>
            </a:r>
            <a:r>
              <a:rPr lang="en-US" sz="27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700" b="1" noProof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type="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text</a:t>
            </a:r>
            <a:r>
              <a:rPr lang="en-US" sz="2700" b="1" noProof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" name="lastname"&gt;&lt;br&gt;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700" b="1" noProof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input</a:t>
            </a:r>
            <a:r>
              <a:rPr lang="en-US" sz="27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700" b="1" noProof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type="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submit</a:t>
            </a:r>
            <a:r>
              <a:rPr lang="en-US" sz="2700" b="1" noProof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" value="Submit"&gt;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&lt;/form&gt;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b="7926"/>
          <a:stretch/>
        </p:blipFill>
        <p:spPr>
          <a:xfrm>
            <a:off x="8201011" y="1676400"/>
            <a:ext cx="3581400" cy="3011632"/>
          </a:xfrm>
          <a:prstGeom prst="roundRect">
            <a:avLst>
              <a:gd name="adj" fmla="val 2783"/>
            </a:avLst>
          </a:prstGeom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F249601F-A2BA-B45E-8EF5-C2C15AB59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1" y="277089"/>
            <a:ext cx="11353800" cy="617721"/>
          </a:xfrm>
        </p:spPr>
        <p:txBody>
          <a:bodyPr>
            <a:normAutofit fontScale="90000"/>
          </a:bodyPr>
          <a:lstStyle/>
          <a:p>
            <a:r>
              <a:rPr lang="en-GB" dirty="0"/>
              <a:t>HTML </a:t>
            </a:r>
            <a:r>
              <a:rPr lang="bg-BG" dirty="0"/>
              <a:t>форми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840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5"/>
          <p:cNvSpPr txBox="1">
            <a:spLocks/>
          </p:cNvSpPr>
          <p:nvPr/>
        </p:nvSpPr>
        <p:spPr>
          <a:xfrm>
            <a:off x="407358" y="1138704"/>
            <a:ext cx="11353800" cy="53887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&lt;form&gt;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&lt;p&gt;First name:&lt;/p&gt;</a:t>
            </a:r>
          </a:p>
          <a:p>
            <a:r>
              <a:rPr lang="en-US" sz="2800" b="0" dirty="0">
                <a:effectLst/>
              </a:rPr>
              <a:t> 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cs typeface="+mn-cs"/>
              </a:rPr>
              <a:t>&lt;input type="text" </a:t>
            </a: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  <a:cs typeface="+mn-cs"/>
              </a:rPr>
              <a:t>    value="First Name" /&gt;</a:t>
            </a:r>
          </a:p>
          <a:p>
            <a:endParaRPr lang="en-US" sz="2800" dirty="0">
              <a:solidFill>
                <a:schemeClr val="tx2">
                  <a:lumMod val="75000"/>
                </a:schemeClr>
              </a:solidFill>
              <a:cs typeface="+mn-cs"/>
            </a:endParaRPr>
          </a:p>
          <a:p>
            <a:endParaRPr lang="en-US" sz="2800" dirty="0">
              <a:solidFill>
                <a:schemeClr val="tx2">
                  <a:lumMod val="75000"/>
                </a:schemeClr>
              </a:solidFill>
              <a:cs typeface="+mn-cs"/>
            </a:endParaRPr>
          </a:p>
          <a:p>
            <a:endParaRPr lang="en-US" sz="2800" dirty="0">
              <a:solidFill>
                <a:schemeClr val="tx2">
                  <a:lumMod val="75000"/>
                </a:schemeClr>
              </a:solidFill>
              <a:cs typeface="+mn-cs"/>
            </a:endParaRPr>
          </a:p>
          <a:p>
            <a:endParaRPr lang="en-US" sz="2800" dirty="0">
              <a:solidFill>
                <a:schemeClr val="tx2">
                  <a:lumMod val="75000"/>
                </a:schemeClr>
              </a:solidFill>
              <a:cs typeface="+mn-cs"/>
            </a:endParaRPr>
          </a:p>
          <a:p>
            <a:endParaRPr lang="en-US" sz="2800" dirty="0">
              <a:solidFill>
                <a:schemeClr val="tx2">
                  <a:lumMod val="75000"/>
                </a:schemeClr>
              </a:solidFill>
              <a:cs typeface="+mn-cs"/>
            </a:endParaRPr>
          </a:p>
          <a:p>
            <a:endParaRPr lang="en-US" sz="2800" dirty="0">
              <a:solidFill>
                <a:schemeClr val="tx2">
                  <a:lumMod val="75000"/>
                </a:schemeClr>
              </a:solidFill>
              <a:cs typeface="+mn-cs"/>
            </a:endParaRPr>
          </a:p>
          <a:p>
            <a:endParaRPr lang="en-US" sz="2800" dirty="0">
              <a:solidFill>
                <a:schemeClr val="tx2">
                  <a:lumMod val="75000"/>
                </a:schemeClr>
              </a:solidFill>
              <a:cs typeface="+mn-cs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dirty="0">
                <a:solidFill>
                  <a:srgbClr val="FBEEC9"/>
                </a:solidFill>
              </a:rPr>
              <a:t>. . 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9A4BA6-A953-4BE0-A514-925D94A639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8407"/>
          <a:stretch/>
        </p:blipFill>
        <p:spPr>
          <a:xfrm>
            <a:off x="7006354" y="1447801"/>
            <a:ext cx="3966446" cy="20574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83BE665-5113-4002-AC39-F1304DB1B60D}"/>
              </a:ext>
            </a:extLst>
          </p:cNvPr>
          <p:cNvSpPr/>
          <p:nvPr/>
        </p:nvSpPr>
        <p:spPr>
          <a:xfrm>
            <a:off x="2209800" y="2103621"/>
            <a:ext cx="2286000" cy="474789"/>
          </a:xfrm>
          <a:prstGeom prst="rect">
            <a:avLst/>
          </a:prstGeom>
          <a:solidFill>
            <a:srgbClr val="00B0F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8" name="AutoShape 25">
            <a:extLst>
              <a:ext uri="{FF2B5EF4-FFF2-40B4-BE49-F238E27FC236}">
                <a16:creationId xmlns:a16="http://schemas.microsoft.com/office/drawing/2014/main" id="{55657ECE-D8EB-462E-B646-6FD01F4734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5354" y="3454253"/>
            <a:ext cx="3966446" cy="889147"/>
          </a:xfrm>
          <a:prstGeom prst="wedgeRoundRectCallout">
            <a:avLst>
              <a:gd name="adj1" fmla="val -48667"/>
              <a:gd name="adj2" fmla="val -169850"/>
              <a:gd name="adj3" fmla="val 16667"/>
            </a:avLst>
          </a:prstGeom>
          <a:solidFill>
            <a:srgbClr val="00B0F0">
              <a:alpha val="94902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2000" dirty="0">
                <a:solidFill>
                  <a:srgbClr val="FFFFFF"/>
                </a:solidFill>
                <a:latin typeface="Comfortaa" pitchFamily="2" charset="0"/>
              </a:rPr>
              <a:t>Определя поле за въвеждане на текст</a:t>
            </a:r>
            <a:endParaRPr lang="en-US" sz="2000" dirty="0">
              <a:solidFill>
                <a:srgbClr val="FFFFFF"/>
              </a:solidFill>
              <a:latin typeface="Comfortaa" pitchFamily="2" charset="0"/>
            </a:endParaRPr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928EB16B-034A-38DD-5230-755668416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358" y="177336"/>
            <a:ext cx="11353800" cy="617721"/>
          </a:xfrm>
        </p:spPr>
        <p:txBody>
          <a:bodyPr>
            <a:normAutofit fontScale="90000"/>
          </a:bodyPr>
          <a:lstStyle/>
          <a:p>
            <a:r>
              <a:rPr lang="en-GB" dirty="0"/>
              <a:t>HTML </a:t>
            </a:r>
            <a:r>
              <a:rPr lang="bg-BG" dirty="0"/>
              <a:t>типове вход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191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5"/>
          <p:cNvSpPr txBox="1">
            <a:spLocks/>
          </p:cNvSpPr>
          <p:nvPr/>
        </p:nvSpPr>
        <p:spPr>
          <a:xfrm>
            <a:off x="419100" y="1037081"/>
            <a:ext cx="11353800" cy="53887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&lt;form&gt;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&lt;p&gt;First name:&lt;/p&gt;</a:t>
            </a:r>
          </a:p>
          <a:p>
            <a:r>
              <a:rPr lang="en-US" sz="2800" b="0" dirty="0">
                <a:effectLst/>
              </a:rPr>
              <a:t> 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cs typeface="+mn-cs"/>
              </a:rPr>
              <a:t>&lt;input type="text" </a:t>
            </a: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  <a:cs typeface="+mn-cs"/>
              </a:rPr>
              <a:t>    value="First Name" /&gt;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dirty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</a:p>
          <a:p>
            <a:endParaRPr lang="en-US" sz="2800" dirty="0">
              <a:solidFill>
                <a:srgbClr val="FBEEC9"/>
              </a:solidFill>
            </a:endParaRPr>
          </a:p>
          <a:p>
            <a:endParaRPr lang="en-US" sz="2800" dirty="0">
              <a:solidFill>
                <a:srgbClr val="FBEEC9"/>
              </a:solidFill>
            </a:endParaRPr>
          </a:p>
          <a:p>
            <a:endParaRPr lang="en-US" sz="2800" dirty="0">
              <a:solidFill>
                <a:srgbClr val="FBEEC9"/>
              </a:solidFill>
            </a:endParaRPr>
          </a:p>
          <a:p>
            <a:endParaRPr lang="en-US" sz="2800" dirty="0">
              <a:solidFill>
                <a:srgbClr val="FBEEC9"/>
              </a:solidFill>
            </a:endParaRPr>
          </a:p>
          <a:p>
            <a:endParaRPr lang="en-US" sz="2800" dirty="0">
              <a:solidFill>
                <a:srgbClr val="FBEEC9"/>
              </a:solidFill>
            </a:endParaRPr>
          </a:p>
          <a:p>
            <a:endParaRPr lang="en-US" sz="2800" dirty="0">
              <a:solidFill>
                <a:srgbClr val="FBEEC9"/>
              </a:solidFill>
            </a:endParaRPr>
          </a:p>
          <a:p>
            <a:r>
              <a:rPr lang="bg-BG" sz="2800" dirty="0">
                <a:solidFill>
                  <a:srgbClr val="FBEEC9"/>
                </a:solidFill>
              </a:rPr>
              <a:t>  </a:t>
            </a:r>
            <a:endParaRPr lang="en-US" sz="2800" dirty="0">
              <a:solidFill>
                <a:srgbClr val="FBEEC9"/>
              </a:solidFill>
            </a:endParaRPr>
          </a:p>
        </p:txBody>
      </p:sp>
      <p:sp>
        <p:nvSpPr>
          <p:cNvPr id="11" name="AutoShape 25"/>
          <p:cNvSpPr>
            <a:spLocks noChangeArrowheads="1"/>
          </p:cNvSpPr>
          <p:nvPr/>
        </p:nvSpPr>
        <p:spPr bwMode="auto">
          <a:xfrm>
            <a:off x="3649508" y="3731459"/>
            <a:ext cx="3356846" cy="1744211"/>
          </a:xfrm>
          <a:prstGeom prst="wedgeRoundRectCallout">
            <a:avLst>
              <a:gd name="adj1" fmla="val -90830"/>
              <a:gd name="adj2" fmla="val -89731"/>
              <a:gd name="adj3" fmla="val 16667"/>
            </a:avLst>
          </a:prstGeom>
          <a:solidFill>
            <a:srgbClr val="00B0F0">
              <a:alpha val="94902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2200" dirty="0">
                <a:solidFill>
                  <a:srgbClr val="FFFFFF"/>
                </a:solidFill>
                <a:latin typeface="Comfortaa" pitchFamily="2" charset="0"/>
              </a:rPr>
              <a:t>Текстът по подразбиране се показва в полето за въвеждане</a:t>
            </a:r>
            <a:endParaRPr lang="en-US" sz="2200" dirty="0">
              <a:solidFill>
                <a:srgbClr val="FFFFFF"/>
              </a:solidFill>
              <a:latin typeface="Comfortaa" pitchFamily="2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95400" y="2514601"/>
            <a:ext cx="3657600" cy="474789"/>
          </a:xfrm>
          <a:prstGeom prst="rect">
            <a:avLst/>
          </a:prstGeom>
          <a:solidFill>
            <a:srgbClr val="00B0F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b="48407"/>
          <a:stretch/>
        </p:blipFill>
        <p:spPr>
          <a:xfrm>
            <a:off x="7006354" y="1447801"/>
            <a:ext cx="3966446" cy="2057400"/>
          </a:xfrm>
          <a:prstGeom prst="rect">
            <a:avLst/>
          </a:prstGeom>
        </p:spPr>
      </p:pic>
      <p:sp>
        <p:nvSpPr>
          <p:cNvPr id="5" name="Title 3">
            <a:extLst>
              <a:ext uri="{FF2B5EF4-FFF2-40B4-BE49-F238E27FC236}">
                <a16:creationId xmlns:a16="http://schemas.microsoft.com/office/drawing/2014/main" id="{25813968-6C07-2066-11DB-BF9516A29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358" y="177336"/>
            <a:ext cx="11353800" cy="617721"/>
          </a:xfrm>
        </p:spPr>
        <p:txBody>
          <a:bodyPr>
            <a:normAutofit fontScale="90000"/>
          </a:bodyPr>
          <a:lstStyle/>
          <a:p>
            <a:r>
              <a:rPr lang="en-GB" dirty="0"/>
              <a:t>HTML </a:t>
            </a:r>
            <a:r>
              <a:rPr lang="bg-BG" dirty="0"/>
              <a:t>типове вход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4659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5"/>
          <p:cNvSpPr txBox="1">
            <a:spLocks/>
          </p:cNvSpPr>
          <p:nvPr/>
        </p:nvSpPr>
        <p:spPr>
          <a:xfrm>
            <a:off x="407358" y="1138704"/>
            <a:ext cx="11353800" cy="53887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&lt;form&gt;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&lt;p&gt;First name:&lt;/p&gt;</a:t>
            </a:r>
          </a:p>
          <a:p>
            <a:r>
              <a:rPr lang="en-US" sz="2800" b="0" dirty="0">
                <a:effectLst/>
              </a:rPr>
              <a:t> 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cs typeface="+mn-cs"/>
              </a:rPr>
              <a:t>&lt;input type="text" </a:t>
            </a: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  <a:cs typeface="+mn-cs"/>
              </a:rPr>
              <a:t>    value="First Name" /&gt;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dirty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&lt;p&gt;Last name:&lt;/p&gt;</a:t>
            </a:r>
          </a:p>
          <a:p>
            <a:r>
              <a:rPr lang="en-US" b="0" dirty="0">
                <a:effectLst/>
              </a:rPr>
              <a:t> 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cs typeface="+mn-cs"/>
              </a:rPr>
              <a:t>&lt;input type="text" </a:t>
            </a: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  <a:cs typeface="+mn-cs"/>
              </a:rPr>
              <a:t>    placeholder="Last Name" /&gt;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dirty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</a:p>
          <a:p>
            <a:endParaRPr lang="en-US" sz="2800" dirty="0">
              <a:solidFill>
                <a:srgbClr val="FBEEC9"/>
              </a:solidFill>
            </a:endParaRPr>
          </a:p>
          <a:p>
            <a:endParaRPr lang="en-US" sz="2800" dirty="0">
              <a:solidFill>
                <a:srgbClr val="FBEEC9"/>
              </a:solidFill>
            </a:endParaRPr>
          </a:p>
          <a:p>
            <a:endParaRPr lang="en-US" sz="2800" dirty="0">
              <a:solidFill>
                <a:srgbClr val="FBEEC9"/>
              </a:solidFill>
            </a:endParaRPr>
          </a:p>
          <a:p>
            <a:r>
              <a:rPr lang="bg-BG" sz="2800" dirty="0">
                <a:solidFill>
                  <a:srgbClr val="FBEEC9"/>
                </a:solidFill>
              </a:rPr>
              <a:t>  </a:t>
            </a:r>
            <a:endParaRPr lang="en-US" sz="2800" dirty="0">
              <a:solidFill>
                <a:schemeClr val="tx2">
                  <a:lumMod val="75000"/>
                </a:schemeClr>
              </a:solidFill>
              <a:cs typeface="+mn-c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19200" y="3810001"/>
            <a:ext cx="4648200" cy="474789"/>
          </a:xfrm>
          <a:prstGeom prst="rect">
            <a:avLst/>
          </a:prstGeom>
          <a:solidFill>
            <a:srgbClr val="00B0F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1" name="AutoShape 25"/>
          <p:cNvSpPr>
            <a:spLocks noChangeArrowheads="1"/>
          </p:cNvSpPr>
          <p:nvPr/>
        </p:nvSpPr>
        <p:spPr bwMode="auto">
          <a:xfrm>
            <a:off x="2438400" y="4804898"/>
            <a:ext cx="4953000" cy="1492436"/>
          </a:xfrm>
          <a:prstGeom prst="wedgeRoundRectCallout">
            <a:avLst>
              <a:gd name="adj1" fmla="val -43036"/>
              <a:gd name="adj2" fmla="val -73440"/>
              <a:gd name="adj3" fmla="val 16667"/>
            </a:avLst>
          </a:prstGeom>
          <a:solidFill>
            <a:srgbClr val="00B0F0">
              <a:alpha val="94902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2800" dirty="0">
                <a:solidFill>
                  <a:srgbClr val="FFFFFF"/>
                </a:solidFill>
              </a:rPr>
              <a:t>Текст, който се визуализира, но се премахва при въвеждане от потребителя</a:t>
            </a:r>
            <a:endParaRPr lang="en-US" sz="2800" dirty="0">
              <a:solidFill>
                <a:srgbClr val="FFFFFF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b="48407"/>
          <a:stretch/>
        </p:blipFill>
        <p:spPr>
          <a:xfrm>
            <a:off x="7006354" y="1447801"/>
            <a:ext cx="3966446" cy="2057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b="23566"/>
          <a:stretch/>
        </p:blipFill>
        <p:spPr>
          <a:xfrm>
            <a:off x="7006354" y="1447801"/>
            <a:ext cx="3966446" cy="3048000"/>
          </a:xfrm>
          <a:prstGeom prst="rect">
            <a:avLst/>
          </a:prstGeom>
        </p:spPr>
      </p:pic>
      <p:sp>
        <p:nvSpPr>
          <p:cNvPr id="5" name="Title 3">
            <a:extLst>
              <a:ext uri="{FF2B5EF4-FFF2-40B4-BE49-F238E27FC236}">
                <a16:creationId xmlns:a16="http://schemas.microsoft.com/office/drawing/2014/main" id="{BF1AEA63-C032-46F1-CD68-8812004F3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358" y="177336"/>
            <a:ext cx="11353800" cy="617721"/>
          </a:xfrm>
        </p:spPr>
        <p:txBody>
          <a:bodyPr>
            <a:normAutofit fontScale="90000"/>
          </a:bodyPr>
          <a:lstStyle/>
          <a:p>
            <a:r>
              <a:rPr lang="en-GB" dirty="0"/>
              <a:t>HTML </a:t>
            </a:r>
            <a:r>
              <a:rPr lang="bg-BG" dirty="0"/>
              <a:t>типове вход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105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5"/>
          <p:cNvSpPr txBox="1">
            <a:spLocks/>
          </p:cNvSpPr>
          <p:nvPr/>
        </p:nvSpPr>
        <p:spPr>
          <a:xfrm>
            <a:off x="419100" y="939198"/>
            <a:ext cx="11202093" cy="495786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&lt;form&gt;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&lt;p&gt;First name:&lt;/p&gt;</a:t>
            </a:r>
          </a:p>
          <a:p>
            <a:r>
              <a:rPr lang="en-US" sz="2800" b="0" dirty="0">
                <a:effectLst/>
              </a:rPr>
              <a:t> 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cs typeface="+mn-cs"/>
              </a:rPr>
              <a:t>&lt;input type="text" </a:t>
            </a: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  <a:cs typeface="+mn-cs"/>
              </a:rPr>
              <a:t>    value="First Name" /&gt;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dirty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&lt;p&gt;Last name:&lt;/p&gt;</a:t>
            </a:r>
          </a:p>
          <a:p>
            <a:r>
              <a:rPr lang="en-US" b="0" dirty="0">
                <a:effectLst/>
              </a:rPr>
              <a:t> 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cs typeface="+mn-cs"/>
              </a:rPr>
              <a:t>&lt;input type="text" </a:t>
            </a: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  <a:cs typeface="+mn-cs"/>
              </a:rPr>
              <a:t>    placeholder="Last Name" /&gt;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dirty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&lt;p&gt;Password:&lt;/p&gt;</a:t>
            </a:r>
          </a:p>
          <a:p>
            <a:r>
              <a:rPr lang="en-US" b="0" dirty="0">
                <a:effectLst/>
              </a:rPr>
              <a:t> 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cs typeface="+mn-cs"/>
              </a:rPr>
              <a:t>&lt;input type="password" </a:t>
            </a: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  <a:cs typeface="+mn-cs"/>
              </a:rPr>
              <a:t>    placeholder="Password" /&gt;</a:t>
            </a: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  <a:cs typeface="+mn-cs"/>
              </a:rPr>
              <a:t>  </a:t>
            </a:r>
            <a:r>
              <a:rPr lang="ru-RU" sz="2800" i="1" dirty="0">
                <a:solidFill>
                  <a:srgbClr val="B2B2B2"/>
                </a:solidFill>
              </a:rPr>
              <a:t>&lt;!</a:t>
            </a:r>
            <a:r>
              <a:rPr lang="en-US" sz="2800" i="1" dirty="0">
                <a:solidFill>
                  <a:srgbClr val="B2B2B2"/>
                </a:solidFill>
              </a:rPr>
              <a:t>–</a:t>
            </a:r>
            <a:r>
              <a:rPr lang="ru-RU" sz="2800" i="1" dirty="0">
                <a:solidFill>
                  <a:srgbClr val="B2B2B2"/>
                </a:solidFill>
              </a:rPr>
              <a:t> </a:t>
            </a:r>
            <a:r>
              <a:rPr lang="en-US" sz="2800" i="1" dirty="0">
                <a:solidFill>
                  <a:srgbClr val="B2B2B2"/>
                </a:solidFill>
              </a:rPr>
              <a:t>Code continues on next slide </a:t>
            </a:r>
            <a:r>
              <a:rPr lang="ru-RU" sz="2800" i="1" dirty="0">
                <a:solidFill>
                  <a:srgbClr val="B2B2B2"/>
                </a:solidFill>
              </a:rPr>
              <a:t>--&gt;</a:t>
            </a:r>
            <a:endParaRPr lang="en-US" sz="2800" i="1" dirty="0">
              <a:solidFill>
                <a:srgbClr val="B2B2B2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193175" y="4424421"/>
            <a:ext cx="2971800" cy="474789"/>
          </a:xfrm>
          <a:prstGeom prst="rect">
            <a:avLst/>
          </a:prstGeom>
          <a:solidFill>
            <a:srgbClr val="00B0F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1" name="AutoShape 25"/>
          <p:cNvSpPr>
            <a:spLocks noChangeArrowheads="1"/>
          </p:cNvSpPr>
          <p:nvPr/>
        </p:nvSpPr>
        <p:spPr bwMode="auto">
          <a:xfrm>
            <a:off x="6311247" y="2033376"/>
            <a:ext cx="3886200" cy="1600200"/>
          </a:xfrm>
          <a:prstGeom prst="wedgeRoundRectCallout">
            <a:avLst>
              <a:gd name="adj1" fmla="val -76582"/>
              <a:gd name="adj2" fmla="val 99689"/>
              <a:gd name="adj3" fmla="val 16667"/>
            </a:avLst>
          </a:prstGeom>
          <a:solidFill>
            <a:srgbClr val="00B0F0">
              <a:alpha val="94902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dirty="0">
                <a:solidFill>
                  <a:srgbClr val="FFFFFF"/>
                </a:solidFill>
                <a:latin typeface="Comfortaa" pitchFamily="2" charset="0"/>
              </a:rPr>
              <a:t>Определя поле за въвеждане на парола</a:t>
            </a:r>
            <a:r>
              <a:rPr lang="en-US" dirty="0">
                <a:solidFill>
                  <a:srgbClr val="FFFFFF"/>
                </a:solidFill>
                <a:latin typeface="Comfortaa" pitchFamily="2" charset="0"/>
              </a:rPr>
              <a:t>(</a:t>
            </a:r>
            <a:r>
              <a:rPr lang="bg-BG" dirty="0">
                <a:solidFill>
                  <a:srgbClr val="FFFFFF"/>
                </a:solidFill>
                <a:latin typeface="Comfortaa" pitchFamily="2" charset="0"/>
              </a:rPr>
              <a:t>текстът се маскира с</a:t>
            </a:r>
            <a:r>
              <a:rPr lang="en-US" dirty="0">
                <a:solidFill>
                  <a:srgbClr val="FFFFFF"/>
                </a:solidFill>
                <a:latin typeface="Comfortaa" pitchFamily="2" charset="0"/>
              </a:rPr>
              <a:t> </a:t>
            </a:r>
            <a:r>
              <a:rPr lang="en-US" dirty="0">
                <a:latin typeface="Comfortaa" pitchFamily="2" charset="0"/>
              </a:rPr>
              <a:t>● </a:t>
            </a:r>
            <a:r>
              <a:rPr lang="bg-BG" dirty="0">
                <a:latin typeface="Comfortaa" pitchFamily="2" charset="0"/>
              </a:rPr>
              <a:t>или</a:t>
            </a:r>
            <a:r>
              <a:rPr lang="en-US" dirty="0">
                <a:latin typeface="Comfortaa" pitchFamily="2" charset="0"/>
              </a:rPr>
              <a:t> *</a:t>
            </a:r>
            <a:r>
              <a:rPr lang="en-US" dirty="0">
                <a:solidFill>
                  <a:srgbClr val="FFFFFF"/>
                </a:solidFill>
                <a:latin typeface="Comfortaa" pitchFamily="2" charset="0"/>
              </a:rPr>
              <a:t>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3769" y="3807239"/>
            <a:ext cx="2687424" cy="2701872"/>
          </a:xfrm>
          <a:prstGeom prst="rect">
            <a:avLst/>
          </a:prstGeom>
        </p:spPr>
      </p:pic>
      <p:sp>
        <p:nvSpPr>
          <p:cNvPr id="5" name="Title 3">
            <a:extLst>
              <a:ext uri="{FF2B5EF4-FFF2-40B4-BE49-F238E27FC236}">
                <a16:creationId xmlns:a16="http://schemas.microsoft.com/office/drawing/2014/main" id="{16E7D4AF-5351-718F-E909-2D41BAFDB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358" y="177336"/>
            <a:ext cx="11353800" cy="617721"/>
          </a:xfrm>
        </p:spPr>
        <p:txBody>
          <a:bodyPr>
            <a:normAutofit fontScale="90000"/>
          </a:bodyPr>
          <a:lstStyle/>
          <a:p>
            <a:r>
              <a:rPr lang="en-GB" dirty="0"/>
              <a:t>HTML </a:t>
            </a:r>
            <a:r>
              <a:rPr lang="bg-BG" dirty="0"/>
              <a:t>типове вход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69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407358" y="1138704"/>
            <a:ext cx="11353800" cy="53887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. . .</a:t>
            </a:r>
          </a:p>
          <a:p>
            <a:r>
              <a:rPr lang="en-US" sz="2800" dirty="0">
                <a:solidFill>
                  <a:srgbClr val="FBEEC9"/>
                </a:solidFill>
              </a:rPr>
              <a:t>  </a:t>
            </a:r>
            <a:r>
              <a:rPr lang="en-US" sz="2800" dirty="0">
                <a:solidFill>
                  <a:srgbClr val="00B0F0"/>
                </a:solidFill>
                <a:effectLst/>
              </a:rPr>
              <a:t>&lt;p&gt;Gender:&lt;/p&gt;</a:t>
            </a: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 &lt;input type="radio" name="gender"/&gt;</a:t>
            </a:r>
            <a:r>
              <a:rPr lang="en-US" sz="2800" dirty="0">
                <a:solidFill>
                  <a:srgbClr val="00B0F0"/>
                </a:solidFill>
                <a:effectLst/>
              </a:rPr>
              <a:t>Male&lt;br/&gt;</a:t>
            </a: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 &lt;input type="radio" name="gender"/&gt;</a:t>
            </a:r>
            <a:r>
              <a:rPr lang="en-US" sz="2800" dirty="0">
                <a:solidFill>
                  <a:srgbClr val="00B0F0"/>
                </a:solidFill>
                <a:effectLst/>
              </a:rPr>
              <a:t>Female&lt;br/&gt;</a:t>
            </a: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 &lt;input type="radio" name="gender"/&gt;</a:t>
            </a:r>
            <a:r>
              <a:rPr lang="en-US" sz="2800" dirty="0">
                <a:solidFill>
                  <a:srgbClr val="00B0F0"/>
                </a:solidFill>
                <a:effectLst/>
              </a:rPr>
              <a:t>Other&lt;br/&gt;</a:t>
            </a: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 </a:t>
            </a:r>
            <a:endParaRPr lang="en-US" sz="2800" dirty="0">
              <a:solidFill>
                <a:srgbClr val="FBEEC9"/>
              </a:solidFill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800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800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800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800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800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&lt;/form&gt;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940BD0-8814-4A3E-AC8C-6B2D9E6149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6200"/>
          <a:stretch/>
        </p:blipFill>
        <p:spPr>
          <a:xfrm>
            <a:off x="8506773" y="3730630"/>
            <a:ext cx="2952750" cy="190817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DD30A0C-E5D0-4670-951A-43E8C5BEAB3D}"/>
              </a:ext>
            </a:extLst>
          </p:cNvPr>
          <p:cNvSpPr/>
          <p:nvPr/>
        </p:nvSpPr>
        <p:spPr>
          <a:xfrm>
            <a:off x="2209800" y="2133601"/>
            <a:ext cx="2438400" cy="381000"/>
          </a:xfrm>
          <a:prstGeom prst="rect">
            <a:avLst/>
          </a:prstGeom>
          <a:solidFill>
            <a:srgbClr val="00B0F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8" name="AutoShape 25">
            <a:extLst>
              <a:ext uri="{FF2B5EF4-FFF2-40B4-BE49-F238E27FC236}">
                <a16:creationId xmlns:a16="http://schemas.microsoft.com/office/drawing/2014/main" id="{DA3D9213-1343-4FBB-A331-773E02E4B0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2890329"/>
            <a:ext cx="3352800" cy="840300"/>
          </a:xfrm>
          <a:prstGeom prst="wedgeRoundRectCallout">
            <a:avLst>
              <a:gd name="adj1" fmla="val -37352"/>
              <a:gd name="adj2" fmla="val -93205"/>
              <a:gd name="adj3" fmla="val 16667"/>
            </a:avLst>
          </a:prstGeom>
          <a:solidFill>
            <a:srgbClr val="00B0F0">
              <a:alpha val="94902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bg-BG" sz="2000" dirty="0">
                <a:solidFill>
                  <a:srgbClr val="FFFFFF"/>
                </a:solidFill>
                <a:latin typeface="Comfortaa" pitchFamily="2" charset="0"/>
              </a:rPr>
              <a:t>Дефинира радио бутон</a:t>
            </a:r>
            <a:endParaRPr lang="en-US" sz="2000" dirty="0">
              <a:solidFill>
                <a:srgbClr val="FFFFFF"/>
              </a:solidFill>
              <a:latin typeface="Comfortaa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6FFA2F-35DC-407B-A623-A18C3089A05D}"/>
              </a:ext>
            </a:extLst>
          </p:cNvPr>
          <p:cNvSpPr/>
          <p:nvPr/>
        </p:nvSpPr>
        <p:spPr>
          <a:xfrm>
            <a:off x="4800600" y="2145539"/>
            <a:ext cx="2590800" cy="369062"/>
          </a:xfrm>
          <a:prstGeom prst="rect">
            <a:avLst/>
          </a:prstGeom>
          <a:solidFill>
            <a:srgbClr val="00B0F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0" name="AutoShape 25">
            <a:extLst>
              <a:ext uri="{FF2B5EF4-FFF2-40B4-BE49-F238E27FC236}">
                <a16:creationId xmlns:a16="http://schemas.microsoft.com/office/drawing/2014/main" id="{BF55DDF8-4EC6-48A3-920F-49954B1A93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929937"/>
            <a:ext cx="6963723" cy="827936"/>
          </a:xfrm>
          <a:prstGeom prst="wedgeRoundRectCallout">
            <a:avLst>
              <a:gd name="adj1" fmla="val -32948"/>
              <a:gd name="adj2" fmla="val 95179"/>
              <a:gd name="adj3" fmla="val 16667"/>
            </a:avLst>
          </a:prstGeom>
          <a:solidFill>
            <a:srgbClr val="00B0F0">
              <a:alpha val="94902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000" dirty="0">
                <a:solidFill>
                  <a:srgbClr val="FFFFFF"/>
                </a:solidFill>
                <a:latin typeface="Comfortaa" pitchFamily="2" charset="0"/>
              </a:rPr>
              <a:t>ЗАБЕЛЕЖКА</a:t>
            </a:r>
            <a:r>
              <a:rPr lang="en-US" sz="2000" dirty="0">
                <a:solidFill>
                  <a:srgbClr val="FFFFFF"/>
                </a:solidFill>
                <a:latin typeface="Comfortaa" pitchFamily="2" charset="0"/>
              </a:rPr>
              <a:t>: </a:t>
            </a:r>
            <a:r>
              <a:rPr lang="ru-RU" sz="2000" dirty="0">
                <a:solidFill>
                  <a:srgbClr val="FFFFFF"/>
                </a:solidFill>
                <a:latin typeface="Comfortaa" pitchFamily="2" charset="0"/>
              </a:rPr>
              <a:t>Всички радио бутони на група ТРЯБВА да споделят едно и също име</a:t>
            </a:r>
            <a:endParaRPr lang="en-US" sz="2000" dirty="0">
              <a:solidFill>
                <a:srgbClr val="FFFFFF"/>
              </a:solidFill>
              <a:latin typeface="Comfortaa" pitchFamily="2" charset="0"/>
            </a:endParaRPr>
          </a:p>
        </p:txBody>
      </p:sp>
      <p:sp>
        <p:nvSpPr>
          <p:cNvPr id="12" name="Title 3">
            <a:extLst>
              <a:ext uri="{FF2B5EF4-FFF2-40B4-BE49-F238E27FC236}">
                <a16:creationId xmlns:a16="http://schemas.microsoft.com/office/drawing/2014/main" id="{E6C31626-75D1-E9EF-F5B1-795BCEFDD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358" y="177336"/>
            <a:ext cx="11353800" cy="617721"/>
          </a:xfrm>
        </p:spPr>
        <p:txBody>
          <a:bodyPr>
            <a:normAutofit fontScale="90000"/>
          </a:bodyPr>
          <a:lstStyle/>
          <a:p>
            <a:r>
              <a:rPr lang="en-GB" dirty="0"/>
              <a:t>HTML </a:t>
            </a:r>
            <a:r>
              <a:rPr lang="bg-BG" dirty="0"/>
              <a:t>типове вход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539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538910" y="1126374"/>
            <a:ext cx="11353800" cy="53887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. . .</a:t>
            </a:r>
          </a:p>
          <a:p>
            <a:r>
              <a:rPr lang="en-US" sz="2800" dirty="0">
                <a:solidFill>
                  <a:srgbClr val="00B0F0"/>
                </a:solidFill>
                <a:effectLst/>
              </a:rPr>
              <a:t>  &lt;p&gt;Gender:&lt;/p&gt;</a:t>
            </a: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  <a:cs typeface="+mn-cs"/>
              </a:rPr>
              <a:t>  &lt;input type="radio" name="gender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"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cs typeface="+mn-cs"/>
              </a:rPr>
              <a:t>/&gt;</a:t>
            </a:r>
            <a:r>
              <a:rPr lang="en-US" sz="2800" dirty="0">
                <a:solidFill>
                  <a:srgbClr val="00B0F0"/>
                </a:solidFill>
                <a:effectLst/>
              </a:rPr>
              <a:t>Male&lt;br/&gt;</a:t>
            </a: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  <a:cs typeface="+mn-cs"/>
              </a:rPr>
              <a:t>  &lt;input type="radio" name="gender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"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cs typeface="+mn-cs"/>
              </a:rPr>
              <a:t>/&gt;</a:t>
            </a:r>
            <a:r>
              <a:rPr lang="en-US" sz="2800" dirty="0">
                <a:solidFill>
                  <a:srgbClr val="00B0F0"/>
                </a:solidFill>
                <a:effectLst/>
              </a:rPr>
              <a:t>Female&lt;br/&gt;</a:t>
            </a: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  <a:cs typeface="+mn-cs"/>
              </a:rPr>
              <a:t>  &lt;input type="radio" name="gender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"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cs typeface="+mn-cs"/>
              </a:rPr>
              <a:t>/&gt;</a:t>
            </a:r>
            <a:r>
              <a:rPr lang="en-US" sz="2800" dirty="0">
                <a:solidFill>
                  <a:srgbClr val="00B0F0"/>
                </a:solidFill>
                <a:effectLst/>
              </a:rPr>
              <a:t>Other&lt;br/&gt;</a:t>
            </a: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  <a:cs typeface="+mn-cs"/>
              </a:rPr>
              <a:t>  </a:t>
            </a:r>
            <a:r>
              <a:rPr lang="en-US" sz="2800" dirty="0">
                <a:solidFill>
                  <a:srgbClr val="00B0F0"/>
                </a:solidFill>
                <a:effectLst/>
              </a:rPr>
              <a:t>&lt;p&gt;What transport do you use:&lt;/p&gt;</a:t>
            </a:r>
            <a:br>
              <a:rPr lang="en-US" sz="2800" dirty="0">
                <a:solidFill>
                  <a:schemeClr val="tx2">
                    <a:lumMod val="75000"/>
                  </a:schemeClr>
                </a:solidFill>
                <a:cs typeface="+mn-cs"/>
              </a:rPr>
            </a:br>
            <a:r>
              <a:rPr lang="en-US" sz="2800" dirty="0">
                <a:solidFill>
                  <a:schemeClr val="tx2">
                    <a:lumMod val="75000"/>
                  </a:schemeClr>
                </a:solidFill>
                <a:cs typeface="+mn-cs"/>
              </a:rPr>
              <a:t>  &lt;input type="checkbox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"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cs typeface="+mn-cs"/>
              </a:rPr>
              <a:t>/&gt; </a:t>
            </a:r>
            <a:r>
              <a:rPr lang="en-US" sz="2800" dirty="0">
                <a:solidFill>
                  <a:srgbClr val="00B0F0"/>
                </a:solidFill>
                <a:effectLst/>
              </a:rPr>
              <a:t>I have a bike</a:t>
            </a:r>
          </a:p>
          <a:p>
            <a:r>
              <a:rPr lang="en-US" sz="2800" dirty="0">
                <a:solidFill>
                  <a:srgbClr val="00B0F0"/>
                </a:solidFill>
                <a:effectLst/>
              </a:rPr>
              <a:t>  &lt;br/&gt;</a:t>
            </a: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  <a:cs typeface="+mn-cs"/>
              </a:rPr>
              <a:t>  &lt;input type="checkbox"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/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cs typeface="+mn-cs"/>
              </a:rPr>
              <a:t>&gt; </a:t>
            </a:r>
            <a:r>
              <a:rPr lang="en-US" sz="2800" dirty="0">
                <a:solidFill>
                  <a:srgbClr val="00B0F0"/>
                </a:solidFill>
                <a:effectLst/>
              </a:rPr>
              <a:t>I have a car</a:t>
            </a:r>
          </a:p>
          <a:p>
            <a:r>
              <a:rPr lang="en-US" sz="2800" dirty="0">
                <a:solidFill>
                  <a:srgbClr val="00B0F0"/>
                </a:solidFill>
                <a:effectLst/>
              </a:rPr>
              <a:t>  </a:t>
            </a:r>
          </a:p>
          <a:p>
            <a:endParaRPr lang="en-US" sz="2800" dirty="0">
              <a:solidFill>
                <a:schemeClr val="tx2">
                  <a:lumMod val="75000"/>
                </a:schemeClr>
              </a:solidFill>
              <a:cs typeface="+mn-cs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&lt;/form&gt;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b="36200"/>
          <a:stretch/>
        </p:blipFill>
        <p:spPr>
          <a:xfrm>
            <a:off x="8506773" y="3730630"/>
            <a:ext cx="2952750" cy="190817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b="10722"/>
          <a:stretch/>
        </p:blipFill>
        <p:spPr>
          <a:xfrm>
            <a:off x="8506773" y="3730630"/>
            <a:ext cx="2952750" cy="267017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286000" y="3886200"/>
            <a:ext cx="2971800" cy="381000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9" name="AutoShape 25"/>
          <p:cNvSpPr>
            <a:spLocks noChangeArrowheads="1"/>
          </p:cNvSpPr>
          <p:nvPr/>
        </p:nvSpPr>
        <p:spPr bwMode="auto">
          <a:xfrm>
            <a:off x="1676401" y="2667000"/>
            <a:ext cx="4086225" cy="840300"/>
          </a:xfrm>
          <a:prstGeom prst="wedgeRoundRectCallout">
            <a:avLst>
              <a:gd name="adj1" fmla="val 4076"/>
              <a:gd name="adj2" fmla="val 97519"/>
              <a:gd name="adj3" fmla="val 16667"/>
            </a:avLst>
          </a:prstGeom>
          <a:solidFill>
            <a:srgbClr val="00B0F0">
              <a:alpha val="94902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dirty="0">
                <a:solidFill>
                  <a:srgbClr val="FFFFFF"/>
                </a:solidFill>
                <a:latin typeface="Comfortaa" pitchFamily="2" charset="0"/>
              </a:rPr>
              <a:t>Дефинира отметка</a:t>
            </a:r>
            <a:endParaRPr lang="en-US" sz="2400" dirty="0">
              <a:solidFill>
                <a:srgbClr val="FFFFFF"/>
              </a:solidFill>
              <a:latin typeface="Comfortaa" pitchFamily="2" charset="0"/>
            </a:endParaRPr>
          </a:p>
        </p:txBody>
      </p:sp>
      <p:sp>
        <p:nvSpPr>
          <p:cNvPr id="11" name="Title 3">
            <a:extLst>
              <a:ext uri="{FF2B5EF4-FFF2-40B4-BE49-F238E27FC236}">
                <a16:creationId xmlns:a16="http://schemas.microsoft.com/office/drawing/2014/main" id="{9845CB73-B699-EC09-299C-FF42F9053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358" y="177336"/>
            <a:ext cx="11353800" cy="617721"/>
          </a:xfrm>
        </p:spPr>
        <p:txBody>
          <a:bodyPr>
            <a:normAutofit fontScale="90000"/>
          </a:bodyPr>
          <a:lstStyle/>
          <a:p>
            <a:r>
              <a:rPr lang="en-GB" dirty="0"/>
              <a:t>HTML </a:t>
            </a:r>
            <a:r>
              <a:rPr lang="bg-BG" dirty="0"/>
              <a:t>типове вход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175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407358" y="1138704"/>
            <a:ext cx="11353800" cy="53887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. . .</a:t>
            </a:r>
          </a:p>
          <a:p>
            <a:r>
              <a:rPr lang="en-US" sz="2800" dirty="0">
                <a:solidFill>
                  <a:srgbClr val="00B0F0"/>
                </a:solidFill>
                <a:effectLst/>
              </a:rPr>
              <a:t>  &lt;p&gt;Gender:&lt;/p&gt;</a:t>
            </a: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 &lt;input type="radio" name="gender"/&gt;</a:t>
            </a:r>
            <a:r>
              <a:rPr lang="en-US" sz="2800" dirty="0">
                <a:solidFill>
                  <a:srgbClr val="00B0F0"/>
                </a:solidFill>
                <a:effectLst/>
              </a:rPr>
              <a:t>Male&lt;br/&gt;</a:t>
            </a: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 &lt;input type="radio" name="gender"/&gt;</a:t>
            </a:r>
            <a:r>
              <a:rPr lang="en-US" sz="2800" dirty="0">
                <a:solidFill>
                  <a:srgbClr val="00B0F0"/>
                </a:solidFill>
                <a:effectLst/>
              </a:rPr>
              <a:t>Female&lt;br/&gt;</a:t>
            </a: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 &lt;input type="radio" name="gender"/&gt;</a:t>
            </a:r>
            <a:r>
              <a:rPr lang="en-US" sz="2800" dirty="0">
                <a:solidFill>
                  <a:srgbClr val="00B0F0"/>
                </a:solidFill>
                <a:effectLst/>
              </a:rPr>
              <a:t>Other&lt;br/&gt;</a:t>
            </a: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 </a:t>
            </a:r>
            <a:r>
              <a:rPr lang="en-US" sz="2800" dirty="0">
                <a:solidFill>
                  <a:srgbClr val="00B0F0"/>
                </a:solidFill>
                <a:effectLst/>
              </a:rPr>
              <a:t>&lt;p&gt;What transport do you use:&lt;/p&gt;</a:t>
            </a:r>
            <a:br>
              <a:rPr lang="en-US" sz="2800" dirty="0">
                <a:solidFill>
                  <a:srgbClr val="00B0F0"/>
                </a:solidFill>
                <a:effectLst/>
              </a:rPr>
            </a:b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 &lt;input type="checkbox"/&gt; </a:t>
            </a:r>
            <a:r>
              <a:rPr lang="en-US" sz="2800" dirty="0">
                <a:solidFill>
                  <a:srgbClr val="00B0F0"/>
                </a:solidFill>
                <a:effectLst/>
              </a:rPr>
              <a:t>I have a bike</a:t>
            </a:r>
          </a:p>
          <a:p>
            <a:r>
              <a:rPr lang="en-US" sz="2800" dirty="0">
                <a:solidFill>
                  <a:srgbClr val="FBEEC9"/>
                </a:solidFill>
              </a:rPr>
              <a:t>  &lt;br/&gt;</a:t>
            </a: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 &lt;input type="checkbox"/&gt; </a:t>
            </a:r>
            <a:r>
              <a:rPr lang="en-US" sz="2800" dirty="0">
                <a:solidFill>
                  <a:srgbClr val="FBEEC9"/>
                </a:solidFill>
              </a:rPr>
              <a:t>I have a car</a:t>
            </a:r>
          </a:p>
          <a:p>
            <a:r>
              <a:rPr lang="en-US" sz="2800" dirty="0">
                <a:solidFill>
                  <a:srgbClr val="FBEEC9"/>
                </a:solidFill>
              </a:rPr>
              <a:t>  </a:t>
            </a:r>
            <a:r>
              <a:rPr lang="en-US" sz="2800" dirty="0">
                <a:solidFill>
                  <a:srgbClr val="00B0F0"/>
                </a:solidFill>
                <a:effectLst/>
              </a:rPr>
              <a:t>&lt;br/&gt;</a:t>
            </a: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 &lt;input type="submit" value="Submit"/&gt;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&lt;/form&gt;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6773" y="3730629"/>
            <a:ext cx="2952750" cy="299085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209800" y="5562600"/>
            <a:ext cx="2667000" cy="381000"/>
          </a:xfrm>
          <a:prstGeom prst="rect">
            <a:avLst/>
          </a:prstGeom>
          <a:solidFill>
            <a:srgbClr val="00B0F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8" name="AutoShape 25"/>
          <p:cNvSpPr>
            <a:spLocks noChangeArrowheads="1"/>
          </p:cNvSpPr>
          <p:nvPr/>
        </p:nvSpPr>
        <p:spPr bwMode="auto">
          <a:xfrm>
            <a:off x="189772" y="4356257"/>
            <a:ext cx="3667125" cy="840300"/>
          </a:xfrm>
          <a:prstGeom prst="wedgeRoundRectCallout">
            <a:avLst>
              <a:gd name="adj1" fmla="val 35755"/>
              <a:gd name="adj2" fmla="val 101029"/>
              <a:gd name="adj3" fmla="val 16667"/>
            </a:avLst>
          </a:prstGeom>
          <a:solidFill>
            <a:srgbClr val="00B0F0">
              <a:alpha val="94902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dirty="0">
                <a:solidFill>
                  <a:schemeClr val="bg1"/>
                </a:solidFill>
                <a:latin typeface="Comfortaa" pitchFamily="2" charset="0"/>
              </a:rPr>
              <a:t>Дефинира бутон за изпращане</a:t>
            </a:r>
            <a:endParaRPr lang="en-US" dirty="0">
              <a:solidFill>
                <a:schemeClr val="bg1"/>
              </a:solidFill>
              <a:latin typeface="Comfortaa" pitchFamily="2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026654" y="5562600"/>
            <a:ext cx="2745746" cy="381000"/>
          </a:xfrm>
          <a:prstGeom prst="rect">
            <a:avLst/>
          </a:prstGeom>
          <a:solidFill>
            <a:srgbClr val="00B0F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0" name="AutoShape 25"/>
          <p:cNvSpPr>
            <a:spLocks noChangeArrowheads="1"/>
          </p:cNvSpPr>
          <p:nvPr/>
        </p:nvSpPr>
        <p:spPr bwMode="auto">
          <a:xfrm>
            <a:off x="4138723" y="4356258"/>
            <a:ext cx="4086225" cy="813451"/>
          </a:xfrm>
          <a:prstGeom prst="wedgeRoundRectCallout">
            <a:avLst>
              <a:gd name="adj1" fmla="val -7275"/>
              <a:gd name="adj2" fmla="val 103034"/>
              <a:gd name="adj3" fmla="val 16667"/>
            </a:avLst>
          </a:prstGeom>
          <a:solidFill>
            <a:srgbClr val="00B0F0">
              <a:alpha val="94902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  <a:latin typeface="Comfortaa" pitchFamily="2" charset="0"/>
              </a:rPr>
              <a:t>Текст, показан вътре в бутона</a:t>
            </a:r>
            <a:endParaRPr lang="en-US" dirty="0">
              <a:solidFill>
                <a:schemeClr val="bg1"/>
              </a:solidFill>
              <a:latin typeface="Comfortaa" pitchFamily="2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/>
          <a:srcRect b="10722"/>
          <a:stretch/>
        </p:blipFill>
        <p:spPr>
          <a:xfrm>
            <a:off x="8506773" y="3730630"/>
            <a:ext cx="2952750" cy="2670171"/>
          </a:xfrm>
          <a:prstGeom prst="rect">
            <a:avLst/>
          </a:prstGeom>
        </p:spPr>
      </p:pic>
      <p:sp>
        <p:nvSpPr>
          <p:cNvPr id="13" name="Title 3">
            <a:extLst>
              <a:ext uri="{FF2B5EF4-FFF2-40B4-BE49-F238E27FC236}">
                <a16:creationId xmlns:a16="http://schemas.microsoft.com/office/drawing/2014/main" id="{A952A1A0-1CA5-0836-3CF7-7D5D4176B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358" y="177336"/>
            <a:ext cx="11353800" cy="617721"/>
          </a:xfrm>
        </p:spPr>
        <p:txBody>
          <a:bodyPr>
            <a:normAutofit fontScale="90000"/>
          </a:bodyPr>
          <a:lstStyle/>
          <a:p>
            <a:r>
              <a:rPr lang="en-GB" dirty="0"/>
              <a:t>HTML </a:t>
            </a:r>
            <a:r>
              <a:rPr lang="bg-BG" dirty="0"/>
              <a:t>типове вход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691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001" y="1151122"/>
            <a:ext cx="11804822" cy="1744479"/>
          </a:xfrm>
        </p:spPr>
        <p:txBody>
          <a:bodyPr>
            <a:normAutofit/>
          </a:bodyPr>
          <a:lstStyle/>
          <a:p>
            <a:r>
              <a:rPr lang="bg-BG" dirty="0"/>
              <a:t>Падащите списъци се дефинират с тага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&lt;select&gt;</a:t>
            </a:r>
            <a:endParaRPr lang="en-US" dirty="0"/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&lt;option&gt; </a:t>
            </a:r>
            <a:r>
              <a:rPr lang="ru-RU" dirty="0"/>
              <a:t>елементите определят опции, които могат да бъдат избирани</a:t>
            </a:r>
            <a:endParaRPr lang="en-US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304800" y="2895601"/>
            <a:ext cx="11353800" cy="36652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bg-BG" sz="2800" b="1" noProof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800" b="1" noProof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form</a:t>
            </a:r>
            <a:r>
              <a:rPr lang="bg-BG" sz="2800" b="1" noProof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&lt;select&gt;</a:t>
            </a:r>
            <a:b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</a:b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&lt;option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value="1"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&gt;</a:t>
            </a:r>
            <a:r>
              <a:rPr lang="en-US" sz="2800" b="1" noProof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Volvo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&lt;/option&gt;</a:t>
            </a:r>
            <a:b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</a:b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  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&lt;option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value="2"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&gt;</a:t>
            </a:r>
            <a:r>
              <a:rPr lang="en-US" sz="2800" b="1" noProof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Saab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&lt;/option&gt;</a:t>
            </a:r>
            <a:b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</a:b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  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&lt;option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value="3"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&gt;</a:t>
            </a:r>
            <a:r>
              <a:rPr lang="en-US" sz="2800" b="1" noProof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Fiat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&lt;/option&gt;</a:t>
            </a:r>
            <a:b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</a:b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  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&lt;option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value="4"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&gt;</a:t>
            </a:r>
            <a:r>
              <a:rPr lang="en-US" sz="2800" b="1" noProof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Audi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&lt;/option&gt;</a:t>
            </a:r>
            <a:b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</a:b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&lt;/select&gt;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&lt;/form&gt;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3800" y="2918613"/>
            <a:ext cx="4114800" cy="3619180"/>
          </a:xfrm>
          <a:prstGeom prst="rect">
            <a:avLst/>
          </a:prstGeom>
        </p:spPr>
      </p:pic>
      <p:sp>
        <p:nvSpPr>
          <p:cNvPr id="9" name="Title 3">
            <a:extLst>
              <a:ext uri="{FF2B5EF4-FFF2-40B4-BE49-F238E27FC236}">
                <a16:creationId xmlns:a16="http://schemas.microsoft.com/office/drawing/2014/main" id="{50CEA8AC-2458-937C-C0D7-9428EF12D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358" y="177336"/>
            <a:ext cx="11353800" cy="617721"/>
          </a:xfrm>
        </p:spPr>
        <p:txBody>
          <a:bodyPr>
            <a:normAutofit fontScale="90000"/>
          </a:bodyPr>
          <a:lstStyle/>
          <a:p>
            <a:r>
              <a:rPr lang="bg-BG" dirty="0"/>
              <a:t>Падащ списък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854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001" y="1151122"/>
            <a:ext cx="11804822" cy="1744479"/>
          </a:xfrm>
        </p:spPr>
        <p:txBody>
          <a:bodyPr>
            <a:noAutofit/>
          </a:bodyPr>
          <a:lstStyle/>
          <a:p>
            <a:r>
              <a:rPr lang="bg-BG" dirty="0"/>
              <a:t>Многоредови полета за въвеждане на текс</a:t>
            </a:r>
          </a:p>
          <a:p>
            <a:r>
              <a:rPr lang="bg-BG" dirty="0"/>
              <a:t>Дефинира се с тага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&lt;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textarea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&gt;</a:t>
            </a:r>
            <a:endParaRPr lang="en-US" dirty="0"/>
          </a:p>
          <a:p>
            <a:r>
              <a:rPr lang="bg-BG" dirty="0"/>
              <a:t>Атрибутите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row</a:t>
            </a:r>
            <a:r>
              <a:rPr lang="en-US" dirty="0"/>
              <a:t> </a:t>
            </a:r>
            <a:r>
              <a:rPr lang="bg-BG" dirty="0"/>
              <a:t>и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col</a:t>
            </a:r>
            <a:r>
              <a:rPr lang="en-US" dirty="0"/>
              <a:t> </a:t>
            </a:r>
            <a:r>
              <a:rPr lang="bg-BG" dirty="0"/>
              <a:t>дефинират колко реда и колони ще обхване текстовата област</a:t>
            </a:r>
            <a:endParaRPr lang="en-US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358595" y="3251666"/>
            <a:ext cx="7848600" cy="23725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bg-BG" sz="2800" b="1" noProof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800" b="1" noProof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form</a:t>
            </a:r>
            <a:r>
              <a:rPr lang="bg-BG" sz="2800" b="1" noProof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&lt;textarea</a:t>
            </a:r>
            <a:r>
              <a:rPr lang="bg-BG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rows="10" cols="30"&gt;</a:t>
            </a:r>
            <a:b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</a:br>
            <a:r>
              <a:rPr lang="bg-BG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</a:t>
            </a:r>
            <a:r>
              <a:rPr lang="en-US" sz="2800" b="1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The cat was playing in the garden.</a:t>
            </a:r>
            <a:br>
              <a:rPr lang="en-US" sz="2800" b="1" dirty="0">
                <a:solidFill>
                  <a:srgbClr val="00B0F0"/>
                </a:solidFill>
                <a:latin typeface="Consolas" pitchFamily="49" charset="0"/>
              </a:rPr>
            </a:br>
            <a:r>
              <a:rPr lang="bg-BG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&lt;/textarea&gt;</a:t>
            </a:r>
            <a:endParaRPr lang="bg-BG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&lt;/form&gt;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8076" y="2971800"/>
            <a:ext cx="3400425" cy="2990850"/>
          </a:xfrm>
          <a:prstGeom prst="rect">
            <a:avLst/>
          </a:prstGeom>
        </p:spPr>
      </p:pic>
      <p:sp>
        <p:nvSpPr>
          <p:cNvPr id="9" name="AutoShape 25"/>
          <p:cNvSpPr>
            <a:spLocks noChangeArrowheads="1"/>
          </p:cNvSpPr>
          <p:nvPr/>
        </p:nvSpPr>
        <p:spPr bwMode="auto">
          <a:xfrm>
            <a:off x="3783927" y="4953001"/>
            <a:ext cx="4988599" cy="1700147"/>
          </a:xfrm>
          <a:prstGeom prst="wedgeRoundRectCallout">
            <a:avLst>
              <a:gd name="adj1" fmla="val 96291"/>
              <a:gd name="adj2" fmla="val -15571"/>
              <a:gd name="adj3" fmla="val 16667"/>
            </a:avLst>
          </a:prstGeom>
          <a:solidFill>
            <a:srgbClr val="00B0F0">
              <a:alpha val="94902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2000" dirty="0">
                <a:solidFill>
                  <a:srgbClr val="FFFFFF"/>
                </a:solidFill>
                <a:latin typeface="Comfortaa" pitchFamily="2" charset="0"/>
              </a:rPr>
              <a:t>Потребителят може да плъзне долния десен ъгъл, за да промени размера на текстовата област</a:t>
            </a:r>
            <a:endParaRPr lang="en-US" sz="2000" dirty="0">
              <a:solidFill>
                <a:srgbClr val="FFFFFF"/>
              </a:solidFill>
              <a:latin typeface="Comfortaa" pitchFamily="2" charset="0"/>
            </a:endParaRPr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F0CA9DAC-4242-0E05-1E4D-8E4FF82F9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358" y="177336"/>
            <a:ext cx="11353800" cy="617721"/>
          </a:xfrm>
        </p:spPr>
        <p:txBody>
          <a:bodyPr>
            <a:normAutofit fontScale="90000"/>
          </a:bodyPr>
          <a:lstStyle/>
          <a:p>
            <a:r>
              <a:rPr lang="bg-BG" dirty="0"/>
              <a:t>Текстови полета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838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60805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ts val="3600"/>
              </a:lnSpc>
            </a:pPr>
            <a:r>
              <a:rPr lang="en-US" dirty="0"/>
              <a:t>HTML –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H</a:t>
            </a:r>
            <a:r>
              <a:rPr lang="en-US" dirty="0"/>
              <a:t>yper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T</a:t>
            </a:r>
            <a:r>
              <a:rPr lang="en-US" dirty="0"/>
              <a:t>ext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M</a:t>
            </a:r>
            <a:r>
              <a:rPr lang="en-US" dirty="0"/>
              <a:t>arkup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L</a:t>
            </a:r>
            <a:r>
              <a:rPr lang="en-US" dirty="0"/>
              <a:t>anguage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ts val="3600"/>
              </a:lnSpc>
            </a:pPr>
            <a:r>
              <a:rPr lang="bg-BG" dirty="0"/>
              <a:t>Нотация за описание</a:t>
            </a:r>
          </a:p>
          <a:p>
            <a:pPr lvl="2">
              <a:lnSpc>
                <a:spcPts val="3600"/>
              </a:lnSpc>
            </a:pP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структура на документа</a:t>
            </a:r>
            <a:endParaRPr lang="en-US" dirty="0"/>
          </a:p>
          <a:p>
            <a:pPr lvl="2">
              <a:defRPr/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форматиране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(</a:t>
            </a:r>
            <a:r>
              <a:rPr lang="bg-BG" dirty="0"/>
              <a:t>презентация</a:t>
            </a:r>
            <a:r>
              <a:rPr lang="en-US" dirty="0"/>
              <a:t>)</a:t>
            </a:r>
          </a:p>
          <a:p>
            <a:pPr>
              <a:defRPr/>
            </a:pPr>
            <a:r>
              <a:rPr lang="en-US" sz="2400" dirty="0"/>
              <a:t>T</a:t>
            </a:r>
            <a:r>
              <a:rPr lang="ru-RU" sz="2400" dirty="0"/>
              <a:t>аговете предоставят метаинформация за</a:t>
            </a:r>
            <a:r>
              <a:rPr lang="en-GB" sz="2400" dirty="0"/>
              <a:t> </a:t>
            </a:r>
            <a:r>
              <a:rPr lang="ru-RU" sz="2400" dirty="0"/>
              <a:t>съдържанието на страницата и определят </a:t>
            </a:r>
            <a:r>
              <a:rPr lang="ru-RU" sz="2400" dirty="0">
                <a:solidFill>
                  <a:schemeClr val="tx2">
                    <a:lumMod val="75000"/>
                  </a:schemeClr>
                </a:solidFill>
              </a:rPr>
              <a:t>нейната </a:t>
            </a:r>
            <a:r>
              <a:rPr lang="en-GB" sz="2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sz="2400" dirty="0">
                <a:solidFill>
                  <a:schemeClr val="tx2">
                    <a:lumMod val="75000"/>
                  </a:schemeClr>
                </a:solidFill>
              </a:rPr>
              <a:t>структура</a:t>
            </a:r>
            <a:endParaRPr lang="en-US" sz="2400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defRPr/>
            </a:pPr>
            <a:r>
              <a:rPr lang="bg-BG" sz="2400" dirty="0"/>
              <a:t>Един</a:t>
            </a:r>
            <a:r>
              <a:rPr lang="en-US" sz="2400" dirty="0"/>
              <a:t> HTML </a:t>
            </a:r>
            <a:r>
              <a:rPr lang="bg-BG" sz="2400" dirty="0"/>
              <a:t>документ се състои от много тагове, които се влагат</a:t>
            </a:r>
            <a:endParaRPr lang="en-US" sz="2400" dirty="0"/>
          </a:p>
        </p:txBody>
      </p:sp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е</a:t>
            </a:r>
            <a:r>
              <a:rPr lang="en-US" dirty="0"/>
              <a:t> HTML?</a:t>
            </a:r>
            <a:endParaRPr lang="bg-BG" dirty="0"/>
          </a:p>
        </p:txBody>
      </p:sp>
      <p:pic>
        <p:nvPicPr>
          <p:cNvPr id="2050" name="Picture 2" descr="http://www.iconhot.com/icon/png/coded/512/page-html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534400" y="1208572"/>
            <a:ext cx="1904868" cy="2250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978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7800" y="4773304"/>
            <a:ext cx="8938472" cy="820600"/>
          </a:xfrm>
        </p:spPr>
        <p:txBody>
          <a:bodyPr>
            <a:normAutofit fontScale="90000"/>
          </a:bodyPr>
          <a:lstStyle/>
          <a:p>
            <a:r>
              <a:rPr lang="en-US" dirty="0"/>
              <a:t>CSS (Cascading Style Sheets)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5661168"/>
            <a:ext cx="8938472" cy="719034"/>
          </a:xfrm>
        </p:spPr>
        <p:txBody>
          <a:bodyPr/>
          <a:lstStyle/>
          <a:p>
            <a:r>
              <a:rPr lang="bg-BG" dirty="0"/>
              <a:t>Стилизиране на Уеб страници</a:t>
            </a:r>
            <a:endParaRPr lang="en-US" dirty="0"/>
          </a:p>
        </p:txBody>
      </p:sp>
      <p:pic>
        <p:nvPicPr>
          <p:cNvPr id="1026" name="Picture 2" descr="Резултат с изображение за cs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2325" y="1015280"/>
            <a:ext cx="2847349" cy="2771895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986342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CSS </a:t>
            </a:r>
            <a:r>
              <a:rPr lang="bg-BG" dirty="0"/>
              <a:t>определя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стила</a:t>
            </a:r>
            <a:r>
              <a:rPr lang="bg-BG" dirty="0"/>
              <a:t> на HTML елементите</a:t>
            </a:r>
            <a:endParaRPr lang="en-US" dirty="0"/>
          </a:p>
          <a:p>
            <a:pPr lvl="1"/>
            <a:r>
              <a:rPr lang="ru-RU" dirty="0"/>
              <a:t>Определя шрифтове, цветове, полета, размери, позициониране, …</a:t>
            </a:r>
          </a:p>
          <a:p>
            <a:pPr lvl="1"/>
            <a:r>
              <a:rPr lang="en-US" dirty="0"/>
              <a:t>CSS </a:t>
            </a:r>
            <a:r>
              <a:rPr lang="bg-BG" dirty="0"/>
              <a:t>се декларира в следния формат</a:t>
            </a:r>
            <a:r>
              <a:rPr lang="en-US" dirty="0"/>
              <a:t>: </a:t>
            </a:r>
            <a:r>
              <a:rPr lang="bg-BG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свойсвто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:</a:t>
            </a:r>
            <a:r>
              <a:rPr lang="bg-BG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стойност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Вграденият</a:t>
            </a:r>
            <a:r>
              <a:rPr lang="bg-BG" dirty="0"/>
              <a:t> CSS дефинира правила за форматиране на определен HTML елемент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е </a:t>
            </a:r>
            <a:r>
              <a:rPr lang="en-US" dirty="0"/>
              <a:t>CSS?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60538" y="5182179"/>
            <a:ext cx="10867748" cy="5401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 style="</a:t>
            </a:r>
            <a:r>
              <a:rPr lang="en-US" sz="2800" b="1" noProof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color: red;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</a:t>
            </a:r>
            <a:r>
              <a:rPr lang="en-US" sz="2800" b="1" noProof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I am a RED text paragraph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p&gt;</a:t>
            </a:r>
          </a:p>
        </p:txBody>
      </p:sp>
    </p:spTree>
    <p:extLst>
      <p:ext uri="{BB962C8B-B14F-4D97-AF65-F5344CB8AC3E}">
        <p14:creationId xmlns:p14="http://schemas.microsoft.com/office/powerpoint/2010/main" val="132949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30503" y="1151123"/>
            <a:ext cx="10930993" cy="4986700"/>
          </a:xfrm>
        </p:spPr>
        <p:txBody>
          <a:bodyPr/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color</a:t>
            </a:r>
            <a:r>
              <a:rPr lang="en-US" dirty="0"/>
              <a:t>: </a:t>
            </a:r>
            <a:r>
              <a:rPr lang="bg-BG" dirty="0"/>
              <a:t>определя цвета на шрифта</a:t>
            </a:r>
            <a:endParaRPr lang="en-US" dirty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95483" y="246041"/>
            <a:ext cx="11299741" cy="905079"/>
          </a:xfrm>
        </p:spPr>
        <p:txBody>
          <a:bodyPr>
            <a:noAutofit/>
          </a:bodyPr>
          <a:lstStyle/>
          <a:p>
            <a:r>
              <a:rPr lang="ru-RU" dirty="0"/>
              <a:t>Цвят на шрифта</a:t>
            </a:r>
            <a:endParaRPr lang="en-US" sz="3800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30503" y="1821538"/>
            <a:ext cx="10797856" cy="182293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&lt;p style="</a:t>
            </a:r>
            <a:r>
              <a:rPr lang="en-US" sz="3200" b="1" noProof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color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: #AA77FF;"&gt;</a:t>
            </a:r>
            <a:endParaRPr lang="bg-BG" sz="32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	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Purple 24pt</a:t>
            </a:r>
            <a:endParaRPr lang="bg-BG" sz="32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&lt;/p&gt;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0278" y="1761455"/>
            <a:ext cx="2914650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977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30503" y="1151123"/>
            <a:ext cx="10930993" cy="4986700"/>
          </a:xfrm>
        </p:spPr>
        <p:txBody>
          <a:bodyPr/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font-family</a:t>
            </a:r>
            <a:r>
              <a:rPr lang="en-US" dirty="0"/>
              <a:t>: </a:t>
            </a:r>
            <a:r>
              <a:rPr lang="ru-RU" dirty="0" err="1"/>
              <a:t>трябва</a:t>
            </a:r>
            <a:r>
              <a:rPr lang="ru-RU" dirty="0"/>
              <a:t> да </a:t>
            </a:r>
            <a:r>
              <a:rPr lang="ru-RU" dirty="0" err="1"/>
              <a:t>съдържа</a:t>
            </a:r>
            <a:r>
              <a:rPr lang="ru-RU" dirty="0"/>
              <a:t> </a:t>
            </a:r>
            <a:r>
              <a:rPr lang="ru-RU" dirty="0" err="1"/>
              <a:t>няколко</a:t>
            </a:r>
            <a:r>
              <a:rPr lang="ru-RU" dirty="0"/>
              <a:t> шрифта. </a:t>
            </a:r>
            <a:r>
              <a:rPr lang="ru-RU" dirty="0" err="1"/>
              <a:t>Ако</a:t>
            </a:r>
            <a:r>
              <a:rPr lang="ru-RU" dirty="0"/>
              <a:t> </a:t>
            </a:r>
            <a:r>
              <a:rPr lang="ru-RU" dirty="0" err="1"/>
              <a:t>браузърът</a:t>
            </a:r>
            <a:r>
              <a:rPr lang="ru-RU" dirty="0"/>
              <a:t> не </a:t>
            </a:r>
            <a:r>
              <a:rPr lang="ru-RU" dirty="0" err="1"/>
              <a:t>поддържа</a:t>
            </a:r>
            <a:r>
              <a:rPr lang="ru-RU" dirty="0"/>
              <a:t> </a:t>
            </a:r>
            <a:r>
              <a:rPr lang="ru-RU" dirty="0" err="1"/>
              <a:t>първия</a:t>
            </a:r>
            <a:r>
              <a:rPr lang="ru-RU" dirty="0"/>
              <a:t>, той </a:t>
            </a:r>
            <a:r>
              <a:rPr lang="ru-RU" dirty="0" err="1"/>
              <a:t>ще</a:t>
            </a:r>
            <a:r>
              <a:rPr lang="ru-RU" dirty="0"/>
              <a:t> опита </a:t>
            </a:r>
            <a:r>
              <a:rPr lang="ru-RU" dirty="0" err="1"/>
              <a:t>следващия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95483" y="246041"/>
            <a:ext cx="11299741" cy="905079"/>
          </a:xfrm>
        </p:spPr>
        <p:txBody>
          <a:bodyPr>
            <a:noAutofit/>
          </a:bodyPr>
          <a:lstStyle/>
          <a:p>
            <a:r>
              <a:rPr lang="ru-RU" dirty="0"/>
              <a:t>Семейство шрифтове</a:t>
            </a:r>
            <a:endParaRPr lang="en-US" sz="38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6846" y="3873297"/>
            <a:ext cx="2914650" cy="1943100"/>
          </a:xfrm>
          <a:prstGeom prst="rect">
            <a:avLst/>
          </a:prstGeom>
        </p:spPr>
      </p:pic>
      <p:sp>
        <p:nvSpPr>
          <p:cNvPr id="3" name="Rectangle 4">
            <a:extLst>
              <a:ext uri="{FF2B5EF4-FFF2-40B4-BE49-F238E27FC236}">
                <a16:creationId xmlns:a16="http://schemas.microsoft.com/office/drawing/2014/main" id="{28173684-C6E2-423B-63D6-4D51694BBD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484" y="3912287"/>
            <a:ext cx="7650494" cy="18651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 style="</a:t>
            </a:r>
            <a:r>
              <a:rPr lang="en-US" sz="3200" b="1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</a:t>
            </a: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#AA77FF;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3200" b="1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font-family: Consolas, monospace;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"&gt;Purple 24pt&lt;/p&gt;</a:t>
            </a:r>
          </a:p>
        </p:txBody>
      </p:sp>
      <p:pic>
        <p:nvPicPr>
          <p:cNvPr id="7" name="Picture 9">
            <a:extLst>
              <a:ext uri="{FF2B5EF4-FFF2-40B4-BE49-F238E27FC236}">
                <a16:creationId xmlns:a16="http://schemas.microsoft.com/office/drawing/2014/main" id="{C80318B2-6767-4639-4A07-1F4B9F7594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53350" y="3873294"/>
            <a:ext cx="2914650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304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95483" y="1151122"/>
            <a:ext cx="11301339" cy="5570355"/>
          </a:xfrm>
        </p:spPr>
        <p:txBody>
          <a:bodyPr/>
          <a:lstStyle/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font-size</a:t>
            </a:r>
            <a:r>
              <a:rPr lang="en-US" dirty="0"/>
              <a:t>: </a:t>
            </a:r>
            <a:r>
              <a:rPr lang="bg-BG" dirty="0"/>
              <a:t>задава размера на шрифта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95483" y="365126"/>
            <a:ext cx="10658317" cy="715462"/>
          </a:xfrm>
        </p:spPr>
        <p:txBody>
          <a:bodyPr>
            <a:noAutofit/>
          </a:bodyPr>
          <a:lstStyle/>
          <a:p>
            <a:r>
              <a:rPr lang="ru-RU" sz="3800" dirty="0"/>
              <a:t>Размер на шрифт</a:t>
            </a:r>
            <a:endParaRPr lang="en-US" sz="3800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95484" y="3912287"/>
            <a:ext cx="10797856" cy="18651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&lt;p style="</a:t>
            </a:r>
            <a:r>
              <a:rPr lang="en-US" sz="3200" b="1" noProof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color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: #AA77FF;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3200" b="1" noProof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font-family: Consolas, monospace;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3200" b="1" noProof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font-size: 24pt;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"&gt;Purple 24pt&lt;/p&gt;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6846" y="3873297"/>
            <a:ext cx="2914650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88564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Блокови елементи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(&lt;div&gt;;&lt;h1&gt;;&lt;p&gt;)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Винаги започвайте на нов ред</a:t>
            </a:r>
          </a:p>
          <a:p>
            <a:pPr lvl="1"/>
            <a:r>
              <a:rPr lang="bg-BG" dirty="0"/>
              <a:t>Заемат цялата налична ширина</a:t>
            </a:r>
            <a:endParaRPr lang="en-US" dirty="0"/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&lt;div&gt;</a:t>
            </a:r>
            <a:r>
              <a:rPr lang="en-US" dirty="0"/>
              <a:t> </a:t>
            </a:r>
            <a:r>
              <a:rPr lang="bg-BG" dirty="0"/>
              <a:t>елемента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често се използва като контейнер за 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други HTML елементи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Блокови елементи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5138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&lt;div&gt; </a:t>
            </a:r>
            <a:r>
              <a:rPr lang="bg-BG" dirty="0"/>
              <a:t>елемент </a:t>
            </a:r>
            <a:r>
              <a:rPr lang="en-US" dirty="0"/>
              <a:t>- </a:t>
            </a:r>
            <a:r>
              <a:rPr lang="bg-BG" dirty="0"/>
              <a:t>Пример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1447801"/>
            <a:ext cx="5692456" cy="47459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 style="background-color:#AA77FF;color:white;"&gt;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dirty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&lt;h2&gt;London&lt;/h2&gt;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dirty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 style="background-color:red;color:white;"&gt;</a:t>
            </a:r>
            <a:br>
              <a:rPr lang="en-US" sz="2800" b="1" dirty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800" b="1" dirty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    </a:t>
            </a:r>
            <a:r>
              <a:rPr lang="en-US" sz="2800" b="1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&lt;p&gt;London is the capital        city of England.&lt;p&gt;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dirty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&lt;/div&gt;</a:t>
            </a:r>
            <a:br>
              <a:rPr lang="en-US" sz="2800" b="1" dirty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&lt;/div&gt;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395CD59-3ABB-468D-AB14-8DE798DC9E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2209800"/>
            <a:ext cx="4296512" cy="2622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167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Вградени елементи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(&lt;span&gt;;&lt;a&gt;;&lt;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img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&gt;)</a:t>
            </a:r>
            <a:r>
              <a:rPr lang="en-US" dirty="0"/>
              <a:t>:</a:t>
            </a:r>
          </a:p>
          <a:p>
            <a:pPr lvl="1"/>
            <a:r>
              <a:rPr lang="bg-BG" dirty="0"/>
              <a:t>Не започват на нов ред</a:t>
            </a:r>
            <a:endParaRPr lang="en-US" dirty="0"/>
          </a:p>
          <a:p>
            <a:pPr lvl="1"/>
            <a:r>
              <a:rPr lang="ru-RU" dirty="0"/>
              <a:t>Заемат само толкова ширина, колкото е необходима</a:t>
            </a:r>
            <a:endParaRPr lang="en-US" dirty="0"/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&lt;span&gt;</a:t>
            </a:r>
            <a:r>
              <a:rPr lang="en-US" dirty="0"/>
              <a:t> </a:t>
            </a:r>
            <a:r>
              <a:rPr lang="bg-BG" dirty="0"/>
              <a:t>елемент</a:t>
            </a:r>
            <a:r>
              <a:rPr lang="en-US" dirty="0"/>
              <a:t>:</a:t>
            </a:r>
          </a:p>
          <a:p>
            <a:pPr lvl="1"/>
            <a:r>
              <a:rPr lang="bg-BG" dirty="0"/>
              <a:t>Често е използван за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контейнер за текст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49135"/>
            <a:ext cx="10515600" cy="801986"/>
          </a:xfrm>
        </p:spPr>
        <p:txBody>
          <a:bodyPr/>
          <a:lstStyle/>
          <a:p>
            <a:r>
              <a:rPr lang="bg-BG" dirty="0"/>
              <a:t>Вградени елементи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357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&lt;span&gt; </a:t>
            </a:r>
            <a:r>
              <a:rPr lang="bg-BG" dirty="0"/>
              <a:t>елемент </a:t>
            </a:r>
            <a:r>
              <a:rPr lang="en-US" dirty="0"/>
              <a:t>- </a:t>
            </a:r>
            <a:r>
              <a:rPr lang="bg-BG" dirty="0"/>
              <a:t>Пример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76300" y="1881265"/>
            <a:ext cx="10439400" cy="11264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&lt;p&gt;This is a very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&lt;span style="background-color:red; color: white;"&gt;</a:t>
            </a:r>
            <a:r>
              <a:rPr lang="en-US" sz="2800" b="1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important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&lt;/span&gt; </a:t>
            </a:r>
            <a:r>
              <a:rPr lang="en-US" sz="2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message.&lt;/p&gt;</a:t>
            </a:r>
            <a:endParaRPr lang="en-US" sz="2800" b="1" noProof="1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7152407F-2844-4E84-BE97-4428F857ED65}"/>
              </a:ext>
            </a:extLst>
          </p:cNvPr>
          <p:cNvSpPr/>
          <p:nvPr/>
        </p:nvSpPr>
        <p:spPr>
          <a:xfrm>
            <a:off x="5935444" y="3218364"/>
            <a:ext cx="288488" cy="533400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9" name="Картина 8">
            <a:extLst>
              <a:ext uri="{FF2B5EF4-FFF2-40B4-BE49-F238E27FC236}">
                <a16:creationId xmlns:a16="http://schemas.microsoft.com/office/drawing/2014/main" id="{F577309D-1B70-2311-2E49-FAF258B446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3371" y="3962401"/>
            <a:ext cx="5625257" cy="929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76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38200" y="1529543"/>
            <a:ext cx="10656728" cy="4776390"/>
          </a:xfrm>
        </p:spPr>
        <p:txBody>
          <a:bodyPr/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border</a:t>
            </a:r>
            <a:r>
              <a:rPr lang="en-US" dirty="0"/>
              <a:t>: </a:t>
            </a:r>
            <a:r>
              <a:rPr lang="bg-BG" dirty="0"/>
              <a:t>определя типа, дебелината, цвета на границата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sz="3800" dirty="0"/>
              <a:t>Граници, фонове</a:t>
            </a:r>
            <a:endParaRPr lang="en-US" sz="3800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8200" y="3849875"/>
            <a:ext cx="10656728" cy="241386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&lt;p style="</a:t>
            </a:r>
            <a:r>
              <a:rPr lang="en-US" sz="3200" b="1" noProof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border: 2px solid red;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text-align: center;"&gt;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	Red Border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&lt;/p&gt;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8302" y="3555790"/>
            <a:ext cx="3059396" cy="1539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94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5"/>
          <p:cNvSpPr txBox="1">
            <a:spLocks/>
          </p:cNvSpPr>
          <p:nvPr/>
        </p:nvSpPr>
        <p:spPr>
          <a:xfrm>
            <a:off x="2372504" y="4153870"/>
            <a:ext cx="8981296" cy="20647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&lt;a href="/home"&gt;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  </a:t>
            </a:r>
            <a:r>
              <a:rPr lang="en-US" sz="3000" b="1" noProof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Navigate to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&lt;b&gt;</a:t>
            </a:r>
            <a:r>
              <a:rPr lang="en-US" sz="3000" b="1" noProof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home page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&lt;/b&gt;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&lt;/a&gt;</a:t>
            </a:r>
            <a:endParaRPr lang="en-US" sz="3000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73272" y="20949"/>
            <a:ext cx="10515600" cy="1325563"/>
          </a:xfrm>
        </p:spPr>
        <p:txBody>
          <a:bodyPr/>
          <a:lstStyle/>
          <a:p>
            <a:r>
              <a:rPr lang="en-US" dirty="0"/>
              <a:t>HTML</a:t>
            </a:r>
            <a:r>
              <a:rPr lang="bg-BG" dirty="0"/>
              <a:t> терминология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5180" y="1174279"/>
            <a:ext cx="11801642" cy="1529852"/>
          </a:xfrm>
        </p:spPr>
        <p:txBody>
          <a:bodyPr>
            <a:normAutofit/>
          </a:bodyPr>
          <a:lstStyle/>
          <a:p>
            <a:r>
              <a:rPr lang="bg-BG" sz="2400" dirty="0">
                <a:solidFill>
                  <a:schemeClr val="tx2">
                    <a:lumMod val="75000"/>
                  </a:schemeClr>
                </a:solidFill>
              </a:rPr>
              <a:t>Тагове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400" dirty="0"/>
              <a:t>– </a:t>
            </a:r>
            <a:r>
              <a:rPr lang="bg-BG" sz="2400" dirty="0"/>
              <a:t>най-малкият елемент в </a:t>
            </a:r>
            <a:r>
              <a:rPr lang="en-US" sz="2400" dirty="0"/>
              <a:t>HTML</a:t>
            </a:r>
          </a:p>
          <a:p>
            <a:r>
              <a:rPr lang="bg-BG" sz="2400" dirty="0">
                <a:solidFill>
                  <a:schemeClr val="tx2">
                    <a:lumMod val="75000"/>
                  </a:schemeClr>
                </a:solidFill>
              </a:rPr>
              <a:t>Атрибути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400" dirty="0"/>
              <a:t>–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400" dirty="0"/>
              <a:t>свойсвтвата на таговете -</a:t>
            </a:r>
            <a:r>
              <a:rPr lang="en-US" sz="2400" dirty="0"/>
              <a:t> </a:t>
            </a:r>
            <a:r>
              <a:rPr lang="bg-BG" sz="2400" dirty="0"/>
              <a:t>размер</a:t>
            </a:r>
            <a:r>
              <a:rPr lang="en-US" sz="2400" dirty="0"/>
              <a:t>, </a:t>
            </a:r>
            <a:r>
              <a:rPr lang="bg-BG" sz="2400" dirty="0"/>
              <a:t>цвят и т.н</a:t>
            </a:r>
            <a:endParaRPr lang="en-US" sz="2400" dirty="0"/>
          </a:p>
          <a:p>
            <a:r>
              <a:rPr lang="bg-BG" sz="2400" dirty="0">
                <a:solidFill>
                  <a:schemeClr val="tx2">
                    <a:lumMod val="75000"/>
                  </a:schemeClr>
                </a:solidFill>
              </a:rPr>
              <a:t>Елементи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400" dirty="0"/>
              <a:t>–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400" dirty="0"/>
              <a:t>комбинация от отварящ, затварящ таг и атрибути</a:t>
            </a: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078439" y="4216550"/>
            <a:ext cx="2603990" cy="523742"/>
          </a:xfrm>
          <a:prstGeom prst="rect">
            <a:avLst/>
          </a:prstGeom>
          <a:solidFill>
            <a:srgbClr val="00B0F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7" name="Rectangle 6"/>
          <p:cNvSpPr/>
          <p:nvPr/>
        </p:nvSpPr>
        <p:spPr>
          <a:xfrm>
            <a:off x="2895601" y="5116412"/>
            <a:ext cx="3581400" cy="523742"/>
          </a:xfrm>
          <a:prstGeom prst="rect">
            <a:avLst/>
          </a:prstGeom>
          <a:solidFill>
            <a:srgbClr val="00B0F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9" name="AutoShape 25"/>
          <p:cNvSpPr>
            <a:spLocks noChangeArrowheads="1"/>
          </p:cNvSpPr>
          <p:nvPr/>
        </p:nvSpPr>
        <p:spPr bwMode="auto">
          <a:xfrm>
            <a:off x="373272" y="4216551"/>
            <a:ext cx="1758330" cy="1037347"/>
          </a:xfrm>
          <a:prstGeom prst="wedgeRoundRectCallout">
            <a:avLst>
              <a:gd name="adj1" fmla="val 64794"/>
              <a:gd name="adj2" fmla="val -24233"/>
              <a:gd name="adj3" fmla="val 16667"/>
            </a:avLst>
          </a:prstGeom>
          <a:solidFill>
            <a:srgbClr val="00B0F0">
              <a:alpha val="94902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bg-BG" sz="2000" dirty="0">
                <a:solidFill>
                  <a:srgbClr val="FFFFFF"/>
                </a:solidFill>
                <a:latin typeface="Comfortaa" pitchFamily="2" charset="0"/>
              </a:rPr>
              <a:t>Отварящ таг</a:t>
            </a:r>
          </a:p>
        </p:txBody>
      </p:sp>
      <p:sp>
        <p:nvSpPr>
          <p:cNvPr id="10" name="AutoShape 25"/>
          <p:cNvSpPr>
            <a:spLocks noChangeArrowheads="1"/>
          </p:cNvSpPr>
          <p:nvPr/>
        </p:nvSpPr>
        <p:spPr bwMode="auto">
          <a:xfrm>
            <a:off x="5749433" y="3276600"/>
            <a:ext cx="4842367" cy="652770"/>
          </a:xfrm>
          <a:prstGeom prst="wedgeRoundRectCallout">
            <a:avLst>
              <a:gd name="adj1" fmla="val -54174"/>
              <a:gd name="adj2" fmla="val 51130"/>
              <a:gd name="adj3" fmla="val 16667"/>
            </a:avLst>
          </a:prstGeom>
          <a:solidFill>
            <a:srgbClr val="00B0F0">
              <a:alpha val="94902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bg-BG" sz="2000" dirty="0">
                <a:solidFill>
                  <a:srgbClr val="FFFFFF"/>
                </a:solidFill>
                <a:latin typeface="Comfortaa" pitchFamily="2" charset="0"/>
              </a:rPr>
              <a:t>Атрибут</a:t>
            </a:r>
            <a:r>
              <a:rPr lang="en-US" sz="2000" dirty="0">
                <a:solidFill>
                  <a:srgbClr val="FFFFFF"/>
                </a:solidFill>
                <a:latin typeface="Comfortaa" pitchFamily="2" charset="0"/>
              </a:rPr>
              <a:t>: </a:t>
            </a:r>
            <a:r>
              <a:rPr lang="bg-BG" sz="2000" b="1" dirty="0">
                <a:solidFill>
                  <a:schemeClr val="tx2">
                    <a:lumMod val="75000"/>
                  </a:schemeClr>
                </a:solidFill>
                <a:latin typeface="Comfortaa" pitchFamily="2" charset="0"/>
              </a:rPr>
              <a:t>ключ</a:t>
            </a:r>
            <a:r>
              <a:rPr lang="en-US" sz="2000" dirty="0">
                <a:solidFill>
                  <a:srgbClr val="FFFFFF"/>
                </a:solidFill>
                <a:latin typeface="Comfortaa" pitchFamily="2" charset="0"/>
              </a:rPr>
              <a:t> 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mfortaa" pitchFamily="2" charset="0"/>
              </a:rPr>
              <a:t>=</a:t>
            </a:r>
            <a:r>
              <a:rPr lang="en-US" sz="2000" dirty="0">
                <a:solidFill>
                  <a:srgbClr val="FFFFFF"/>
                </a:solidFill>
                <a:latin typeface="Comfortaa" pitchFamily="2" charset="0"/>
              </a:rPr>
              <a:t> 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mfortaa" pitchFamily="2" charset="0"/>
              </a:rPr>
              <a:t>"</a:t>
            </a:r>
            <a:r>
              <a:rPr lang="bg-BG" sz="2000" b="1" dirty="0">
                <a:solidFill>
                  <a:schemeClr val="tx2">
                    <a:lumMod val="75000"/>
                  </a:schemeClr>
                </a:solidFill>
                <a:latin typeface="Comfortaa" pitchFamily="2" charset="0"/>
              </a:rPr>
              <a:t>стойност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mfortaa" pitchFamily="2" charset="0"/>
              </a:rPr>
              <a:t>"</a:t>
            </a:r>
            <a:endParaRPr lang="bg-BG" sz="2000" b="1" dirty="0">
              <a:solidFill>
                <a:schemeClr val="tx2">
                  <a:lumMod val="75000"/>
                </a:schemeClr>
              </a:solidFill>
              <a:latin typeface="Comfortaa" pitchFamily="2" charset="0"/>
            </a:endParaRPr>
          </a:p>
        </p:txBody>
      </p:sp>
      <p:sp>
        <p:nvSpPr>
          <p:cNvPr id="11" name="AutoShape 25"/>
          <p:cNvSpPr>
            <a:spLocks noChangeArrowheads="1"/>
          </p:cNvSpPr>
          <p:nvPr/>
        </p:nvSpPr>
        <p:spPr bwMode="auto">
          <a:xfrm>
            <a:off x="7013674" y="4685611"/>
            <a:ext cx="1836134" cy="652770"/>
          </a:xfrm>
          <a:prstGeom prst="wedgeRoundRectCallout">
            <a:avLst>
              <a:gd name="adj1" fmla="val -74835"/>
              <a:gd name="adj2" fmla="val 38404"/>
              <a:gd name="adj3" fmla="val 16667"/>
            </a:avLst>
          </a:prstGeom>
          <a:solidFill>
            <a:srgbClr val="00B0F0">
              <a:alpha val="94902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bg-BG" sz="2000" dirty="0">
                <a:solidFill>
                  <a:srgbClr val="FFFFFF"/>
                </a:solidFill>
                <a:latin typeface="Comfortaa" pitchFamily="2" charset="0"/>
              </a:rPr>
              <a:t>Елемент</a:t>
            </a:r>
          </a:p>
        </p:txBody>
      </p:sp>
      <p:sp>
        <p:nvSpPr>
          <p:cNvPr id="12" name="AutoShape 25"/>
          <p:cNvSpPr>
            <a:spLocks noChangeArrowheads="1"/>
          </p:cNvSpPr>
          <p:nvPr/>
        </p:nvSpPr>
        <p:spPr bwMode="auto">
          <a:xfrm>
            <a:off x="4127498" y="5818521"/>
            <a:ext cx="2349503" cy="652770"/>
          </a:xfrm>
          <a:prstGeom prst="wedgeRoundRectCallout">
            <a:avLst>
              <a:gd name="adj1" fmla="val -74925"/>
              <a:gd name="adj2" fmla="val -37270"/>
              <a:gd name="adj3" fmla="val 16667"/>
            </a:avLst>
          </a:prstGeom>
          <a:solidFill>
            <a:srgbClr val="00B0F0">
              <a:alpha val="94902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bg-BG" sz="2000" dirty="0">
                <a:solidFill>
                  <a:srgbClr val="FFFFFF"/>
                </a:solidFill>
                <a:latin typeface="Comfortaa" pitchFamily="2" charset="0"/>
              </a:rPr>
              <a:t>Затварящ таг</a:t>
            </a:r>
          </a:p>
        </p:txBody>
      </p:sp>
    </p:spTree>
    <p:extLst>
      <p:ext uri="{BB962C8B-B14F-4D97-AF65-F5344CB8AC3E}">
        <p14:creationId xmlns:p14="http://schemas.microsoft.com/office/powerpoint/2010/main" val="906475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" grpId="0" animBg="1"/>
      <p:bldP spid="7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97072" y="1690689"/>
            <a:ext cx="10797856" cy="4615244"/>
          </a:xfrm>
        </p:spPr>
        <p:txBody>
          <a:bodyPr/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border</a:t>
            </a:r>
            <a:r>
              <a:rPr lang="en-US" dirty="0"/>
              <a:t>: </a:t>
            </a:r>
            <a:r>
              <a:rPr lang="bg-BG" dirty="0"/>
              <a:t>определя типа, дебелината, цвета на границата</a:t>
            </a:r>
            <a:endParaRPr lang="en-US" dirty="0"/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border-radius</a:t>
            </a:r>
            <a:r>
              <a:rPr lang="en-US" dirty="0"/>
              <a:t>: </a:t>
            </a:r>
            <a:r>
              <a:rPr lang="bg-BG" dirty="0"/>
              <a:t>закръгля граничните краища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sz="3800" dirty="0"/>
              <a:t>Граници, фонове</a:t>
            </a:r>
            <a:endParaRPr lang="en-US" sz="3800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97072" y="3301136"/>
            <a:ext cx="10797856" cy="30047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3200" b="1" noProof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&lt;p style="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border: 2px solid red;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text-align: center;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border-radius: 10px</a:t>
            </a:r>
            <a:r>
              <a:rPr lang="en-US" sz="3200" b="1" noProof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;"&gt;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3200" b="1" noProof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	Red Border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3200" b="1" noProof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&lt;/p&gt;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8303" y="3555787"/>
            <a:ext cx="3059399" cy="1539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439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97071" y="1512915"/>
            <a:ext cx="10869341" cy="4793017"/>
          </a:xfrm>
        </p:spPr>
        <p:txBody>
          <a:bodyPr/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border</a:t>
            </a:r>
            <a:r>
              <a:rPr lang="en-US" dirty="0"/>
              <a:t>: </a:t>
            </a:r>
            <a:r>
              <a:rPr lang="bg-BG" dirty="0"/>
              <a:t>определя типа, дебелината, цвета</a:t>
            </a:r>
            <a:endParaRPr lang="en-US" dirty="0"/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border-radius</a:t>
            </a:r>
            <a:r>
              <a:rPr lang="en-US" dirty="0"/>
              <a:t>: </a:t>
            </a:r>
            <a:r>
              <a:rPr lang="bg-BG" dirty="0"/>
              <a:t>закръгля граничните краища</a:t>
            </a:r>
            <a:endParaRPr lang="en-US" dirty="0"/>
          </a:p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background</a:t>
            </a:r>
            <a:r>
              <a:rPr lang="en-US" dirty="0"/>
              <a:t>: </a:t>
            </a:r>
            <a:r>
              <a:rPr lang="bg-BG" dirty="0"/>
              <a:t>задава фона</a:t>
            </a:r>
            <a:endParaRPr lang="en-US" dirty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sz="3800" dirty="0"/>
              <a:t>Граници, фонове</a:t>
            </a:r>
            <a:endParaRPr lang="en-US" sz="3800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8556" y="3849875"/>
            <a:ext cx="10797856" cy="245605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3200" b="1" noProof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&lt;p style="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border: 2px solid red;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text-align: center;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border-radius: 10px;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background: lightgray;</a:t>
            </a:r>
            <a:r>
              <a:rPr lang="en-US" sz="3200" b="1" noProof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"&gt;Red Border&lt;/p&gt;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8302" y="3553331"/>
            <a:ext cx="3059399" cy="1539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418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Инструменти за програмисти</a:t>
            </a:r>
            <a:r>
              <a:rPr lang="en-US" dirty="0"/>
              <a:t> / [F12]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4782" y="1855176"/>
            <a:ext cx="7464262" cy="4159745"/>
          </a:xfrm>
          <a:prstGeom prst="roundRect">
            <a:avLst>
              <a:gd name="adj" fmla="val 380"/>
            </a:avLst>
          </a:prstGeom>
        </p:spPr>
      </p:pic>
      <p:sp>
        <p:nvSpPr>
          <p:cNvPr id="6" name="AutoShape 25"/>
          <p:cNvSpPr>
            <a:spLocks noChangeArrowheads="1"/>
          </p:cNvSpPr>
          <p:nvPr/>
        </p:nvSpPr>
        <p:spPr bwMode="auto">
          <a:xfrm>
            <a:off x="3883430" y="1790711"/>
            <a:ext cx="4086225" cy="813451"/>
          </a:xfrm>
          <a:prstGeom prst="wedgeRoundRectCallout">
            <a:avLst>
              <a:gd name="adj1" fmla="val -7275"/>
              <a:gd name="adj2" fmla="val 103034"/>
              <a:gd name="adj3" fmla="val 16667"/>
            </a:avLst>
          </a:prstGeom>
          <a:solidFill>
            <a:srgbClr val="00B0F0">
              <a:alpha val="94902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bg-BG" sz="2200" dirty="0">
                <a:solidFill>
                  <a:srgbClr val="FFFFFF"/>
                </a:solidFill>
                <a:latin typeface="Comfortaa" pitchFamily="2" charset="0"/>
              </a:rPr>
              <a:t>Съдържание</a:t>
            </a:r>
            <a:endParaRPr lang="en-US" sz="2200" dirty="0">
              <a:solidFill>
                <a:srgbClr val="FFFFFF"/>
              </a:solidFill>
              <a:latin typeface="Comforta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0329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3451"/>
          </a:xfrm>
        </p:spPr>
        <p:txBody>
          <a:bodyPr>
            <a:normAutofit/>
          </a:bodyPr>
          <a:lstStyle/>
          <a:p>
            <a:r>
              <a:rPr lang="bg-BG" sz="3600" dirty="0"/>
              <a:t>Инструменти за програмисти</a:t>
            </a:r>
            <a:r>
              <a:rPr lang="en-US" sz="3600" dirty="0"/>
              <a:t> / [F12]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3100" y="1559262"/>
            <a:ext cx="8305800" cy="4610853"/>
          </a:xfrm>
          <a:prstGeom prst="roundRect">
            <a:avLst>
              <a:gd name="adj" fmla="val 1006"/>
            </a:avLst>
          </a:prstGeom>
        </p:spPr>
      </p:pic>
      <p:sp>
        <p:nvSpPr>
          <p:cNvPr id="6" name="AutoShape 25"/>
          <p:cNvSpPr>
            <a:spLocks noChangeArrowheads="1"/>
          </p:cNvSpPr>
          <p:nvPr/>
        </p:nvSpPr>
        <p:spPr bwMode="auto">
          <a:xfrm>
            <a:off x="2952404" y="1324930"/>
            <a:ext cx="4086225" cy="813451"/>
          </a:xfrm>
          <a:prstGeom prst="wedgeRoundRectCallout">
            <a:avLst>
              <a:gd name="adj1" fmla="val -7275"/>
              <a:gd name="adj2" fmla="val 103034"/>
              <a:gd name="adj3" fmla="val 16667"/>
            </a:avLst>
          </a:prstGeom>
          <a:solidFill>
            <a:srgbClr val="00B0F0">
              <a:alpha val="94902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bg-BG" sz="2400" dirty="0">
                <a:solidFill>
                  <a:srgbClr val="FFFFFF"/>
                </a:solidFill>
                <a:latin typeface="Comfortaa" pitchFamily="2" charset="0"/>
              </a:rPr>
              <a:t>Вътрешно остояние</a:t>
            </a:r>
            <a:endParaRPr lang="en-US" sz="2400" dirty="0">
              <a:solidFill>
                <a:srgbClr val="FFFFFF"/>
              </a:solidFill>
              <a:latin typeface="Comforta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310647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54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2781"/>
          </a:xfrm>
        </p:spPr>
        <p:txBody>
          <a:bodyPr>
            <a:normAutofit/>
          </a:bodyPr>
          <a:lstStyle/>
          <a:p>
            <a:r>
              <a:rPr lang="bg-BG" sz="3600" dirty="0"/>
              <a:t>Инструменти за програмисти</a:t>
            </a:r>
            <a:r>
              <a:rPr lang="en-US" sz="3600" dirty="0"/>
              <a:t> / [F12]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7756" y="1208550"/>
            <a:ext cx="8956488" cy="4972073"/>
          </a:xfrm>
          <a:prstGeom prst="roundRect">
            <a:avLst>
              <a:gd name="adj" fmla="val 1006"/>
            </a:avLst>
          </a:prstGeom>
        </p:spPr>
      </p:pic>
      <p:sp>
        <p:nvSpPr>
          <p:cNvPr id="6" name="AutoShape 25"/>
          <p:cNvSpPr>
            <a:spLocks noChangeArrowheads="1"/>
          </p:cNvSpPr>
          <p:nvPr/>
        </p:nvSpPr>
        <p:spPr bwMode="auto">
          <a:xfrm>
            <a:off x="4569230" y="1027906"/>
            <a:ext cx="4086225" cy="813451"/>
          </a:xfrm>
          <a:prstGeom prst="wedgeRoundRectCallout">
            <a:avLst>
              <a:gd name="adj1" fmla="val -7275"/>
              <a:gd name="adj2" fmla="val 103034"/>
              <a:gd name="adj3" fmla="val 16667"/>
            </a:avLst>
          </a:prstGeom>
          <a:solidFill>
            <a:srgbClr val="00B0F0">
              <a:alpha val="94902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dirty="0">
                <a:solidFill>
                  <a:srgbClr val="FFFFFF"/>
                </a:solidFill>
                <a:latin typeface="Comfortaa" pitchFamily="2" charset="0"/>
              </a:rPr>
              <a:t>Външно отстояние </a:t>
            </a:r>
            <a:endParaRPr lang="en-US" sz="2400" dirty="0">
              <a:solidFill>
                <a:srgbClr val="FFFFFF"/>
              </a:solidFill>
              <a:latin typeface="Comforta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02910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5997"/>
          </a:xfrm>
        </p:spPr>
        <p:txBody>
          <a:bodyPr>
            <a:normAutofit/>
          </a:bodyPr>
          <a:lstStyle/>
          <a:p>
            <a:r>
              <a:rPr lang="bg-BG" sz="3600" dirty="0"/>
              <a:t>Инструменти за програмисти</a:t>
            </a:r>
            <a:r>
              <a:rPr lang="en-US" sz="3600" dirty="0"/>
              <a:t> / [F12]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r="59988" b="59988"/>
          <a:stretch/>
        </p:blipFill>
        <p:spPr>
          <a:xfrm>
            <a:off x="1264102" y="1151122"/>
            <a:ext cx="9568966" cy="5312083"/>
          </a:xfrm>
          <a:prstGeom prst="roundRect">
            <a:avLst>
              <a:gd name="adj" fmla="val 1006"/>
            </a:avLst>
          </a:prstGeom>
        </p:spPr>
      </p:pic>
      <p:sp>
        <p:nvSpPr>
          <p:cNvPr id="6" name="AutoShape 25"/>
          <p:cNvSpPr>
            <a:spLocks noChangeArrowheads="1"/>
          </p:cNvSpPr>
          <p:nvPr/>
        </p:nvSpPr>
        <p:spPr bwMode="auto">
          <a:xfrm>
            <a:off x="2286001" y="2438401"/>
            <a:ext cx="4086225" cy="813451"/>
          </a:xfrm>
          <a:prstGeom prst="wedgeRoundRectCallout">
            <a:avLst>
              <a:gd name="adj1" fmla="val -7275"/>
              <a:gd name="adj2" fmla="val 103034"/>
              <a:gd name="adj3" fmla="val 16667"/>
            </a:avLst>
          </a:prstGeom>
          <a:solidFill>
            <a:srgbClr val="00B0F0">
              <a:alpha val="94902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bg-BG" sz="2400" dirty="0">
                <a:solidFill>
                  <a:srgbClr val="FFFFFF"/>
                </a:solidFill>
                <a:latin typeface="Comfortaa" pitchFamily="2" charset="0"/>
              </a:rPr>
              <a:t>Граница</a:t>
            </a:r>
            <a:endParaRPr lang="en-US" sz="2400" dirty="0">
              <a:solidFill>
                <a:srgbClr val="FFFFFF"/>
              </a:solidFill>
              <a:latin typeface="Comforta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385488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56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8942" y="207066"/>
            <a:ext cx="10515600" cy="790047"/>
          </a:xfrm>
        </p:spPr>
        <p:txBody>
          <a:bodyPr>
            <a:noAutofit/>
          </a:bodyPr>
          <a:lstStyle/>
          <a:p>
            <a:r>
              <a:rPr lang="bg-BG" sz="3800" dirty="0"/>
              <a:t>Външни отстояния</a:t>
            </a:r>
            <a:endParaRPr lang="en-US" sz="3800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8013" y="1151122"/>
            <a:ext cx="11025045" cy="5570355"/>
          </a:xfrm>
        </p:spPr>
        <p:txBody>
          <a:bodyPr/>
          <a:lstStyle/>
          <a:p>
            <a:r>
              <a:rPr lang="ru-RU" dirty="0"/>
              <a:t>Използва се за генериране на пространство около елементи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margin</a:t>
            </a:r>
            <a:r>
              <a:rPr lang="en-US" dirty="0"/>
              <a:t> </a:t>
            </a:r>
            <a:r>
              <a:rPr lang="bg-BG" dirty="0"/>
              <a:t>свойсвото задава </a:t>
            </a:r>
            <a:r>
              <a:rPr lang="ru-RU" dirty="0"/>
              <a:t>размера на празното пространство извън границата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38942" y="3047997"/>
            <a:ext cx="5709458" cy="34770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sz="3200" b="1" dirty="0">
                <a:latin typeface="Consolas" pitchFamily="49" charset="0"/>
                <a:cs typeface="Consolas" pitchFamily="49" charset="0"/>
              </a:rPr>
              <a:t>&lt;p style="border: 5px solid black; </a:t>
            </a:r>
            <a:r>
              <a:rPr lang="en-US" sz="3200" b="1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margin: 30px;</a:t>
            </a:r>
            <a:r>
              <a:rPr lang="en-US" sz="3200" b="1" dirty="0">
                <a:latin typeface="Consolas" pitchFamily="49" charset="0"/>
                <a:cs typeface="Consolas" pitchFamily="49" charset="0"/>
              </a:rPr>
              <a:t>"&gt;This page demonstrates margins.&lt;/p&gt;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2573" y="3205461"/>
            <a:ext cx="5171414" cy="3165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212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57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8941" y="1151122"/>
            <a:ext cx="11457881" cy="5570355"/>
          </a:xfrm>
        </p:spPr>
        <p:txBody>
          <a:bodyPr/>
          <a:lstStyle/>
          <a:p>
            <a:r>
              <a:rPr lang="ru-RU" dirty="0"/>
              <a:t>Използва се за генериране на пространство около съдържанието</a:t>
            </a:r>
          </a:p>
          <a:p>
            <a:r>
              <a:rPr lang="bg-BG" dirty="0"/>
              <a:t>Свойството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padding</a:t>
            </a:r>
            <a:r>
              <a:rPr lang="en-US" dirty="0"/>
              <a:t> </a:t>
            </a:r>
            <a:r>
              <a:rPr lang="ru-RU" dirty="0"/>
              <a:t>задава размера на празното пространство вътре в границата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38940" y="3710727"/>
            <a:ext cx="5914859" cy="26588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sz="3200" b="1" dirty="0">
                <a:latin typeface="Consolas" pitchFamily="49" charset="0"/>
                <a:cs typeface="Consolas" pitchFamily="49" charset="0"/>
              </a:rPr>
              <a:t>&lt;p style="border: 5px solid black;</a:t>
            </a:r>
            <a:r>
              <a:rPr lang="en-US" sz="3200" b="1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padding: 20px;</a:t>
            </a:r>
            <a:r>
              <a:rPr lang="en-US" sz="3200" b="1" dirty="0">
                <a:latin typeface="Consolas" pitchFamily="49" charset="0"/>
                <a:cs typeface="Consolas" pitchFamily="49" charset="0"/>
              </a:rPr>
              <a:t>"&gt;This page demonstrates padding.&lt;/p&gt;</a:t>
            </a:r>
            <a:endParaRPr lang="bg-BG" sz="3200" b="1" dirty="0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8031" y="3205462"/>
            <a:ext cx="5174559" cy="3167457"/>
          </a:xfrm>
          <a:prstGeom prst="rect">
            <a:avLst/>
          </a:prstGeom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942F5F60-33FF-1964-9563-2B199A136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942" y="207066"/>
            <a:ext cx="10515600" cy="790047"/>
          </a:xfrm>
        </p:spPr>
        <p:txBody>
          <a:bodyPr>
            <a:noAutofit/>
          </a:bodyPr>
          <a:lstStyle/>
          <a:p>
            <a:r>
              <a:rPr lang="bg-BG" sz="3800" dirty="0"/>
              <a:t>Вътрешни отстояния</a:t>
            </a:r>
            <a:endParaRPr lang="en-US" sz="3800" dirty="0"/>
          </a:p>
        </p:txBody>
      </p:sp>
    </p:spTree>
    <p:extLst>
      <p:ext uri="{BB962C8B-B14F-4D97-AF65-F5344CB8AC3E}">
        <p14:creationId xmlns:p14="http://schemas.microsoft.com/office/powerpoint/2010/main" val="972701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58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5884" y="1825625"/>
            <a:ext cx="9160625" cy="4351338"/>
          </a:xfrm>
        </p:spPr>
        <p:txBody>
          <a:bodyPr>
            <a:normAutofit/>
          </a:bodyPr>
          <a:lstStyle/>
          <a:p>
            <a:r>
              <a:rPr lang="ru-RU" sz="2400" dirty="0"/>
              <a:t>Създайте уеб страница като на екрана</a:t>
            </a:r>
            <a:r>
              <a:rPr lang="en-US" sz="2400" dirty="0"/>
              <a:t>.</a:t>
            </a:r>
          </a:p>
          <a:p>
            <a:pPr lvl="1"/>
            <a:r>
              <a:rPr lang="bg-BG" sz="2000" dirty="0"/>
              <a:t>Използвайте три вложени 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&lt;div&gt;</a:t>
            </a:r>
            <a:endParaRPr lang="en-US" sz="2000" dirty="0"/>
          </a:p>
          <a:p>
            <a:pPr lvl="1"/>
            <a:r>
              <a:rPr lang="bg-BG" sz="2000" dirty="0">
                <a:solidFill>
                  <a:schemeClr val="tx2">
                    <a:lumMod val="75000"/>
                  </a:schemeClr>
                </a:solidFill>
              </a:rPr>
              <a:t>Външен 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div</a:t>
            </a:r>
            <a:r>
              <a:rPr lang="en-US" sz="2000" dirty="0"/>
              <a:t>: </a:t>
            </a:r>
            <a:r>
              <a:rPr lang="bg-BG" sz="2000" dirty="0"/>
              <a:t>синя пунктирана граница + </a:t>
            </a:r>
            <a:br>
              <a:rPr lang="bg-BG" sz="2000" dirty="0"/>
            </a:br>
            <a:r>
              <a:rPr lang="bg-BG" sz="2000" dirty="0"/>
              <a:t>радиус на границата + подплънка</a:t>
            </a:r>
            <a:endParaRPr lang="en-US" sz="2000" dirty="0"/>
          </a:p>
          <a:p>
            <a:pPr lvl="1"/>
            <a:r>
              <a:rPr lang="bg-BG" sz="2000" dirty="0">
                <a:solidFill>
                  <a:schemeClr val="tx2">
                    <a:lumMod val="75000"/>
                  </a:schemeClr>
                </a:solidFill>
              </a:rPr>
              <a:t>Среден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 div</a:t>
            </a:r>
            <a:r>
              <a:rPr lang="en-US" sz="2000" dirty="0"/>
              <a:t>: </a:t>
            </a:r>
            <a:r>
              <a:rPr lang="ru-RU" sz="2000" dirty="0"/>
              <a:t>червена пунктирана граница + </a:t>
            </a:r>
            <a:br>
              <a:rPr lang="ru-RU" sz="2000" dirty="0"/>
            </a:br>
            <a:r>
              <a:rPr lang="ru-RU" sz="2000" dirty="0"/>
              <a:t>радиус на границата + подплънка</a:t>
            </a:r>
            <a:endParaRPr lang="en-US" sz="2000" dirty="0"/>
          </a:p>
          <a:p>
            <a:pPr lvl="1"/>
            <a:r>
              <a:rPr lang="bg-BG" sz="2000" dirty="0">
                <a:solidFill>
                  <a:schemeClr val="tx2">
                    <a:lumMod val="75000"/>
                  </a:schemeClr>
                </a:solidFill>
              </a:rPr>
              <a:t>Вътрешен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 div</a:t>
            </a:r>
            <a:r>
              <a:rPr lang="en-US" sz="2000" dirty="0"/>
              <a:t>: </a:t>
            </a:r>
            <a:r>
              <a:rPr lang="ru-RU" sz="2000" dirty="0"/>
              <a:t>зелена плътна рамка + радиус на рамката + подплънка + подравняване на текст + размер на шрифта</a:t>
            </a:r>
            <a:endParaRPr lang="en-US" sz="2000" dirty="0"/>
          </a:p>
          <a:p>
            <a:pPr lvl="1"/>
            <a:r>
              <a:rPr lang="bg-BG" sz="2000" dirty="0"/>
              <a:t>Използвайте </a:t>
            </a:r>
            <a:r>
              <a:rPr lang="en-US" sz="2000" dirty="0"/>
              <a:t> </a:t>
            </a:r>
            <a:r>
              <a:rPr lang="en-US" sz="2000" b="1" i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&amp;lt;</a:t>
            </a:r>
            <a:r>
              <a:rPr lang="en-US" sz="2000" dirty="0"/>
              <a:t> </a:t>
            </a:r>
            <a:r>
              <a:rPr lang="bg-BG" sz="2000" dirty="0"/>
              <a:t>и </a:t>
            </a:r>
            <a:r>
              <a:rPr lang="en-US" sz="2000" b="1" i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&amp;gt;</a:t>
            </a:r>
            <a:r>
              <a:rPr lang="en-US" sz="2000" dirty="0"/>
              <a:t> </a:t>
            </a:r>
            <a:r>
              <a:rPr lang="bg-BG" sz="2000" dirty="0"/>
              <a:t>да избегнете 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/>
              <a:t> </a:t>
            </a:r>
            <a:r>
              <a:rPr lang="bg-BG" sz="2000" dirty="0"/>
              <a:t>и</a:t>
            </a:r>
            <a:r>
              <a:rPr lang="en-US" sz="2000" dirty="0"/>
              <a:t> 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&gt;</a:t>
            </a:r>
            <a:r>
              <a:rPr lang="en-US" sz="2000" dirty="0"/>
              <a:t> </a:t>
            </a:r>
            <a:r>
              <a:rPr lang="bg-BG" sz="2000" dirty="0"/>
              <a:t>знаците в текста</a:t>
            </a:r>
            <a:endParaRPr lang="en-US" sz="2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Задачи</a:t>
            </a:r>
            <a:r>
              <a:rPr lang="en-US" sz="3600" dirty="0"/>
              <a:t>: </a:t>
            </a:r>
            <a:r>
              <a:rPr lang="bg-BG" sz="3600" dirty="0"/>
              <a:t>Правоъгълници</a:t>
            </a:r>
            <a:endParaRPr lang="en-US" sz="3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2793" y="681037"/>
            <a:ext cx="3962441" cy="3019763"/>
          </a:xfrm>
          <a:prstGeom prst="roundRect">
            <a:avLst>
              <a:gd name="adj" fmla="val 0"/>
            </a:avLst>
          </a:prstGeom>
        </p:spPr>
      </p:pic>
    </p:spTree>
    <p:extLst>
      <p:ext uri="{BB962C8B-B14F-4D97-AF65-F5344CB8AC3E}">
        <p14:creationId xmlns:p14="http://schemas.microsoft.com/office/powerpoint/2010/main" val="3151640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10250" y="1732396"/>
            <a:ext cx="6705600" cy="35691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&lt;!DOCTYPE html&gt;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&lt;head&gt;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&lt;link rel="stylesheet" type="text/css" href="styles.css"&gt;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&lt;/head&gt;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&lt;body id="content"&gt;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&lt;p&gt;This is a &lt;span class="special"&gt; special beer&lt;/span&gt; for &lt;span class="special"&gt;special drinkers&lt;/span&gt;.&lt;/p&gt;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&lt;/body&gt;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596850" y="1732396"/>
            <a:ext cx="4038600" cy="47281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05000"/>
              </a:lnSpc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#content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background: #EEE;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05000"/>
              </a:lnSpc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font-size: 24pt;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.special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font-style: italic;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font-weight: bold;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color: blue;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7605255" y="1746163"/>
            <a:ext cx="1483001" cy="406193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72000" tIns="36000" rIns="72000" bIns="36000">
            <a:no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7605255" y="3893376"/>
            <a:ext cx="1483001" cy="406193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72000" tIns="36000" rIns="72000" bIns="36000">
            <a:no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4000997" y="3746258"/>
            <a:ext cx="1178590" cy="29047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72000" tIns="36000" rIns="72000" bIns="36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4095730" y="4036733"/>
            <a:ext cx="1178590" cy="35021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72000" tIns="36000" rIns="72000" bIns="36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595595" y="3469611"/>
            <a:ext cx="1556335" cy="35021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72000" tIns="36000" rIns="72000" bIns="36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1180656" y="2863067"/>
            <a:ext cx="1718500" cy="35021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72000" tIns="36000" rIns="72000" bIns="36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59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10250" y="463950"/>
            <a:ext cx="11171500" cy="679050"/>
          </a:xfrm>
        </p:spPr>
        <p:txBody>
          <a:bodyPr>
            <a:normAutofit fontScale="90000"/>
          </a:bodyPr>
          <a:lstStyle/>
          <a:p>
            <a:r>
              <a:rPr lang="ru-RU" dirty="0"/>
              <a:t>Комбиниране на HTML и CSS файлове</a:t>
            </a:r>
            <a:endParaRPr lang="en-US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510250" y="1199191"/>
            <a:ext cx="6705600" cy="422918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using-css.html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7596850" y="1199191"/>
            <a:ext cx="4038600" cy="422918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styles.css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Bent Arrow 9"/>
          <p:cNvSpPr/>
          <p:nvPr/>
        </p:nvSpPr>
        <p:spPr>
          <a:xfrm>
            <a:off x="2133602" y="1949260"/>
            <a:ext cx="5402096" cy="803520"/>
          </a:xfrm>
          <a:prstGeom prst="bentArrow">
            <a:avLst>
              <a:gd name="adj1" fmla="val 10682"/>
              <a:gd name="adj2" fmla="val 16866"/>
              <a:gd name="adj3" fmla="val 19129"/>
              <a:gd name="adj4" fmla="val 643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9974" y="5059478"/>
            <a:ext cx="2827164" cy="1675629"/>
          </a:xfrm>
          <a:prstGeom prst="roundRect">
            <a:avLst>
              <a:gd name="adj" fmla="val 2500"/>
            </a:avLst>
          </a:prstGeom>
        </p:spPr>
      </p:pic>
    </p:spTree>
    <p:extLst>
      <p:ext uri="{BB962C8B-B14F-4D97-AF65-F5344CB8AC3E}">
        <p14:creationId xmlns:p14="http://schemas.microsoft.com/office/powerpoint/2010/main" val="408660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2" grpId="0" animBg="1"/>
      <p:bldP spid="23" grpId="0" animBg="1"/>
      <p:bldP spid="18" grpId="0" animBg="1"/>
      <p:bldP spid="20" grpId="0" animBg="1"/>
      <p:bldP spid="21" grpId="0" animBg="1"/>
      <p:bldP spid="17" grpId="0" animBg="1"/>
      <p:bldP spid="12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22410" y="349135"/>
            <a:ext cx="10944002" cy="801986"/>
          </a:xfrm>
        </p:spPr>
        <p:txBody>
          <a:bodyPr>
            <a:normAutofit/>
          </a:bodyPr>
          <a:lstStyle/>
          <a:p>
            <a:r>
              <a:rPr lang="bg-BG" sz="3400" dirty="0"/>
              <a:t>Вашата първа </a:t>
            </a:r>
            <a:r>
              <a:rPr lang="en-US" sz="3400" dirty="0"/>
              <a:t>HTML </a:t>
            </a:r>
            <a:r>
              <a:rPr lang="bg-BG" sz="3400" dirty="0"/>
              <a:t>страница </a:t>
            </a:r>
            <a:r>
              <a:rPr lang="en-US" sz="3400" dirty="0"/>
              <a:t>– </a:t>
            </a:r>
            <a:r>
              <a:rPr lang="bg-BG" sz="3400" dirty="0"/>
              <a:t>Пример</a:t>
            </a:r>
            <a:endParaRPr lang="en-US" sz="3400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623998" y="1492820"/>
            <a:ext cx="10944002" cy="45269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&lt;!DOCTYPE html&gt;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AutoShape 25"/>
          <p:cNvSpPr>
            <a:spLocks noChangeArrowheads="1"/>
          </p:cNvSpPr>
          <p:nvPr/>
        </p:nvSpPr>
        <p:spPr bwMode="auto">
          <a:xfrm>
            <a:off x="4267200" y="1600200"/>
            <a:ext cx="3657600" cy="1447800"/>
          </a:xfrm>
          <a:prstGeom prst="wedgeRoundRectCallout">
            <a:avLst>
              <a:gd name="adj1" fmla="val -60608"/>
              <a:gd name="adj2" fmla="val -32676"/>
              <a:gd name="adj3" fmla="val 16667"/>
            </a:avLst>
          </a:prstGeom>
          <a:solidFill>
            <a:srgbClr val="00B0F0">
              <a:alpha val="94902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dirty="0">
                <a:solidFill>
                  <a:schemeClr val="bg1"/>
                </a:solidFill>
                <a:latin typeface="Comfortaa" pitchFamily="2" charset="0"/>
                <a:cs typeface="Calibri" panose="020F0502020204030204" pitchFamily="34" charset="0"/>
              </a:rPr>
              <a:t>Дефинира документа да бъде </a:t>
            </a:r>
            <a:r>
              <a:rPr lang="en-US" dirty="0">
                <a:solidFill>
                  <a:schemeClr val="bg1"/>
                </a:solidFill>
                <a:latin typeface="Comfortaa" pitchFamily="2" charset="0"/>
                <a:cs typeface="Calibri" panose="020F0502020204030204" pitchFamily="34" charset="0"/>
              </a:rPr>
              <a:t>HTML5</a:t>
            </a:r>
            <a:endParaRPr lang="bg-BG" dirty="0">
              <a:solidFill>
                <a:schemeClr val="bg1"/>
              </a:solidFill>
              <a:latin typeface="Comfortaa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0408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60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.class</a:t>
            </a:r>
            <a:r>
              <a:rPr lang="en-US" sz="2400" dirty="0"/>
              <a:t> – </a:t>
            </a:r>
            <a:r>
              <a:rPr lang="ru-RU" sz="2400" dirty="0"/>
              <a:t>избира група елементи </a:t>
            </a:r>
            <a:br>
              <a:rPr lang="ru-RU" sz="2400" dirty="0"/>
            </a:br>
            <a:r>
              <a:rPr lang="ru-RU" sz="2400" dirty="0"/>
              <a:t>с посочения клас</a:t>
            </a:r>
            <a:endParaRPr lang="en-US" sz="2400" dirty="0"/>
          </a:p>
          <a:p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#id</a:t>
            </a:r>
            <a:r>
              <a:rPr lang="en-US" sz="2400" dirty="0"/>
              <a:t> – </a:t>
            </a:r>
            <a:r>
              <a:rPr lang="bg-BG" sz="2400" dirty="0"/>
              <a:t>избира уникален елемент</a:t>
            </a:r>
            <a:endParaRPr lang="en-US" sz="2400" dirty="0"/>
          </a:p>
          <a:p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tag</a:t>
            </a:r>
            <a:r>
              <a:rPr lang="en-US" sz="2400" dirty="0"/>
              <a:t> – </a:t>
            </a:r>
            <a:r>
              <a:rPr lang="bg-BG" sz="2400" dirty="0"/>
              <a:t>избира всички посочени тагове</a:t>
            </a:r>
            <a:endParaRPr lang="en-US" sz="2400" dirty="0"/>
          </a:p>
          <a:p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*</a:t>
            </a:r>
            <a:r>
              <a:rPr lang="en-US" sz="2400" dirty="0"/>
              <a:t> - </a:t>
            </a:r>
            <a:r>
              <a:rPr lang="bg-BG" sz="2400" dirty="0"/>
              <a:t>избира всичко</a:t>
            </a:r>
            <a:endParaRPr lang="en-US" sz="2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</a:t>
            </a:r>
            <a:r>
              <a:rPr lang="bg-BG" dirty="0"/>
              <a:t>селектори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596850" y="1665896"/>
            <a:ext cx="4038600" cy="47281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.special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font-style: italic;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font-weight: bold;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color: blue;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05000"/>
              </a:lnSpc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#content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background: #EEE;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05000"/>
              </a:lnSpc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p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font-size: 24pt;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596850" y="1132691"/>
            <a:ext cx="4038600" cy="422918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styles.css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b="10572"/>
          <a:stretch/>
        </p:blipFill>
        <p:spPr>
          <a:xfrm>
            <a:off x="2240506" y="4495800"/>
            <a:ext cx="3581400" cy="1898250"/>
          </a:xfrm>
          <a:prstGeom prst="roundRect">
            <a:avLst>
              <a:gd name="adj" fmla="val 2500"/>
            </a:avLst>
          </a:prstGeom>
        </p:spPr>
      </p:pic>
    </p:spTree>
    <p:extLst>
      <p:ext uri="{BB962C8B-B14F-4D97-AF65-F5344CB8AC3E}">
        <p14:creationId xmlns:p14="http://schemas.microsoft.com/office/powerpoint/2010/main" val="2322482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Icon&#10;&#10;Description automatically generated with medium confidence">
            <a:extLst>
              <a:ext uri="{FF2B5EF4-FFF2-40B4-BE49-F238E27FC236}">
                <a16:creationId xmlns:a16="http://schemas.microsoft.com/office/drawing/2014/main" id="{09547CF4-B25A-F864-DA65-5C7F1F83C4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52" y="83713"/>
            <a:ext cx="1575455" cy="157545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A303128A-0EF3-84BD-F9ED-2E6316CD08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4792" y="83713"/>
            <a:ext cx="1699472" cy="1414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4EB993A-D432-5177-9922-4D00100F74D8}"/>
              </a:ext>
            </a:extLst>
          </p:cNvPr>
          <p:cNvSpPr txBox="1"/>
          <p:nvPr/>
        </p:nvSpPr>
        <p:spPr>
          <a:xfrm>
            <a:off x="1734047" y="365284"/>
            <a:ext cx="472944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bg-B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Национална програма 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"</a:t>
            </a:r>
            <a:r>
              <a:rPr lang="bg-B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Обучение за ИТ умения и кариера</a:t>
            </a:r>
            <a:r>
              <a:rPr lang="en-US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"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2865755" algn="ctr"/>
                <a:tab pos="5731510" algn="r"/>
              </a:tabLst>
            </a:pPr>
            <a:r>
              <a:rPr lang="bg-BG" u="sng" dirty="0"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https://it-kariera.mon.bg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22BFFF-21D1-37C4-D08A-94EDDBB11DD9}"/>
              </a:ext>
            </a:extLst>
          </p:cNvPr>
          <p:cNvSpPr txBox="1"/>
          <p:nvPr/>
        </p:nvSpPr>
        <p:spPr>
          <a:xfrm>
            <a:off x="6373448" y="365284"/>
            <a:ext cx="401710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bg-B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Министерството на образованието и науката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algn="r">
              <a:spcBef>
                <a:spcPts val="0"/>
              </a:spcBef>
              <a:spcAft>
                <a:spcPts val="0"/>
              </a:spcAft>
              <a:tabLst>
                <a:tab pos="2865755" algn="ctr"/>
                <a:tab pos="5731510" algn="r"/>
              </a:tabLst>
            </a:pPr>
            <a:r>
              <a:rPr lang="en-US" u="sn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</a:t>
            </a:r>
            <a:r>
              <a:rPr lang="bg-BG" u="sn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r>
              <a:rPr lang="en-US" u="sn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mon.bg</a:t>
            </a:r>
            <a:endParaRPr lang="bg-BG" dirty="0">
              <a:latin typeface="Comfortaa" pitchFamily="2" charset="0"/>
            </a:endParaRPr>
          </a:p>
        </p:txBody>
      </p:sp>
      <p:pic>
        <p:nvPicPr>
          <p:cNvPr id="2" name="Logo CC-BY-NC-SA">
            <a:hlinkClick r:id="rId5"/>
            <a:extLst>
              <a:ext uri="{FF2B5EF4-FFF2-40B4-BE49-F238E27FC236}">
                <a16:creationId xmlns:a16="http://schemas.microsoft.com/office/drawing/2014/main" id="{39F87C09-7AAD-A59F-33F5-8BECE165CB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87447" y="2650021"/>
            <a:ext cx="4017104" cy="144081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DBEA407-2EEF-D82D-ADB6-D20902F79FA2}"/>
              </a:ext>
            </a:extLst>
          </p:cNvPr>
          <p:cNvSpPr txBox="1"/>
          <p:nvPr/>
        </p:nvSpPr>
        <p:spPr>
          <a:xfrm>
            <a:off x="262246" y="5452243"/>
            <a:ext cx="1166750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bg-BG" sz="1800" dirty="0">
                <a:latin typeface="Comfortaa" pitchFamily="2" charset="0"/>
              </a:rPr>
              <a:t>Документът е разработен за нуждите на Национална програма "Обучение за ИТ умения и кариера" на Министерството на образованието и науката (МОН)</a:t>
            </a:r>
            <a:r>
              <a:rPr lang="en-US" sz="1800" dirty="0">
                <a:latin typeface="Comfortaa" pitchFamily="2" charset="0"/>
              </a:rPr>
              <a:t> </a:t>
            </a:r>
            <a:r>
              <a:rPr lang="bg-BG" sz="1800" dirty="0">
                <a:latin typeface="Comfortaa" pitchFamily="2" charset="0"/>
              </a:rPr>
              <a:t>и се разпространява под свободен лиценз CC-BY-NC-SA (</a:t>
            </a:r>
            <a:r>
              <a:rPr lang="bg-BG" sz="1800" dirty="0" err="1">
                <a:latin typeface="Comfortaa" pitchFamily="2" charset="0"/>
              </a:rPr>
              <a:t>Creative</a:t>
            </a:r>
            <a:r>
              <a:rPr lang="bg-BG" sz="1800" dirty="0">
                <a:latin typeface="Comfortaa" pitchFamily="2" charset="0"/>
              </a:rPr>
              <a:t> </a:t>
            </a:r>
            <a:r>
              <a:rPr lang="bg-BG" sz="1800" dirty="0" err="1">
                <a:latin typeface="Comfortaa" pitchFamily="2" charset="0"/>
              </a:rPr>
              <a:t>Commons</a:t>
            </a:r>
            <a:r>
              <a:rPr lang="bg-BG" sz="1800" dirty="0">
                <a:latin typeface="Comfortaa" pitchFamily="2" charset="0"/>
              </a:rPr>
              <a:t> </a:t>
            </a:r>
            <a:r>
              <a:rPr lang="bg-BG" sz="1800" dirty="0" err="1">
                <a:latin typeface="Comfortaa" pitchFamily="2" charset="0"/>
              </a:rPr>
              <a:t>Attribution-Non-Commercial-Share-Alike</a:t>
            </a:r>
            <a:r>
              <a:rPr lang="bg-BG" sz="1800" dirty="0">
                <a:latin typeface="Comfortaa" pitchFamily="2" charset="0"/>
              </a:rPr>
              <a:t> 4.0 International).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241344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23998" y="324838"/>
            <a:ext cx="10942414" cy="939382"/>
          </a:xfrm>
        </p:spPr>
        <p:txBody>
          <a:bodyPr>
            <a:normAutofit/>
          </a:bodyPr>
          <a:lstStyle/>
          <a:p>
            <a:r>
              <a:rPr lang="bg-BG" sz="3400" dirty="0"/>
              <a:t>Вашата първа </a:t>
            </a:r>
            <a:r>
              <a:rPr lang="en-US" sz="3400" dirty="0"/>
              <a:t>HTML </a:t>
            </a:r>
            <a:r>
              <a:rPr lang="bg-BG" sz="3400" dirty="0"/>
              <a:t>страница </a:t>
            </a:r>
            <a:r>
              <a:rPr lang="en-US" sz="3400" dirty="0"/>
              <a:t>– </a:t>
            </a:r>
            <a:r>
              <a:rPr lang="bg-BG" sz="3400" dirty="0"/>
              <a:t>Пример</a:t>
            </a:r>
            <a:endParaRPr lang="en-US" sz="3400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623998" y="1492820"/>
            <a:ext cx="10944002" cy="45269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&lt;!DOCTYPE html&gt;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sp>
        <p:nvSpPr>
          <p:cNvPr id="6" name="AutoShape 25"/>
          <p:cNvSpPr>
            <a:spLocks noChangeArrowheads="1"/>
          </p:cNvSpPr>
          <p:nvPr/>
        </p:nvSpPr>
        <p:spPr bwMode="auto">
          <a:xfrm>
            <a:off x="3124200" y="2077893"/>
            <a:ext cx="3978366" cy="1122507"/>
          </a:xfrm>
          <a:prstGeom prst="wedgeRoundRectCallout">
            <a:avLst>
              <a:gd name="adj1" fmla="val -69915"/>
              <a:gd name="adj2" fmla="val -24839"/>
              <a:gd name="adj3" fmla="val 16667"/>
            </a:avLst>
          </a:prstGeom>
          <a:solidFill>
            <a:srgbClr val="00B0F0">
              <a:alpha val="94902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2200" dirty="0">
                <a:solidFill>
                  <a:schemeClr val="bg1"/>
                </a:solidFill>
                <a:latin typeface="Comfortaa" pitchFamily="2" charset="0"/>
                <a:cs typeface="Calibri" panose="020F0502020204030204" pitchFamily="34" charset="0"/>
              </a:rPr>
              <a:t>Основният елемент на една </a:t>
            </a:r>
            <a:r>
              <a:rPr lang="en-US" sz="2200" dirty="0">
                <a:solidFill>
                  <a:schemeClr val="bg1"/>
                </a:solidFill>
                <a:latin typeface="Comfortaa" pitchFamily="2" charset="0"/>
                <a:cs typeface="Calibri" panose="020F0502020204030204" pitchFamily="34" charset="0"/>
              </a:rPr>
              <a:t>HTML </a:t>
            </a:r>
            <a:r>
              <a:rPr lang="bg-BG" sz="2200" dirty="0">
                <a:solidFill>
                  <a:schemeClr val="bg1"/>
                </a:solidFill>
                <a:latin typeface="Comfortaa" pitchFamily="2" charset="0"/>
                <a:cs typeface="Calibri" panose="020F0502020204030204" pitchFamily="34" charset="0"/>
              </a:rPr>
              <a:t>страница</a:t>
            </a:r>
          </a:p>
        </p:txBody>
      </p:sp>
      <p:sp>
        <p:nvSpPr>
          <p:cNvPr id="9" name="AutoShape 25"/>
          <p:cNvSpPr>
            <a:spLocks noChangeArrowheads="1"/>
          </p:cNvSpPr>
          <p:nvPr/>
        </p:nvSpPr>
        <p:spPr bwMode="auto">
          <a:xfrm>
            <a:off x="3048000" y="4320769"/>
            <a:ext cx="4054566" cy="1470431"/>
          </a:xfrm>
          <a:prstGeom prst="wedgeRoundRectCallout">
            <a:avLst>
              <a:gd name="adj1" fmla="val -67334"/>
              <a:gd name="adj2" fmla="val 38077"/>
              <a:gd name="adj3" fmla="val 16667"/>
            </a:avLst>
          </a:prstGeom>
          <a:solidFill>
            <a:srgbClr val="00B0F0">
              <a:alpha val="94902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2200" dirty="0">
                <a:solidFill>
                  <a:schemeClr val="bg1"/>
                </a:solidFill>
                <a:latin typeface="Comfortaa" pitchFamily="2" charset="0"/>
                <a:cs typeface="Calibri" panose="020F0502020204030204" pitchFamily="34" charset="0"/>
              </a:rPr>
              <a:t>Забележка</a:t>
            </a:r>
            <a:r>
              <a:rPr lang="en-US" sz="2200" dirty="0">
                <a:solidFill>
                  <a:schemeClr val="bg1"/>
                </a:solidFill>
                <a:latin typeface="Comfortaa" pitchFamily="2" charset="0"/>
                <a:cs typeface="Calibri" panose="020F0502020204030204" pitchFamily="34" charset="0"/>
              </a:rPr>
              <a:t>: </a:t>
            </a:r>
            <a:r>
              <a:rPr lang="bg-BG" sz="2200" dirty="0">
                <a:solidFill>
                  <a:schemeClr val="bg1"/>
                </a:solidFill>
                <a:latin typeface="Comfortaa" pitchFamily="2" charset="0"/>
                <a:cs typeface="Calibri" panose="020F0502020204030204" pitchFamily="34" charset="0"/>
              </a:rPr>
              <a:t>Повечето </a:t>
            </a:r>
            <a:r>
              <a:rPr lang="en-US" sz="2200" dirty="0">
                <a:solidFill>
                  <a:schemeClr val="bg1"/>
                </a:solidFill>
                <a:latin typeface="Comfortaa" pitchFamily="2" charset="0"/>
                <a:cs typeface="Calibri" panose="020F0502020204030204" pitchFamily="34" charset="0"/>
              </a:rPr>
              <a:t>HTML </a:t>
            </a:r>
            <a:r>
              <a:rPr lang="bg-BG" sz="2200" dirty="0">
                <a:solidFill>
                  <a:schemeClr val="bg1"/>
                </a:solidFill>
                <a:latin typeface="Comfortaa" pitchFamily="2" charset="0"/>
                <a:cs typeface="Calibri" panose="020F0502020204030204" pitchFamily="34" charset="0"/>
              </a:rPr>
              <a:t>тагове трябва да бъдат затваряни</a:t>
            </a:r>
          </a:p>
        </p:txBody>
      </p:sp>
    </p:spTree>
    <p:extLst>
      <p:ext uri="{BB962C8B-B14F-4D97-AF65-F5344CB8AC3E}">
        <p14:creationId xmlns:p14="http://schemas.microsoft.com/office/powerpoint/2010/main" val="2771233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623998" y="1492820"/>
            <a:ext cx="10944002" cy="45269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&lt;!DOCTYPE html&gt;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&lt;head&gt;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&lt;/head&gt;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sp>
        <p:nvSpPr>
          <p:cNvPr id="6" name="AutoShape 25"/>
          <p:cNvSpPr>
            <a:spLocks noChangeArrowheads="1"/>
          </p:cNvSpPr>
          <p:nvPr/>
        </p:nvSpPr>
        <p:spPr bwMode="auto">
          <a:xfrm>
            <a:off x="3135624" y="2286000"/>
            <a:ext cx="3687155" cy="1295118"/>
          </a:xfrm>
          <a:prstGeom prst="wedgeRoundRectCallout">
            <a:avLst>
              <a:gd name="adj1" fmla="val -62243"/>
              <a:gd name="adj2" fmla="val -17663"/>
              <a:gd name="adj3" fmla="val 16667"/>
            </a:avLst>
          </a:prstGeom>
          <a:solidFill>
            <a:srgbClr val="00B0F0">
              <a:alpha val="94902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dirty="0">
                <a:solidFill>
                  <a:schemeClr val="bg1"/>
                </a:solidFill>
                <a:latin typeface="Comfortaa" pitchFamily="2" charset="0"/>
                <a:cs typeface="Calibri" panose="020F0502020204030204" pitchFamily="34" charset="0"/>
              </a:rPr>
              <a:t>Съдържа</a:t>
            </a:r>
            <a:r>
              <a:rPr lang="en-US" dirty="0">
                <a:solidFill>
                  <a:schemeClr val="bg1"/>
                </a:solidFill>
                <a:latin typeface="Comfortaa" pitchFamily="2" charset="0"/>
                <a:cs typeface="Calibri" panose="020F0502020204030204" pitchFamily="34" charset="0"/>
              </a:rPr>
              <a:t> </a:t>
            </a:r>
            <a:r>
              <a:rPr lang="bg-BG" dirty="0">
                <a:solidFill>
                  <a:schemeClr val="bg1"/>
                </a:solidFill>
                <a:latin typeface="Comfortaa" pitchFamily="2" charset="0"/>
                <a:cs typeface="Calibri" panose="020F0502020204030204" pitchFamily="34" charset="0"/>
              </a:rPr>
              <a:t>мета данни за документа</a:t>
            </a:r>
            <a:r>
              <a:rPr lang="en-US" dirty="0">
                <a:solidFill>
                  <a:schemeClr val="bg1"/>
                </a:solidFill>
                <a:latin typeface="Comfortaa" pitchFamily="2" charset="0"/>
                <a:cs typeface="Calibri" panose="020F0502020204030204" pitchFamily="34" charset="0"/>
              </a:rPr>
              <a:t> </a:t>
            </a:r>
            <a:endParaRPr lang="bg-BG" dirty="0">
              <a:solidFill>
                <a:schemeClr val="bg1"/>
              </a:solidFill>
              <a:latin typeface="Comfortaa" pitchFamily="2" charset="0"/>
              <a:cs typeface="Calibri" panose="020F0502020204030204" pitchFamily="34" charset="0"/>
            </a:endParaRPr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E46C4FC8-4201-AE88-A6D6-C3E58C9B9DEF}"/>
              </a:ext>
            </a:extLst>
          </p:cNvPr>
          <p:cNvSpPr txBox="1">
            <a:spLocks/>
          </p:cNvSpPr>
          <p:nvPr/>
        </p:nvSpPr>
        <p:spPr>
          <a:xfrm>
            <a:off x="623998" y="324838"/>
            <a:ext cx="10942414" cy="9393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Comfortaa" pitchFamily="2" charset="0"/>
                <a:ea typeface="+mj-ea"/>
                <a:cs typeface="+mj-cs"/>
              </a:defRPr>
            </a:lvl1pPr>
          </a:lstStyle>
          <a:p>
            <a:r>
              <a:rPr lang="bg-BG" sz="3400"/>
              <a:t>Вашата първа </a:t>
            </a:r>
            <a:r>
              <a:rPr lang="en-US" sz="3400"/>
              <a:t>HTML </a:t>
            </a:r>
            <a:r>
              <a:rPr lang="bg-BG" sz="3400"/>
              <a:t>страница </a:t>
            </a:r>
            <a:r>
              <a:rPr lang="en-US" sz="3400"/>
              <a:t>– </a:t>
            </a:r>
            <a:r>
              <a:rPr lang="bg-BG" sz="3400"/>
              <a:t>Пример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1210278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623998" y="1492819"/>
            <a:ext cx="10944002" cy="495786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&lt;!DOCTYPE html&gt;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&lt;head&gt;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&lt;title&gt;</a:t>
            </a:r>
            <a:r>
              <a:rPr lang="en-US" sz="2800" b="1" noProof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HTML Example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&lt;/title&gt;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&lt;/head&gt;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sp>
        <p:nvSpPr>
          <p:cNvPr id="6" name="AutoShape 25"/>
          <p:cNvSpPr>
            <a:spLocks noChangeArrowheads="1"/>
          </p:cNvSpPr>
          <p:nvPr/>
        </p:nvSpPr>
        <p:spPr bwMode="auto">
          <a:xfrm>
            <a:off x="3048001" y="4083186"/>
            <a:ext cx="3687155" cy="1295118"/>
          </a:xfrm>
          <a:prstGeom prst="wedgeRoundRectCallout">
            <a:avLst>
              <a:gd name="adj1" fmla="val -62007"/>
              <a:gd name="adj2" fmla="val -102895"/>
              <a:gd name="adj3" fmla="val 16667"/>
            </a:avLst>
          </a:prstGeom>
          <a:solidFill>
            <a:srgbClr val="00B0F0">
              <a:alpha val="94902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dirty="0">
                <a:solidFill>
                  <a:schemeClr val="bg1"/>
                </a:solidFill>
                <a:latin typeface="Comfortaa" pitchFamily="2" charset="0"/>
                <a:cs typeface="Calibri" panose="020F0502020204030204" pitchFamily="34" charset="0"/>
              </a:rPr>
              <a:t>Определя заглавието на документа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b="74350"/>
          <a:stretch/>
        </p:blipFill>
        <p:spPr>
          <a:xfrm>
            <a:off x="7239000" y="1905000"/>
            <a:ext cx="3838575" cy="533401"/>
          </a:xfrm>
          <a:prstGeom prst="roundRect">
            <a:avLst>
              <a:gd name="adj" fmla="val 2728"/>
            </a:avLst>
          </a:prstGeom>
        </p:spPr>
      </p:pic>
      <p:sp>
        <p:nvSpPr>
          <p:cNvPr id="11" name="Rectangle 10"/>
          <p:cNvSpPr/>
          <p:nvPr/>
        </p:nvSpPr>
        <p:spPr>
          <a:xfrm>
            <a:off x="2895600" y="2831462"/>
            <a:ext cx="2362200" cy="560640"/>
          </a:xfrm>
          <a:prstGeom prst="rect">
            <a:avLst/>
          </a:prstGeom>
          <a:solidFill>
            <a:srgbClr val="00B0F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cxnSp>
        <p:nvCxnSpPr>
          <p:cNvPr id="12" name="Straight Arrow Connector 11"/>
          <p:cNvCxnSpPr>
            <a:cxnSpLocks/>
          </p:cNvCxnSpPr>
          <p:nvPr/>
        </p:nvCxnSpPr>
        <p:spPr>
          <a:xfrm flipV="1">
            <a:off x="5257800" y="2057400"/>
            <a:ext cx="2286000" cy="77406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3">
            <a:extLst>
              <a:ext uri="{FF2B5EF4-FFF2-40B4-BE49-F238E27FC236}">
                <a16:creationId xmlns:a16="http://schemas.microsoft.com/office/drawing/2014/main" id="{9052BC87-94FD-6EC0-898D-E9309286B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998" y="324838"/>
            <a:ext cx="10942414" cy="939382"/>
          </a:xfrm>
        </p:spPr>
        <p:txBody>
          <a:bodyPr>
            <a:normAutofit/>
          </a:bodyPr>
          <a:lstStyle/>
          <a:p>
            <a:r>
              <a:rPr lang="bg-BG" sz="3400" dirty="0"/>
              <a:t>Вашата първа </a:t>
            </a:r>
            <a:r>
              <a:rPr lang="en-US" sz="3400" dirty="0"/>
              <a:t>HTML </a:t>
            </a:r>
            <a:r>
              <a:rPr lang="bg-BG" sz="3400" dirty="0"/>
              <a:t>страница </a:t>
            </a:r>
            <a:r>
              <a:rPr lang="en-US" sz="3400" dirty="0"/>
              <a:t>– </a:t>
            </a:r>
            <a:r>
              <a:rPr lang="bg-BG" sz="3400" dirty="0"/>
              <a:t>Пример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1290168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190</TotalTime>
  <Words>3947</Words>
  <Application>Microsoft Office PowerPoint</Application>
  <PresentationFormat>Широк екран</PresentationFormat>
  <Paragraphs>671</Paragraphs>
  <Slides>61</Slides>
  <Notes>18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61</vt:i4>
      </vt:variant>
    </vt:vector>
  </HeadingPairs>
  <TitlesOfParts>
    <vt:vector size="67" baseType="lpstr">
      <vt:lpstr>Arial</vt:lpstr>
      <vt:lpstr>Calibri</vt:lpstr>
      <vt:lpstr>Comfortaa</vt:lpstr>
      <vt:lpstr>Consolas</vt:lpstr>
      <vt:lpstr>Wingdings</vt:lpstr>
      <vt:lpstr>Office Theme</vt:lpstr>
      <vt:lpstr>HTML</vt:lpstr>
      <vt:lpstr>Съдържание</vt:lpstr>
      <vt:lpstr>Основи на HTML</vt:lpstr>
      <vt:lpstr>Какво е HTML?</vt:lpstr>
      <vt:lpstr>HTML терминология</vt:lpstr>
      <vt:lpstr>Вашата първа HTML страница – Пример</vt:lpstr>
      <vt:lpstr>Вашата първа HTML страница – Пример</vt:lpstr>
      <vt:lpstr>Презентация на PowerPoint</vt:lpstr>
      <vt:lpstr>Вашата първа HTML страница – Пример</vt:lpstr>
      <vt:lpstr>Вашата първа HTML страница – Пример</vt:lpstr>
      <vt:lpstr>Презентация на PowerPoint</vt:lpstr>
      <vt:lpstr>Презентация на PowerPoint</vt:lpstr>
      <vt:lpstr>Презентация на PowerPoint</vt:lpstr>
      <vt:lpstr>Общи тагове в HTML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Локални хипервръзки</vt:lpstr>
      <vt:lpstr>Снимки</vt:lpstr>
      <vt:lpstr>Снимки</vt:lpstr>
      <vt:lpstr>Снимки</vt:lpstr>
      <vt:lpstr>Таблици</vt:lpstr>
      <vt:lpstr>Таблици</vt:lpstr>
      <vt:lpstr>Таблици</vt:lpstr>
      <vt:lpstr>Таблици</vt:lpstr>
      <vt:lpstr>Атрибути на таблици</vt:lpstr>
      <vt:lpstr>Атрибути на таблици</vt:lpstr>
      <vt:lpstr>Атрибути на таблици</vt:lpstr>
      <vt:lpstr>HTML форми</vt:lpstr>
      <vt:lpstr>HTML типове вход</vt:lpstr>
      <vt:lpstr>HTML типове вход</vt:lpstr>
      <vt:lpstr>HTML типове вход</vt:lpstr>
      <vt:lpstr>HTML типове вход</vt:lpstr>
      <vt:lpstr>HTML типове вход</vt:lpstr>
      <vt:lpstr>HTML типове вход</vt:lpstr>
      <vt:lpstr>HTML типове вход</vt:lpstr>
      <vt:lpstr>Падащ списък</vt:lpstr>
      <vt:lpstr>Текстови полета</vt:lpstr>
      <vt:lpstr>CSS (Cascading Style Sheets)</vt:lpstr>
      <vt:lpstr>Какво е CSS?</vt:lpstr>
      <vt:lpstr>Цвят на шрифта</vt:lpstr>
      <vt:lpstr>Семейство шрифтове</vt:lpstr>
      <vt:lpstr>Размер на шрифт</vt:lpstr>
      <vt:lpstr>Блокови елементи</vt:lpstr>
      <vt:lpstr>&lt;div&gt; елемент - Пример</vt:lpstr>
      <vt:lpstr>Вградени елементи</vt:lpstr>
      <vt:lpstr>&lt;span&gt; елемент - Пример</vt:lpstr>
      <vt:lpstr>Граници, фонове</vt:lpstr>
      <vt:lpstr>Граници, фонове</vt:lpstr>
      <vt:lpstr>Граници, фонове</vt:lpstr>
      <vt:lpstr>Инструменти за програмисти / [F12]</vt:lpstr>
      <vt:lpstr>Инструменти за програмисти / [F12]</vt:lpstr>
      <vt:lpstr>Инструменти за програмисти / [F12]</vt:lpstr>
      <vt:lpstr>Инструменти за програмисти / [F12]</vt:lpstr>
      <vt:lpstr>Външни отстояния</vt:lpstr>
      <vt:lpstr>Вътрешни отстояния</vt:lpstr>
      <vt:lpstr>Задачи: Правоъгълници</vt:lpstr>
      <vt:lpstr>Комбиниране на HTML и CSS файлове</vt:lpstr>
      <vt:lpstr>CSS селектори</vt:lpstr>
      <vt:lpstr>Презентация на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Димитър Минчев</dc:creator>
  <cp:lastModifiedBy>PC</cp:lastModifiedBy>
  <cp:revision>37</cp:revision>
  <dcterms:created xsi:type="dcterms:W3CDTF">2022-08-09T09:25:46Z</dcterms:created>
  <dcterms:modified xsi:type="dcterms:W3CDTF">2023-01-31T23:26:31Z</dcterms:modified>
</cp:coreProperties>
</file>