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8" r:id="rId2"/>
    <p:sldId id="573" r:id="rId3"/>
    <p:sldId id="606" r:id="rId4"/>
    <p:sldId id="618" r:id="rId5"/>
    <p:sldId id="617" r:id="rId6"/>
    <p:sldId id="619" r:id="rId7"/>
    <p:sldId id="620" r:id="rId8"/>
    <p:sldId id="621" r:id="rId9"/>
    <p:sldId id="625" r:id="rId10"/>
    <p:sldId id="622" r:id="rId11"/>
    <p:sldId id="623" r:id="rId12"/>
    <p:sldId id="624" r:id="rId13"/>
    <p:sldId id="631" r:id="rId14"/>
    <p:sldId id="627" r:id="rId15"/>
    <p:sldId id="628" r:id="rId16"/>
    <p:sldId id="629" r:id="rId17"/>
    <p:sldId id="630" r:id="rId18"/>
    <p:sldId id="632" r:id="rId19"/>
    <p:sldId id="633" r:id="rId20"/>
    <p:sldId id="634" r:id="rId21"/>
    <p:sldId id="635" r:id="rId22"/>
    <p:sldId id="636" r:id="rId23"/>
    <p:sldId id="637" r:id="rId24"/>
    <p:sldId id="638" r:id="rId25"/>
    <p:sldId id="639" r:id="rId26"/>
    <p:sldId id="640" r:id="rId27"/>
    <p:sldId id="641" r:id="rId28"/>
    <p:sldId id="642" r:id="rId29"/>
    <p:sldId id="644" r:id="rId30"/>
    <p:sldId id="643" r:id="rId31"/>
    <p:sldId id="645" r:id="rId32"/>
    <p:sldId id="646" r:id="rId33"/>
    <p:sldId id="647" r:id="rId34"/>
    <p:sldId id="648" r:id="rId35"/>
    <p:sldId id="649" r:id="rId36"/>
    <p:sldId id="650" r:id="rId37"/>
    <p:sldId id="652" r:id="rId38"/>
    <p:sldId id="57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Общ преглед ASP.NET Core" id="{0B0C01F3-1F60-4ADB-AC1E-9589654EAEF3}">
          <p14:sldIdLst>
            <p14:sldId id="606"/>
            <p14:sldId id="618"/>
            <p14:sldId id="617"/>
            <p14:sldId id="619"/>
            <p14:sldId id="620"/>
            <p14:sldId id="621"/>
            <p14:sldId id="625"/>
          </p14:sldIdLst>
        </p14:section>
        <p14:section name="Общ преглед на ASP.NET Core МVC" id="{9C13D38F-8597-4C25-AB5A-41B259EC7E88}">
          <p14:sldIdLst>
            <p14:sldId id="622"/>
            <p14:sldId id="623"/>
            <p14:sldId id="624"/>
            <p14:sldId id="631"/>
          </p14:sldIdLst>
        </p14:section>
        <p14:section name="Контролери и Действия" id="{11BBF98A-BA90-4553-B4EB-8A6D91F21A0E}">
          <p14:sldIdLst>
            <p14:sldId id="627"/>
            <p14:sldId id="628"/>
            <p14:sldId id="629"/>
            <p14:sldId id="630"/>
            <p14:sldId id="632"/>
            <p14:sldId id="633"/>
            <p14:sldId id="634"/>
          </p14:sldIdLst>
        </p14:section>
        <p14:section name="ASP.NET Core MVC Рутиране" id="{E0CBC683-828F-4693-B57C-C25339891118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Рутиране на статични файлове" id="{C20A9236-9694-4299-BAF1-3544F3BF6050}">
          <p14:sldIdLst>
            <p14:sldId id="642"/>
            <p14:sldId id="644"/>
            <p14:sldId id="643"/>
          </p14:sldIdLst>
        </p14:section>
        <p14:section name="Razor View" id="{A77E2037-5DA9-496A-AEE7-47359A7FDB0D}">
          <p14:sldIdLst>
            <p14:sldId id="645"/>
            <p14:sldId id="646"/>
            <p14:sldId id="647"/>
            <p14:sldId id="648"/>
          </p14:sldIdLst>
        </p14:section>
        <p14:section name="ASP.NET Core Identity System" id="{462610C3-7A39-41BF-8D2A-8ED31DC949E7}">
          <p14:sldIdLst>
            <p14:sldId id="649"/>
            <p14:sldId id="650"/>
            <p14:sldId id="652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FDEF-EF98-4389-96BC-62D76C0455B5}" v="43" dt="2024-01-25T09:02:00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17DBFDEF-EF98-4389-96BC-62D76C0455B5}"/>
    <pc:docChg chg="undo custSel addSld delSld modSld sldOrd addSection modSection">
      <pc:chgData name="Димитър Минчев" userId="6da192e4-d32c-454b-8615-bbadf07b6639" providerId="ADAL" clId="{17DBFDEF-EF98-4389-96BC-62D76C0455B5}" dt="2024-01-25T09:02:27.068" v="473" actId="403"/>
      <pc:docMkLst>
        <pc:docMk/>
      </pc:docMkLst>
      <pc:sldChg chg="modSp mod">
        <pc:chgData name="Димитър Минчев" userId="6da192e4-d32c-454b-8615-bbadf07b6639" providerId="ADAL" clId="{17DBFDEF-EF98-4389-96BC-62D76C0455B5}" dt="2024-01-25T08:31:42.632" v="6" actId="20577"/>
        <pc:sldMkLst>
          <pc:docMk/>
          <pc:sldMk cId="2386959723" sldId="258"/>
        </pc:sldMkLst>
        <pc:spChg chg="mod">
          <ac:chgData name="Димитър Минчев" userId="6da192e4-d32c-454b-8615-bbadf07b6639" providerId="ADAL" clId="{17DBFDEF-EF98-4389-96BC-62D76C0455B5}" dt="2024-01-25T08:31:33.301" v="2" actId="1410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17DBFDEF-EF98-4389-96BC-62D76C0455B5}" dt="2024-01-25T08:31:42.632" v="6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Димитър Минчев" userId="6da192e4-d32c-454b-8615-bbadf07b6639" providerId="ADAL" clId="{17DBFDEF-EF98-4389-96BC-62D76C0455B5}" dt="2024-01-25T08:38:41.166" v="85" actId="6549"/>
        <pc:sldMkLst>
          <pc:docMk/>
          <pc:sldMk cId="3452212417" sldId="573"/>
        </pc:sldMkLst>
        <pc:spChg chg="mod">
          <ac:chgData name="Димитър Минчев" userId="6da192e4-d32c-454b-8615-bbadf07b6639" providerId="ADAL" clId="{17DBFDEF-EF98-4389-96BC-62D76C0455B5}" dt="2024-01-25T08:38:41.166" v="85" actId="6549"/>
          <ac:spMkLst>
            <pc:docMk/>
            <pc:sldMk cId="3452212417" sldId="573"/>
            <ac:spMk id="3" creationId="{CBA1A5CB-723C-4F28-BBCE-7147BCDF670A}"/>
          </ac:spMkLst>
        </pc:spChg>
      </pc:sldChg>
      <pc:sldChg chg="addSp delSp modSp add mod">
        <pc:chgData name="Димитър Минчев" userId="6da192e4-d32c-454b-8615-bbadf07b6639" providerId="ADAL" clId="{17DBFDEF-EF98-4389-96BC-62D76C0455B5}" dt="2024-01-25T08:38:19.230" v="77"/>
        <pc:sldMkLst>
          <pc:docMk/>
          <pc:sldMk cId="1459396725" sldId="606"/>
        </pc:sldMkLst>
        <pc:spChg chg="del">
          <ac:chgData name="Димитър Минчев" userId="6da192e4-d32c-454b-8615-bbadf07b6639" providerId="ADAL" clId="{17DBFDEF-EF98-4389-96BC-62D76C0455B5}" dt="2024-01-25T08:36:34.984" v="47" actId="478"/>
          <ac:spMkLst>
            <pc:docMk/>
            <pc:sldMk cId="1459396725" sldId="606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38:19.230" v="77"/>
          <ac:spMkLst>
            <pc:docMk/>
            <pc:sldMk cId="1459396725" sldId="606"/>
            <ac:spMk id="4" creationId="{00000000-0000-0000-0000-000000000000}"/>
          </ac:spMkLst>
        </pc:spChg>
        <pc:picChg chg="del">
          <ac:chgData name="Димитър Минчев" userId="6da192e4-d32c-454b-8615-bbadf07b6639" providerId="ADAL" clId="{17DBFDEF-EF98-4389-96BC-62D76C0455B5}" dt="2024-01-25T08:34:07.595" v="38" actId="478"/>
          <ac:picMkLst>
            <pc:docMk/>
            <pc:sldMk cId="1459396725" sldId="606"/>
            <ac:picMk id="6" creationId="{FF465834-9A4C-4784-94B6-38DCDCB9956E}"/>
          </ac:picMkLst>
        </pc:picChg>
        <pc:picChg chg="del">
          <ac:chgData name="Димитър Минчев" userId="6da192e4-d32c-454b-8615-bbadf07b6639" providerId="ADAL" clId="{17DBFDEF-EF98-4389-96BC-62D76C0455B5}" dt="2024-01-25T08:32:26.317" v="33" actId="478"/>
          <ac:picMkLst>
            <pc:docMk/>
            <pc:sldMk cId="1459396725" sldId="606"/>
            <ac:picMk id="16" creationId="{00000000-0000-0000-0000-000000000000}"/>
          </ac:picMkLst>
        </pc:picChg>
        <pc:picChg chg="add mod">
          <ac:chgData name="Димитър Минчев" userId="6da192e4-d32c-454b-8615-bbadf07b6639" providerId="ADAL" clId="{17DBFDEF-EF98-4389-96BC-62D76C0455B5}" dt="2024-01-25T08:34:13.128" v="41" actId="14100"/>
          <ac:picMkLst>
            <pc:docMk/>
            <pc:sldMk cId="1459396725" sldId="606"/>
            <ac:picMk id="1026" creationId="{04D007E3-43B4-B857-5DB9-F8BFCA714424}"/>
          </ac:picMkLst>
        </pc:picChg>
        <pc:picChg chg="add mod">
          <ac:chgData name="Димитър Минчев" userId="6da192e4-d32c-454b-8615-bbadf07b6639" providerId="ADAL" clId="{17DBFDEF-EF98-4389-96BC-62D76C0455B5}" dt="2024-01-25T08:34:30.525" v="44" actId="14100"/>
          <ac:picMkLst>
            <pc:docMk/>
            <pc:sldMk cId="1459396725" sldId="606"/>
            <ac:picMk id="1028" creationId="{E3EB931B-5831-4DAC-550A-C1267B2E62B0}"/>
          </ac:picMkLst>
        </pc:picChg>
        <pc:picChg chg="add mod">
          <ac:chgData name="Димитър Минчев" userId="6da192e4-d32c-454b-8615-bbadf07b6639" providerId="ADAL" clId="{17DBFDEF-EF98-4389-96BC-62D76C0455B5}" dt="2024-01-25T08:37:25.676" v="63" actId="1076"/>
          <ac:picMkLst>
            <pc:docMk/>
            <pc:sldMk cId="1459396725" sldId="606"/>
            <ac:picMk id="1030" creationId="{80B57C15-8F0D-E16C-0C77-61BDA840DD62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48:16.704" v="214" actId="27636"/>
        <pc:sldMkLst>
          <pc:docMk/>
          <pc:sldMk cId="3842764066" sldId="617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842764066" sldId="61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8:16.704" v="214" actId="27636"/>
          <ac:spMkLst>
            <pc:docMk/>
            <pc:sldMk cId="3842764066" sldId="617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38:13.869" v="76" actId="20577"/>
          <ac:spMkLst>
            <pc:docMk/>
            <pc:sldMk cId="3842764066" sldId="617"/>
            <ac:spMk id="4" creationId="{00000000-0000-0000-0000-000000000000}"/>
          </ac:spMkLst>
        </pc:spChg>
      </pc:sldChg>
      <pc:sldChg chg="modSp add mod ord">
        <pc:chgData name="Димитър Минчев" userId="6da192e4-d32c-454b-8615-bbadf07b6639" providerId="ADAL" clId="{17DBFDEF-EF98-4389-96BC-62D76C0455B5}" dt="2024-01-25T08:39:52.907" v="91"/>
        <pc:sldMkLst>
          <pc:docMk/>
          <pc:sldMk cId="1074060315" sldId="618"/>
        </pc:sldMkLst>
        <pc:picChg chg="mod">
          <ac:chgData name="Димитър Минчев" userId="6da192e4-d32c-454b-8615-bbadf07b6639" providerId="ADAL" clId="{17DBFDEF-EF98-4389-96BC-62D76C0455B5}" dt="2024-01-25T08:32:22.630" v="32" actId="1076"/>
          <ac:picMkLst>
            <pc:docMk/>
            <pc:sldMk cId="1074060315" sldId="618"/>
            <ac:picMk id="4" creationId="{87C0CAA4-22EC-4C88-83D1-5E57E4B2FB92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48:25.997" v="218" actId="27636"/>
        <pc:sldMkLst>
          <pc:docMk/>
          <pc:sldMk cId="3891744845" sldId="619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891744845" sldId="61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8:25.997" v="218" actId="27636"/>
          <ac:spMkLst>
            <pc:docMk/>
            <pc:sldMk cId="3891744845" sldId="619"/>
            <ac:spMk id="3" creationId="{00000000-0000-0000-0000-000000000000}"/>
          </ac:spMkLst>
        </pc:spChg>
      </pc:sldChg>
      <pc:sldChg chg="modSp add">
        <pc:chgData name="Димитър Минчев" userId="6da192e4-d32c-454b-8615-bbadf07b6639" providerId="ADAL" clId="{17DBFDEF-EF98-4389-96BC-62D76C0455B5}" dt="2024-01-25T08:32:11.979" v="11"/>
        <pc:sldMkLst>
          <pc:docMk/>
          <pc:sldMk cId="3724247095" sldId="620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724247095" sldId="620"/>
            <ac:spMk id="2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46:09.179" v="203" actId="20577"/>
        <pc:sldMkLst>
          <pc:docMk/>
          <pc:sldMk cId="2612362117" sldId="621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612362117" sldId="62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6:00.084" v="201" actId="14100"/>
          <ac:spMkLst>
            <pc:docMk/>
            <pc:sldMk cId="2612362117" sldId="621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1:11.011" v="110" actId="122"/>
          <ac:spMkLst>
            <pc:docMk/>
            <pc:sldMk cId="2612362117" sldId="621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6:09.179" v="203" actId="20577"/>
          <ac:spMkLst>
            <pc:docMk/>
            <pc:sldMk cId="2612362117" sldId="621"/>
            <ac:spMk id="5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17DBFDEF-EF98-4389-96BC-62D76C0455B5}" dt="2024-01-25T08:47:56.268" v="208" actId="1076"/>
        <pc:sldMkLst>
          <pc:docMk/>
          <pc:sldMk cId="3203766578" sldId="622"/>
        </pc:sldMkLst>
        <pc:spChg chg="mod">
          <ac:chgData name="Димитър Минчев" userId="6da192e4-d32c-454b-8615-bbadf07b6639" providerId="ADAL" clId="{17DBFDEF-EF98-4389-96BC-62D76C0455B5}" dt="2024-01-25T08:47:56.268" v="208" actId="1076"/>
          <ac:spMkLst>
            <pc:docMk/>
            <pc:sldMk cId="3203766578" sldId="622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39:23.797" v="88" actId="478"/>
          <ac:spMkLst>
            <pc:docMk/>
            <pc:sldMk cId="3203766578" sldId="622"/>
            <ac:spMk id="6" creationId="{00000000-0000-0000-0000-000000000000}"/>
          </ac:spMkLst>
        </pc:spChg>
        <pc:picChg chg="del">
          <ac:chgData name="Димитър Минчев" userId="6da192e4-d32c-454b-8615-bbadf07b6639" providerId="ADAL" clId="{17DBFDEF-EF98-4389-96BC-62D76C0455B5}" dt="2024-01-25T08:47:45.314" v="204" actId="478"/>
          <ac:picMkLst>
            <pc:docMk/>
            <pc:sldMk cId="3203766578" sldId="622"/>
            <ac:picMk id="7" creationId="{B6B15005-C0A3-4E28-B13A-BE20FE39F83F}"/>
          </ac:picMkLst>
        </pc:picChg>
        <pc:picChg chg="add mod">
          <ac:chgData name="Димитър Минчев" userId="6da192e4-d32c-454b-8615-bbadf07b6639" providerId="ADAL" clId="{17DBFDEF-EF98-4389-96BC-62D76C0455B5}" dt="2024-01-25T08:47:52.651" v="207" actId="1076"/>
          <ac:picMkLst>
            <pc:docMk/>
            <pc:sldMk cId="3203766578" sldId="622"/>
            <ac:picMk id="2050" creationId="{08F14FEE-5913-19F4-A0BC-9161F3FEB403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49:21.912" v="232" actId="20577"/>
        <pc:sldMkLst>
          <pc:docMk/>
          <pc:sldMk cId="2912850804" sldId="623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912850804" sldId="62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8:50.700" v="223" actId="27636"/>
          <ac:spMkLst>
            <pc:docMk/>
            <pc:sldMk cId="2912850804" sldId="623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9:21.912" v="232" actId="20577"/>
          <ac:spMkLst>
            <pc:docMk/>
            <pc:sldMk cId="2912850804" sldId="623"/>
            <ac:spMk id="4" creationId="{00000000-0000-0000-0000-000000000000}"/>
          </ac:spMkLst>
        </pc:spChg>
      </pc:sldChg>
      <pc:sldChg chg="delSp modSp add mod delAnim">
        <pc:chgData name="Димитър Минчев" userId="6da192e4-d32c-454b-8615-bbadf07b6639" providerId="ADAL" clId="{17DBFDEF-EF98-4389-96BC-62D76C0455B5}" dt="2024-01-25T08:49:33.468" v="238" actId="27636"/>
        <pc:sldMkLst>
          <pc:docMk/>
          <pc:sldMk cId="1393110220" sldId="624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1393110220" sldId="62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9:33.468" v="238" actId="27636"/>
          <ac:spMkLst>
            <pc:docMk/>
            <pc:sldMk cId="1393110220" sldId="624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9:30.029" v="234" actId="20577"/>
          <ac:spMkLst>
            <pc:docMk/>
            <pc:sldMk cId="1393110220" sldId="624"/>
            <ac:spMk id="4" creationId="{00000000-0000-0000-0000-000000000000}"/>
          </ac:spMkLst>
        </pc:spChg>
        <pc:picChg chg="del">
          <ac:chgData name="Димитър Минчев" userId="6da192e4-d32c-454b-8615-bbadf07b6639" providerId="ADAL" clId="{17DBFDEF-EF98-4389-96BC-62D76C0455B5}" dt="2024-01-25T08:48:57.600" v="224" actId="478"/>
          <ac:picMkLst>
            <pc:docMk/>
            <pc:sldMk cId="1393110220" sldId="624"/>
            <ac:picMk id="5" creationId="{81CB2003-388B-4ED6-9510-2082B2F18560}"/>
          </ac:picMkLst>
        </pc:picChg>
        <pc:picChg chg="del">
          <ac:chgData name="Димитър Минчев" userId="6da192e4-d32c-454b-8615-bbadf07b6639" providerId="ADAL" clId="{17DBFDEF-EF98-4389-96BC-62D76C0455B5}" dt="2024-01-25T08:48:57.600" v="224" actId="478"/>
          <ac:picMkLst>
            <pc:docMk/>
            <pc:sldMk cId="1393110220" sldId="624"/>
            <ac:picMk id="6" creationId="{C9D688A5-C8C2-401D-81CD-F3A2D0F561E0}"/>
          </ac:picMkLst>
        </pc:picChg>
      </pc:sldChg>
      <pc:sldChg chg="addSp delSp modSp add mod">
        <pc:chgData name="Димитър Минчев" userId="6da192e4-d32c-454b-8615-bbadf07b6639" providerId="ADAL" clId="{17DBFDEF-EF98-4389-96BC-62D76C0455B5}" dt="2024-01-25T08:42:02.175" v="123" actId="14100"/>
        <pc:sldMkLst>
          <pc:docMk/>
          <pc:sldMk cId="738806701" sldId="625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738806701" sldId="625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1:57.637" v="122" actId="1076"/>
          <ac:spMkLst>
            <pc:docMk/>
            <pc:sldMk cId="738806701" sldId="625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41:15.947" v="111" actId="478"/>
          <ac:spMkLst>
            <pc:docMk/>
            <pc:sldMk cId="738806701" sldId="625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2:02.175" v="123" actId="14100"/>
          <ac:spMkLst>
            <pc:docMk/>
            <pc:sldMk cId="738806701" sldId="625"/>
            <ac:spMk id="5" creationId="{00000000-0000-0000-0000-000000000000}"/>
          </ac:spMkLst>
        </pc:spChg>
        <pc:spChg chg="add del mod">
          <ac:chgData name="Димитър Минчев" userId="6da192e4-d32c-454b-8615-bbadf07b6639" providerId="ADAL" clId="{17DBFDEF-EF98-4389-96BC-62D76C0455B5}" dt="2024-01-25T08:41:17.614" v="112" actId="478"/>
          <ac:spMkLst>
            <pc:docMk/>
            <pc:sldMk cId="738806701" sldId="625"/>
            <ac:spMk id="7" creationId="{D36EFF06-1C71-83EB-12F9-60C41742C5CB}"/>
          </ac:spMkLst>
        </pc:spChg>
        <pc:spChg chg="add mod">
          <ac:chgData name="Димитър Минчев" userId="6da192e4-d32c-454b-8615-bbadf07b6639" providerId="ADAL" clId="{17DBFDEF-EF98-4389-96BC-62D76C0455B5}" dt="2024-01-25T08:41:20.897" v="114" actId="20577"/>
          <ac:spMkLst>
            <pc:docMk/>
            <pc:sldMk cId="738806701" sldId="625"/>
            <ac:spMk id="8" creationId="{3280B987-C0FE-BB8B-8631-1881C5C6E4ED}"/>
          </ac:spMkLst>
        </pc:spChg>
      </pc:sldChg>
      <pc:sldChg chg="modSp add del mod">
        <pc:chgData name="Димитър Минчев" userId="6da192e4-d32c-454b-8615-bbadf07b6639" providerId="ADAL" clId="{17DBFDEF-EF98-4389-96BC-62D76C0455B5}" dt="2024-01-25T08:49:16.372" v="226" actId="47"/>
        <pc:sldMkLst>
          <pc:docMk/>
          <pc:sldMk cId="2563739177" sldId="626"/>
        </pc:sldMkLst>
        <pc:spChg chg="mod">
          <ac:chgData name="Димитър Минчев" userId="6da192e4-d32c-454b-8615-bbadf07b6639" providerId="ADAL" clId="{17DBFDEF-EF98-4389-96BC-62D76C0455B5}" dt="2024-01-25T08:32:12.138" v="20" actId="27636"/>
          <ac:spMkLst>
            <pc:docMk/>
            <pc:sldMk cId="2563739177" sldId="626"/>
            <ac:spMk id="5" creationId="{00000000-0000-0000-0000-000000000000}"/>
          </ac:spMkLst>
        </pc:spChg>
      </pc:sldChg>
      <pc:sldChg chg="delSp modSp add mod">
        <pc:chgData name="Димитър Минчев" userId="6da192e4-d32c-454b-8615-bbadf07b6639" providerId="ADAL" clId="{17DBFDEF-EF98-4389-96BC-62D76C0455B5}" dt="2024-01-25T08:51:55.857" v="272" actId="1076"/>
        <pc:sldMkLst>
          <pc:docMk/>
          <pc:sldMk cId="4035871176" sldId="627"/>
        </pc:sldMkLst>
        <pc:spChg chg="mod">
          <ac:chgData name="Димитър Минчев" userId="6da192e4-d32c-454b-8615-bbadf07b6639" providerId="ADAL" clId="{17DBFDEF-EF98-4389-96BC-62D76C0455B5}" dt="2024-01-25T08:51:55.857" v="272" actId="1076"/>
          <ac:spMkLst>
            <pc:docMk/>
            <pc:sldMk cId="4035871176" sldId="627"/>
            <ac:spMk id="3" creationId="{0EE9055A-9990-43A0-9631-8165D9B3737F}"/>
          </ac:spMkLst>
        </pc:spChg>
        <pc:spChg chg="mod">
          <ac:chgData name="Димитър Минчев" userId="6da192e4-d32c-454b-8615-bbadf07b6639" providerId="ADAL" clId="{17DBFDEF-EF98-4389-96BC-62D76C0455B5}" dt="2024-01-25T08:32:12.140" v="21" actId="27636"/>
          <ac:spMkLst>
            <pc:docMk/>
            <pc:sldMk cId="4035871176" sldId="627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33:08.979" v="36" actId="478"/>
          <ac:spMkLst>
            <pc:docMk/>
            <pc:sldMk cId="4035871176" sldId="627"/>
            <ac:spMk id="6" creationId="{00000000-0000-0000-0000-000000000000}"/>
          </ac:spMkLst>
        </pc:spChg>
        <pc:picChg chg="del">
          <ac:chgData name="Димитър Минчев" userId="6da192e4-d32c-454b-8615-bbadf07b6639" providerId="ADAL" clId="{17DBFDEF-EF98-4389-96BC-62D76C0455B5}" dt="2024-01-25T08:32:51.427" v="34" actId="27803"/>
          <ac:picMkLst>
            <pc:docMk/>
            <pc:sldMk cId="4035871176" sldId="627"/>
            <ac:picMk id="7" creationId="{0EE9055A-9990-43A0-9631-8165D9B3737F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49:56.146" v="244" actId="27636"/>
        <pc:sldMkLst>
          <pc:docMk/>
          <pc:sldMk cId="1779417025" sldId="628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1779417025" sldId="62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9:56.146" v="244" actId="27636"/>
          <ac:spMkLst>
            <pc:docMk/>
            <pc:sldMk cId="1779417025" sldId="628"/>
            <ac:spMk id="3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51:11.861" v="261" actId="1076"/>
        <pc:sldMkLst>
          <pc:docMk/>
          <pc:sldMk cId="4137572528" sldId="629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4137572528" sldId="62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1:09.058" v="260" actId="1076"/>
          <ac:spMkLst>
            <pc:docMk/>
            <pc:sldMk cId="4137572528" sldId="629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1:11.861" v="261" actId="1076"/>
          <ac:spMkLst>
            <pc:docMk/>
            <pc:sldMk cId="4137572528" sldId="629"/>
            <ac:spMk id="5" creationId="{9EDD9BA2-B3DC-4855-8AFD-28C73224783E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51:02.026" v="259" actId="20577"/>
        <pc:sldMkLst>
          <pc:docMk/>
          <pc:sldMk cId="1350703016" sldId="630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1350703016" sldId="63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0:33.274" v="250" actId="1076"/>
          <ac:spMkLst>
            <pc:docMk/>
            <pc:sldMk cId="1350703016" sldId="630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1:02.026" v="259" actId="20577"/>
          <ac:spMkLst>
            <pc:docMk/>
            <pc:sldMk cId="1350703016" sldId="630"/>
            <ac:spMk id="4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49:03.484" v="225" actId="1076"/>
        <pc:sldMkLst>
          <pc:docMk/>
          <pc:sldMk cId="3178498819" sldId="631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178498819" sldId="63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49:03.484" v="225" actId="1076"/>
          <ac:spMkLst>
            <pc:docMk/>
            <pc:sldMk cId="3178498819" sldId="631"/>
            <ac:spMk id="4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17DBFDEF-EF98-4389-96BC-62D76C0455B5}" dt="2024-01-25T08:51:43.670" v="271" actId="1076"/>
        <pc:sldMkLst>
          <pc:docMk/>
          <pc:sldMk cId="2122873485" sldId="632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122873485" sldId="632"/>
            <ac:spMk id="2" creationId="{00000000-0000-0000-0000-000000000000}"/>
          </ac:spMkLst>
        </pc:spChg>
        <pc:spChg chg="add mod">
          <ac:chgData name="Димитър Минчев" userId="6da192e4-d32c-454b-8615-bbadf07b6639" providerId="ADAL" clId="{17DBFDEF-EF98-4389-96BC-62D76C0455B5}" dt="2024-01-25T08:51:43.670" v="271" actId="1076"/>
          <ac:spMkLst>
            <pc:docMk/>
            <pc:sldMk cId="2122873485" sldId="632"/>
            <ac:spMk id="4" creationId="{06D86A37-650C-4BDE-C469-A435B9FC412F}"/>
          </ac:spMkLst>
        </pc:spChg>
        <pc:spChg chg="del">
          <ac:chgData name="Димитър Минчев" userId="6da192e4-d32c-454b-8615-bbadf07b6639" providerId="ADAL" clId="{17DBFDEF-EF98-4389-96BC-62D76C0455B5}" dt="2024-01-25T08:51:19.826" v="262" actId="478"/>
          <ac:spMkLst>
            <pc:docMk/>
            <pc:sldMk cId="2122873485" sldId="632"/>
            <ac:spMk id="7" creationId="{00000000-0000-0000-0000-000000000000}"/>
          </ac:spMkLst>
        </pc:spChg>
        <pc:spChg chg="add del">
          <ac:chgData name="Димитър Минчев" userId="6da192e4-d32c-454b-8615-bbadf07b6639" providerId="ADAL" clId="{17DBFDEF-EF98-4389-96BC-62D76C0455B5}" dt="2024-01-25T08:51:21.559" v="264" actId="22"/>
          <ac:spMkLst>
            <pc:docMk/>
            <pc:sldMk cId="2122873485" sldId="632"/>
            <ac:spMk id="8" creationId="{779A7BEE-BD22-3662-693C-DE8D1385B864}"/>
          </ac:spMkLst>
        </pc:spChg>
        <pc:graphicFrameChg chg="mod modGraphic">
          <ac:chgData name="Димитър Минчев" userId="6da192e4-d32c-454b-8615-bbadf07b6639" providerId="ADAL" clId="{17DBFDEF-EF98-4389-96BC-62D76C0455B5}" dt="2024-01-25T08:51:39.868" v="270" actId="1076"/>
          <ac:graphicFrameMkLst>
            <pc:docMk/>
            <pc:sldMk cId="2122873485" sldId="632"/>
            <ac:graphicFrameMk id="5" creationId="{00000000-0000-0000-0000-000000000000}"/>
          </ac:graphicFrameMkLst>
        </pc:graphicFrameChg>
      </pc:sldChg>
      <pc:sldChg chg="modSp add">
        <pc:chgData name="Димитър Минчев" userId="6da192e4-d32c-454b-8615-bbadf07b6639" providerId="ADAL" clId="{17DBFDEF-EF98-4389-96BC-62D76C0455B5}" dt="2024-01-25T08:32:11.979" v="11"/>
        <pc:sldMkLst>
          <pc:docMk/>
          <pc:sldMk cId="4266228767" sldId="633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4266228767" sldId="633"/>
            <ac:spMk id="2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32:12.165" v="23" actId="27636"/>
        <pc:sldMkLst>
          <pc:docMk/>
          <pc:sldMk cId="826512789" sldId="634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826512789" sldId="63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32:12.165" v="23" actId="27636"/>
          <ac:spMkLst>
            <pc:docMk/>
            <pc:sldMk cId="826512789" sldId="634"/>
            <ac:spMk id="3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17DBFDEF-EF98-4389-96BC-62D76C0455B5}" dt="2024-01-25T08:52:04.568" v="275"/>
        <pc:sldMkLst>
          <pc:docMk/>
          <pc:sldMk cId="189479796" sldId="635"/>
        </pc:sldMkLst>
        <pc:spChg chg="add mod">
          <ac:chgData name="Димитър Минчев" userId="6da192e4-d32c-454b-8615-bbadf07b6639" providerId="ADAL" clId="{17DBFDEF-EF98-4389-96BC-62D76C0455B5}" dt="2024-01-25T08:52:04.568" v="275"/>
          <ac:spMkLst>
            <pc:docMk/>
            <pc:sldMk cId="189479796" sldId="635"/>
            <ac:spMk id="3" creationId="{15FF4176-554F-A190-4EA5-B29519F31050}"/>
          </ac:spMkLst>
        </pc:spChg>
        <pc:spChg chg="mod">
          <ac:chgData name="Димитър Минчев" userId="6da192e4-d32c-454b-8615-bbadf07b6639" providerId="ADAL" clId="{17DBFDEF-EF98-4389-96BC-62D76C0455B5}" dt="2024-01-25T08:32:12.169" v="24" actId="27636"/>
          <ac:spMkLst>
            <pc:docMk/>
            <pc:sldMk cId="189479796" sldId="635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52:03.846" v="274" actId="478"/>
          <ac:spMkLst>
            <pc:docMk/>
            <pc:sldMk cId="189479796" sldId="635"/>
            <ac:spMk id="6" creationId="{00000000-0000-0000-0000-000000000000}"/>
          </ac:spMkLst>
        </pc:spChg>
        <pc:picChg chg="del">
          <ac:chgData name="Димитър Минчев" userId="6da192e4-d32c-454b-8615-bbadf07b6639" providerId="ADAL" clId="{17DBFDEF-EF98-4389-96BC-62D76C0455B5}" dt="2024-01-25T08:52:02" v="273" actId="478"/>
          <ac:picMkLst>
            <pc:docMk/>
            <pc:sldMk cId="189479796" sldId="635"/>
            <ac:picMk id="7" creationId="{0EE9055A-9990-43A0-9631-8165D9B3737F}"/>
          </ac:picMkLst>
        </pc:picChg>
      </pc:sldChg>
      <pc:sldChg chg="delSp modSp add mod delAnim">
        <pc:chgData name="Димитър Минчев" userId="6da192e4-d32c-454b-8615-bbadf07b6639" providerId="ADAL" clId="{17DBFDEF-EF98-4389-96BC-62D76C0455B5}" dt="2024-01-25T08:52:36.170" v="284" actId="1076"/>
        <pc:sldMkLst>
          <pc:docMk/>
          <pc:sldMk cId="2938324743" sldId="636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938324743" sldId="63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2:28.279" v="280" actId="27636"/>
          <ac:spMkLst>
            <pc:docMk/>
            <pc:sldMk cId="2938324743" sldId="636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17DBFDEF-EF98-4389-96BC-62D76C0455B5}" dt="2024-01-25T08:52:36.170" v="284" actId="1076"/>
          <ac:picMkLst>
            <pc:docMk/>
            <pc:sldMk cId="2938324743" sldId="636"/>
            <ac:picMk id="11" creationId="{8C2A83DA-B08B-44F5-8524-6CFA203BEFDD}"/>
          </ac:picMkLst>
        </pc:picChg>
        <pc:picChg chg="del">
          <ac:chgData name="Димитър Минчев" userId="6da192e4-d32c-454b-8615-bbadf07b6639" providerId="ADAL" clId="{17DBFDEF-EF98-4389-96BC-62D76C0455B5}" dt="2024-01-25T08:52:22.738" v="278" actId="478"/>
          <ac:picMkLst>
            <pc:docMk/>
            <pc:sldMk cId="2938324743" sldId="636"/>
            <ac:picMk id="12" creationId="{0BBE1A4B-740C-4994-8D5F-E1B9ADE5888A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53:05.062" v="294" actId="1076"/>
        <pc:sldMkLst>
          <pc:docMk/>
          <pc:sldMk cId="3626821351" sldId="637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626821351" sldId="63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3:05.062" v="294" actId="1076"/>
          <ac:spMkLst>
            <pc:docMk/>
            <pc:sldMk cId="3626821351" sldId="637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3:05.062" v="294" actId="1076"/>
          <ac:spMkLst>
            <pc:docMk/>
            <pc:sldMk cId="3626821351" sldId="637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3:05.062" v="294" actId="1076"/>
          <ac:spMkLst>
            <pc:docMk/>
            <pc:sldMk cId="3626821351" sldId="637"/>
            <ac:spMk id="6" creationId="{BA077BB0-541A-4B1E-86B9-FBE8B825175C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53:52.851" v="304" actId="1076"/>
        <pc:sldMkLst>
          <pc:docMk/>
          <pc:sldMk cId="260938517" sldId="638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60938517" sldId="63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3:52.851" v="304" actId="1076"/>
          <ac:spMkLst>
            <pc:docMk/>
            <pc:sldMk cId="260938517" sldId="638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3:50.264" v="303" actId="1076"/>
          <ac:spMkLst>
            <pc:docMk/>
            <pc:sldMk cId="260938517" sldId="638"/>
            <ac:spMk id="5" creationId="{CF79FEDA-71EB-4034-A423-2FD3BED696F2}"/>
          </ac:spMkLst>
        </pc:spChg>
      </pc:sldChg>
      <pc:sldChg chg="delSp modSp add mod delAnim">
        <pc:chgData name="Димитър Минчев" userId="6da192e4-d32c-454b-8615-bbadf07b6639" providerId="ADAL" clId="{17DBFDEF-EF98-4389-96BC-62D76C0455B5}" dt="2024-01-25T08:54:57.229" v="325" actId="20577"/>
        <pc:sldMkLst>
          <pc:docMk/>
          <pc:sldMk cId="163242578" sldId="639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163242578" sldId="63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4:42.226" v="319" actId="1076"/>
          <ac:spMkLst>
            <pc:docMk/>
            <pc:sldMk cId="163242578" sldId="639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4:57.229" v="325" actId="20577"/>
          <ac:spMkLst>
            <pc:docMk/>
            <pc:sldMk cId="163242578" sldId="63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4:42.226" v="319" actId="1076"/>
          <ac:spMkLst>
            <pc:docMk/>
            <pc:sldMk cId="163242578" sldId="639"/>
            <ac:spMk id="6" creationId="{A457AF6D-2B0B-49F4-8D1C-45AED5F1FF3E}"/>
          </ac:spMkLst>
        </pc:spChg>
        <pc:spChg chg="mod">
          <ac:chgData name="Димитър Минчев" userId="6da192e4-d32c-454b-8615-bbadf07b6639" providerId="ADAL" clId="{17DBFDEF-EF98-4389-96BC-62D76C0455B5}" dt="2024-01-25T08:54:42.226" v="319" actId="1076"/>
          <ac:spMkLst>
            <pc:docMk/>
            <pc:sldMk cId="163242578" sldId="639"/>
            <ac:spMk id="7" creationId="{1D9FE7A2-5D1D-4D57-824C-197B044FFF1F}"/>
          </ac:spMkLst>
        </pc:spChg>
        <pc:picChg chg="del">
          <ac:chgData name="Димитър Минчев" userId="6da192e4-d32c-454b-8615-bbadf07b6639" providerId="ADAL" clId="{17DBFDEF-EF98-4389-96BC-62D76C0455B5}" dt="2024-01-25T08:53:56.583" v="305" actId="478"/>
          <ac:picMkLst>
            <pc:docMk/>
            <pc:sldMk cId="163242578" sldId="639"/>
            <ac:picMk id="5" creationId="{84EFF4C8-DE25-436F-86FD-7D874A71E19B}"/>
          </ac:picMkLst>
        </pc:picChg>
      </pc:sldChg>
      <pc:sldChg chg="addSp delSp modSp add mod">
        <pc:chgData name="Димитър Минчев" userId="6da192e4-d32c-454b-8615-bbadf07b6639" providerId="ADAL" clId="{17DBFDEF-EF98-4389-96BC-62D76C0455B5}" dt="2024-01-25T08:57:35.822" v="392" actId="1076"/>
        <pc:sldMkLst>
          <pc:docMk/>
          <pc:sldMk cId="694057615" sldId="640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694057615" sldId="64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7:35.822" v="392" actId="1076"/>
          <ac:spMkLst>
            <pc:docMk/>
            <pc:sldMk cId="694057615" sldId="640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6:02.280" v="348" actId="1076"/>
          <ac:spMkLst>
            <pc:docMk/>
            <pc:sldMk cId="694057615" sldId="640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7:21.451" v="386" actId="207"/>
          <ac:spMkLst>
            <pc:docMk/>
            <pc:sldMk cId="694057615" sldId="640"/>
            <ac:spMk id="5" creationId="{8804FF3C-AB3C-485F-BA35-BD31AC5C205E}"/>
          </ac:spMkLst>
        </pc:spChg>
        <pc:spChg chg="mod">
          <ac:chgData name="Димитър Минчев" userId="6da192e4-d32c-454b-8615-bbadf07b6639" providerId="ADAL" clId="{17DBFDEF-EF98-4389-96BC-62D76C0455B5}" dt="2024-01-25T08:57:21.451" v="386" actId="207"/>
          <ac:spMkLst>
            <pc:docMk/>
            <pc:sldMk cId="694057615" sldId="640"/>
            <ac:spMk id="6" creationId="{766ACBA6-9631-4695-BF8E-40B70E2290C9}"/>
          </ac:spMkLst>
        </pc:spChg>
        <pc:spChg chg="add del mod">
          <ac:chgData name="Димитър Минчев" userId="6da192e4-d32c-454b-8615-bbadf07b6639" providerId="ADAL" clId="{17DBFDEF-EF98-4389-96BC-62D76C0455B5}" dt="2024-01-25T08:57:08.286" v="379" actId="478"/>
          <ac:spMkLst>
            <pc:docMk/>
            <pc:sldMk cId="694057615" sldId="640"/>
            <ac:spMk id="8" creationId="{88383AD8-76A6-44EA-00A2-3868AAB0DDF8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55:47.445" v="340" actId="1076"/>
        <pc:sldMkLst>
          <pc:docMk/>
          <pc:sldMk cId="2233652814" sldId="641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233652814" sldId="64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5:47.445" v="340" actId="1076"/>
          <ac:spMkLst>
            <pc:docMk/>
            <pc:sldMk cId="2233652814" sldId="641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5:47.445" v="340" actId="1076"/>
          <ac:spMkLst>
            <pc:docMk/>
            <pc:sldMk cId="2233652814" sldId="641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5:47.445" v="340" actId="1076"/>
          <ac:spMkLst>
            <pc:docMk/>
            <pc:sldMk cId="2233652814" sldId="641"/>
            <ac:spMk id="5" creationId="{5F044DE7-E47D-4590-A566-1D9E09FC2A76}"/>
          </ac:spMkLst>
        </pc:spChg>
        <pc:spChg chg="mod">
          <ac:chgData name="Димитър Минчев" userId="6da192e4-d32c-454b-8615-bbadf07b6639" providerId="ADAL" clId="{17DBFDEF-EF98-4389-96BC-62D76C0455B5}" dt="2024-01-25T08:55:47.445" v="340" actId="1076"/>
          <ac:spMkLst>
            <pc:docMk/>
            <pc:sldMk cId="2233652814" sldId="641"/>
            <ac:spMk id="6" creationId="{00863BEE-96AF-498D-BFB6-6AB4ADD28DDA}"/>
          </ac:spMkLst>
        </pc:spChg>
      </pc:sldChg>
      <pc:sldChg chg="delSp modSp add mod">
        <pc:chgData name="Димитър Минчев" userId="6da192e4-d32c-454b-8615-bbadf07b6639" providerId="ADAL" clId="{17DBFDEF-EF98-4389-96BC-62D76C0455B5}" dt="2024-01-25T08:57:52.933" v="393" actId="478"/>
        <pc:sldMkLst>
          <pc:docMk/>
          <pc:sldMk cId="3140271680" sldId="642"/>
        </pc:sldMkLst>
        <pc:spChg chg="mod">
          <ac:chgData name="Димитър Минчев" userId="6da192e4-d32c-454b-8615-bbadf07b6639" providerId="ADAL" clId="{17DBFDEF-EF98-4389-96BC-62D76C0455B5}" dt="2024-01-25T08:32:12.189" v="27" actId="27636"/>
          <ac:spMkLst>
            <pc:docMk/>
            <pc:sldMk cId="3140271680" sldId="642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57:52.933" v="393" actId="478"/>
          <ac:spMkLst>
            <pc:docMk/>
            <pc:sldMk cId="3140271680" sldId="642"/>
            <ac:spMk id="6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9:00:48.760" v="444" actId="1076"/>
        <pc:sldMkLst>
          <pc:docMk/>
          <pc:sldMk cId="2870439104" sldId="643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870439104" sldId="64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0:45.903" v="443" actId="1076"/>
          <ac:spMkLst>
            <pc:docMk/>
            <pc:sldMk cId="2870439104" sldId="643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0:48.760" v="444" actId="1076"/>
          <ac:spMkLst>
            <pc:docMk/>
            <pc:sldMk cId="2870439104" sldId="643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0:45.903" v="443" actId="1076"/>
          <ac:spMkLst>
            <pc:docMk/>
            <pc:sldMk cId="2870439104" sldId="643"/>
            <ac:spMk id="5" creationId="{87532B8B-1221-4D24-8EAC-4B51CD84FB18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8:59:41.428" v="428" actId="20577"/>
        <pc:sldMkLst>
          <pc:docMk/>
          <pc:sldMk cId="42800595" sldId="644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42800595" sldId="64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8:27.466" v="401" actId="20577"/>
          <ac:spMkLst>
            <pc:docMk/>
            <pc:sldMk cId="42800595" sldId="644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9:41.428" v="428" actId="20577"/>
          <ac:spMkLst>
            <pc:docMk/>
            <pc:sldMk cId="42800595" sldId="644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8:30.363" v="402" actId="1076"/>
          <ac:spMkLst>
            <pc:docMk/>
            <pc:sldMk cId="42800595" sldId="644"/>
            <ac:spMk id="5" creationId="{87532B8B-1221-4D24-8EAC-4B51CD84FB18}"/>
          </ac:spMkLst>
        </pc:spChg>
      </pc:sldChg>
      <pc:sldChg chg="delSp modSp add mod">
        <pc:chgData name="Димитър Минчев" userId="6da192e4-d32c-454b-8615-bbadf07b6639" providerId="ADAL" clId="{17DBFDEF-EF98-4389-96BC-62D76C0455B5}" dt="2024-01-25T08:59:30.895" v="420" actId="1076"/>
        <pc:sldMkLst>
          <pc:docMk/>
          <pc:sldMk cId="2371177222" sldId="645"/>
        </pc:sldMkLst>
        <pc:spChg chg="mod">
          <ac:chgData name="Димитър Минчев" userId="6da192e4-d32c-454b-8615-bbadf07b6639" providerId="ADAL" clId="{17DBFDEF-EF98-4389-96BC-62D76C0455B5}" dt="2024-01-25T08:59:30.895" v="420" actId="1076"/>
          <ac:spMkLst>
            <pc:docMk/>
            <pc:sldMk cId="2371177222" sldId="645"/>
            <ac:spMk id="4" creationId="{0186EE81-12DC-C850-E9E5-409F8B316C53}"/>
          </ac:spMkLst>
        </pc:spChg>
        <pc:spChg chg="mod">
          <ac:chgData name="Димитър Минчев" userId="6da192e4-d32c-454b-8615-bbadf07b6639" providerId="ADAL" clId="{17DBFDEF-EF98-4389-96BC-62D76C0455B5}" dt="2024-01-25T08:59:30.895" v="420" actId="1076"/>
          <ac:spMkLst>
            <pc:docMk/>
            <pc:sldMk cId="2371177222" sldId="645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8:58:47.179" v="405" actId="478"/>
          <ac:spMkLst>
            <pc:docMk/>
            <pc:sldMk cId="2371177222" sldId="645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59:30.895" v="420" actId="1076"/>
          <ac:spMkLst>
            <pc:docMk/>
            <pc:sldMk cId="2371177222" sldId="645"/>
            <ac:spMk id="8" creationId="{4FD79BFF-7165-176F-9B06-41209576C700}"/>
          </ac:spMkLst>
        </pc:spChg>
        <pc:grpChg chg="del mod">
          <ac:chgData name="Димитър Минчев" userId="6da192e4-d32c-454b-8615-bbadf07b6639" providerId="ADAL" clId="{17DBFDEF-EF98-4389-96BC-62D76C0455B5}" dt="2024-01-25T08:58:41.404" v="403" actId="27803"/>
          <ac:grpSpMkLst>
            <pc:docMk/>
            <pc:sldMk cId="2371177222" sldId="645"/>
            <ac:grpSpMk id="3" creationId="{A63A55FA-6C29-1A41-3729-9FC3A015A68B}"/>
          </ac:grpSpMkLst>
        </pc:grpChg>
        <pc:picChg chg="del">
          <ac:chgData name="Димитър Минчев" userId="6da192e4-d32c-454b-8615-bbadf07b6639" providerId="ADAL" clId="{17DBFDEF-EF98-4389-96BC-62D76C0455B5}" dt="2024-01-25T08:58:41.404" v="403" actId="27803"/>
          <ac:picMkLst>
            <pc:docMk/>
            <pc:sldMk cId="2371177222" sldId="645"/>
            <ac:picMk id="7" creationId="{FAEB71FB-1CEA-4AB6-A425-6100CAC6661D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32:12.204" v="29" actId="27636"/>
        <pc:sldMkLst>
          <pc:docMk/>
          <pc:sldMk cId="2865488998" sldId="646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865488998" sldId="64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32:12.204" v="29" actId="27636"/>
          <ac:spMkLst>
            <pc:docMk/>
            <pc:sldMk cId="2865488998" sldId="646"/>
            <ac:spMk id="3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17DBFDEF-EF98-4389-96BC-62D76C0455B5}" dt="2024-01-25T09:01:16.054" v="451" actId="1076"/>
        <pc:sldMkLst>
          <pc:docMk/>
          <pc:sldMk cId="3857133558" sldId="647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3857133558" sldId="64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1:09.932" v="447" actId="14100"/>
          <ac:spMkLst>
            <pc:docMk/>
            <pc:sldMk cId="3857133558" sldId="647"/>
            <ac:spMk id="3" creationId="{00000000-0000-0000-0000-000000000000}"/>
          </ac:spMkLst>
        </pc:spChg>
        <pc:picChg chg="mod">
          <ac:chgData name="Димитър Минчев" userId="6da192e4-d32c-454b-8615-bbadf07b6639" providerId="ADAL" clId="{17DBFDEF-EF98-4389-96BC-62D76C0455B5}" dt="2024-01-25T09:01:16.054" v="451" actId="1076"/>
          <ac:picMkLst>
            <pc:docMk/>
            <pc:sldMk cId="3857133558" sldId="647"/>
            <ac:picMk id="5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8:32:12.216" v="30" actId="27636"/>
        <pc:sldMkLst>
          <pc:docMk/>
          <pc:sldMk cId="2302726012" sldId="648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302726012" sldId="648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8:32:12.216" v="30" actId="27636"/>
          <ac:spMkLst>
            <pc:docMk/>
            <pc:sldMk cId="2302726012" sldId="648"/>
            <ac:spMk id="3" creationId="{00000000-0000-0000-0000-000000000000}"/>
          </ac:spMkLst>
        </pc:spChg>
      </pc:sldChg>
      <pc:sldChg chg="delSp modSp add mod">
        <pc:chgData name="Димитър Минчев" userId="6da192e4-d32c-454b-8615-bbadf07b6639" providerId="ADAL" clId="{17DBFDEF-EF98-4389-96BC-62D76C0455B5}" dt="2024-01-25T09:01:43.540" v="458" actId="1076"/>
        <pc:sldMkLst>
          <pc:docMk/>
          <pc:sldMk cId="3343872896" sldId="649"/>
        </pc:sldMkLst>
        <pc:spChg chg="mod">
          <ac:chgData name="Димитър Минчев" userId="6da192e4-d32c-454b-8615-bbadf07b6639" providerId="ADAL" clId="{17DBFDEF-EF98-4389-96BC-62D76C0455B5}" dt="2024-01-25T09:01:31.781" v="453" actId="207"/>
          <ac:spMkLst>
            <pc:docMk/>
            <pc:sldMk cId="3343872896" sldId="649"/>
            <ac:spMk id="4" creationId="{6B347515-7389-AF81-EC02-2CC7FE28EFDF}"/>
          </ac:spMkLst>
        </pc:spChg>
        <pc:spChg chg="mod">
          <ac:chgData name="Димитър Минчев" userId="6da192e4-d32c-454b-8615-bbadf07b6639" providerId="ADAL" clId="{17DBFDEF-EF98-4389-96BC-62D76C0455B5}" dt="2024-01-25T09:01:40.496" v="457" actId="1076"/>
          <ac:spMkLst>
            <pc:docMk/>
            <pc:sldMk cId="3343872896" sldId="649"/>
            <ac:spMk id="5" creationId="{00000000-0000-0000-0000-000000000000}"/>
          </ac:spMkLst>
        </pc:spChg>
        <pc:spChg chg="del">
          <ac:chgData name="Димитър Минчев" userId="6da192e4-d32c-454b-8615-bbadf07b6639" providerId="ADAL" clId="{17DBFDEF-EF98-4389-96BC-62D76C0455B5}" dt="2024-01-25T09:01:34.042" v="454" actId="478"/>
          <ac:spMkLst>
            <pc:docMk/>
            <pc:sldMk cId="3343872896" sldId="649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1:31.781" v="453" actId="207"/>
          <ac:spMkLst>
            <pc:docMk/>
            <pc:sldMk cId="3343872896" sldId="649"/>
            <ac:spMk id="8" creationId="{994867C6-B70A-EB06-2CBA-A7EA5B86B9EB}"/>
          </ac:spMkLst>
        </pc:spChg>
        <pc:grpChg chg="mod">
          <ac:chgData name="Димитър Минчев" userId="6da192e4-d32c-454b-8615-bbadf07b6639" providerId="ADAL" clId="{17DBFDEF-EF98-4389-96BC-62D76C0455B5}" dt="2024-01-25T09:01:43.540" v="458" actId="1076"/>
          <ac:grpSpMkLst>
            <pc:docMk/>
            <pc:sldMk cId="3343872896" sldId="649"/>
            <ac:grpSpMk id="3" creationId="{3FF35588-B57A-3C56-ADD5-9559217832EB}"/>
          </ac:grpSpMkLst>
        </pc:grpChg>
        <pc:picChg chg="del">
          <ac:chgData name="Димитър Минчев" userId="6da192e4-d32c-454b-8615-bbadf07b6639" providerId="ADAL" clId="{17DBFDEF-EF98-4389-96BC-62D76C0455B5}" dt="2024-01-25T09:01:29.046" v="452" actId="27803"/>
          <ac:picMkLst>
            <pc:docMk/>
            <pc:sldMk cId="3343872896" sldId="649"/>
            <ac:picMk id="7" creationId="{2222C537-3E26-4D85-ACCC-1910C8DA6270}"/>
          </ac:picMkLst>
        </pc:picChg>
      </pc:sldChg>
      <pc:sldChg chg="delSp modSp add mod modAnim">
        <pc:chgData name="Димитър Минчев" userId="6da192e4-d32c-454b-8615-bbadf07b6639" providerId="ADAL" clId="{17DBFDEF-EF98-4389-96BC-62D76C0455B5}" dt="2024-01-25T09:02:17.523" v="472" actId="1076"/>
        <pc:sldMkLst>
          <pc:docMk/>
          <pc:sldMk cId="926985259" sldId="650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926985259" sldId="65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2:13.207" v="471" actId="255"/>
          <ac:spMkLst>
            <pc:docMk/>
            <pc:sldMk cId="926985259" sldId="650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2:17.523" v="472" actId="1076"/>
          <ac:spMkLst>
            <pc:docMk/>
            <pc:sldMk cId="926985259" sldId="650"/>
            <ac:spMk id="5" creationId="{E0DCD5FB-F4EF-4D53-9A17-A1F646F30C13}"/>
          </ac:spMkLst>
        </pc:spChg>
        <pc:picChg chg="del">
          <ac:chgData name="Димитър Минчев" userId="6da192e4-d32c-454b-8615-bbadf07b6639" providerId="ADAL" clId="{17DBFDEF-EF98-4389-96BC-62D76C0455B5}" dt="2024-01-25T09:01:54.726" v="461" actId="478"/>
          <ac:picMkLst>
            <pc:docMk/>
            <pc:sldMk cId="926985259" sldId="650"/>
            <ac:picMk id="6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17DBFDEF-EF98-4389-96BC-62D76C0455B5}" dt="2024-01-25T09:02:27.068" v="473" actId="403"/>
        <pc:sldMkLst>
          <pc:docMk/>
          <pc:sldMk cId="2250327387" sldId="652"/>
        </pc:sldMkLst>
        <pc:spChg chg="mod">
          <ac:chgData name="Димитър Минчев" userId="6da192e4-d32c-454b-8615-bbadf07b6639" providerId="ADAL" clId="{17DBFDEF-EF98-4389-96BC-62D76C0455B5}" dt="2024-01-25T08:32:11.979" v="11"/>
          <ac:spMkLst>
            <pc:docMk/>
            <pc:sldMk cId="2250327387" sldId="65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17DBFDEF-EF98-4389-96BC-62D76C0455B5}" dt="2024-01-25T09:02:27.068" v="473" actId="403"/>
          <ac:spMkLst>
            <pc:docMk/>
            <pc:sldMk cId="2250327387" sldId="65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6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8546757" cy="2387600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Въведение в ASP.NET Core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/>
              <a:t>ASP.NET Core, контролери и действия, маршрутизация, Razor, идентичност</a:t>
            </a:r>
          </a:p>
          <a:p>
            <a:endParaRPr lang="en-US" dirty="0"/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35925" y="4743818"/>
            <a:ext cx="8938472" cy="1568497"/>
          </a:xfrm>
        </p:spPr>
        <p:txBody>
          <a:bodyPr>
            <a:normAutofit fontScale="90000"/>
          </a:bodyPr>
          <a:lstStyle/>
          <a:p>
            <a:r>
              <a:rPr lang="bg-BG" dirty="0"/>
              <a:t>Общ преглед на </a:t>
            </a:r>
            <a:r>
              <a:rPr lang="en-US" dirty="0"/>
              <a:t>ASP.NET Core </a:t>
            </a:r>
            <a:r>
              <a:rPr lang="bg-BG" dirty="0"/>
              <a:t>М</a:t>
            </a:r>
            <a:r>
              <a:rPr lang="en-US" dirty="0"/>
              <a:t>VC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 descr="Model View Controller (MVC) Game Engine | Doolwind">
            <a:extLst>
              <a:ext uri="{FF2B5EF4-FFF2-40B4-BE49-F238E27FC236}">
                <a16:creationId xmlns:a16="http://schemas.microsoft.com/office/drawing/2014/main" id="{08F14FEE-5913-19F4-A0BC-9161F3FE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292" y="403206"/>
            <a:ext cx="4204360" cy="434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6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2676"/>
          </a:xfrm>
        </p:spPr>
        <p:txBody>
          <a:bodyPr>
            <a:normAutofit/>
          </a:bodyPr>
          <a:lstStyle/>
          <a:p>
            <a:r>
              <a:rPr lang="ru-RU" sz="1800" dirty="0"/>
              <a:t>ASP.NET Core MVC предоставя функции за изграждане на уеб API и уеб приложения</a:t>
            </a:r>
          </a:p>
          <a:p>
            <a:r>
              <a:rPr lang="ru-RU" sz="1800" dirty="0" err="1"/>
              <a:t>Използва</a:t>
            </a:r>
            <a:r>
              <a:rPr lang="ru-RU" sz="1800" dirty="0"/>
              <a:t> дизайн шаблона </a:t>
            </a:r>
            <a:r>
              <a:rPr lang="ru-RU" sz="1800" dirty="0" err="1"/>
              <a:t>View-Controller</a:t>
            </a:r>
            <a:r>
              <a:rPr lang="ru-RU" sz="1800" dirty="0"/>
              <a:t> (MVC)</a:t>
            </a:r>
          </a:p>
          <a:p>
            <a:r>
              <a:rPr lang="ru-RU" sz="1800" dirty="0"/>
              <a:t>Лек, с отворен код, </a:t>
            </a:r>
            <a:r>
              <a:rPr lang="ru-RU" sz="1800" dirty="0" err="1"/>
              <a:t>лесен</a:t>
            </a:r>
            <a:r>
              <a:rPr lang="ru-RU" sz="1800" dirty="0"/>
              <a:t> за </a:t>
            </a:r>
            <a:r>
              <a:rPr lang="ru-RU" sz="1800" dirty="0" err="1"/>
              <a:t>тестване</a:t>
            </a:r>
            <a:r>
              <a:rPr lang="ru-RU" sz="1800" dirty="0"/>
              <a:t>, добър инструментариум</a:t>
            </a:r>
          </a:p>
          <a:p>
            <a:r>
              <a:rPr lang="ru-RU" sz="1800" dirty="0"/>
              <a:t>RESTful услуги с ASP.NET Core Web API</a:t>
            </a:r>
          </a:p>
          <a:p>
            <a:r>
              <a:rPr lang="ru-RU" sz="1800" dirty="0"/>
              <a:t>Вградена поддръжка за множество формати на данни, договаряне на съдържание и CORS</a:t>
            </a:r>
          </a:p>
          <a:p>
            <a:r>
              <a:rPr lang="ru-RU" sz="1800" dirty="0"/>
              <a:t>Постигнете висококачествен архитектурен дизайн, оптимизирайки работата на разработчиците</a:t>
            </a:r>
          </a:p>
          <a:p>
            <a:r>
              <a:rPr lang="ru-RU" sz="1800" dirty="0"/>
              <a:t>Конвенция за конфигуриране</a:t>
            </a:r>
          </a:p>
          <a:p>
            <a:r>
              <a:rPr lang="ru-RU" sz="1800" dirty="0"/>
              <a:t>Обвързването на модела автоматично картографира данни от HTTP заявки</a:t>
            </a:r>
          </a:p>
          <a:p>
            <a:r>
              <a:rPr lang="ru-RU" sz="1800" dirty="0"/>
              <a:t>Проверка на модела с валидиране от страна на клиента и от страна на сървъра</a:t>
            </a: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[1/2]</a:t>
            </a:r>
          </a:p>
        </p:txBody>
      </p:sp>
    </p:spTree>
    <p:extLst>
      <p:ext uri="{BB962C8B-B14F-4D97-AF65-F5344CB8AC3E}">
        <p14:creationId xmlns:p14="http://schemas.microsoft.com/office/powerpoint/2010/main" val="291285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Заедно с тези ASP.NET Core MVC предоставя функции като:</a:t>
            </a:r>
          </a:p>
          <a:p>
            <a:r>
              <a:rPr lang="ru-RU" sz="2400" dirty="0"/>
              <a:t>Routing</a:t>
            </a:r>
          </a:p>
          <a:p>
            <a:r>
              <a:rPr lang="ru-RU" sz="2400" dirty="0"/>
              <a:t>Инжектиране на зависимостта </a:t>
            </a:r>
            <a:r>
              <a:rPr lang="en-US" sz="2400" dirty="0"/>
              <a:t>- DI</a:t>
            </a:r>
            <a:endParaRPr lang="ru-RU" sz="2400" dirty="0"/>
          </a:p>
          <a:p>
            <a:r>
              <a:rPr lang="ru-RU" sz="2400" dirty="0"/>
              <a:t>Силно типизирани изгледи с </a:t>
            </a:r>
            <a:r>
              <a:rPr lang="en-US" sz="2400" dirty="0"/>
              <a:t>Razor</a:t>
            </a:r>
            <a:r>
              <a:rPr lang="bg-BG" sz="2400" dirty="0"/>
              <a:t> </a:t>
            </a:r>
            <a:r>
              <a:rPr lang="en-US" sz="2400" dirty="0"/>
              <a:t>engine</a:t>
            </a:r>
            <a:endParaRPr lang="ru-RU" sz="2400" dirty="0"/>
          </a:p>
          <a:p>
            <a:r>
              <a:rPr lang="ru-RU" sz="2400" dirty="0"/>
              <a:t>Помощниците на маркери активират код от страна на сървъра в HTML елементи</a:t>
            </a:r>
          </a:p>
          <a:p>
            <a:r>
              <a:rPr lang="ru-RU" sz="2400" dirty="0"/>
              <a:t>Частични изгледи и преглед на компоненти</a:t>
            </a:r>
          </a:p>
          <a:p>
            <a:r>
              <a:rPr lang="ru-RU" sz="2400" dirty="0"/>
              <a:t>Филтри, области, </a:t>
            </a:r>
            <a:r>
              <a:rPr lang="en-US" sz="2400" dirty="0"/>
              <a:t>Middleware</a:t>
            </a:r>
          </a:p>
          <a:p>
            <a:r>
              <a:rPr lang="ru-RU" sz="2400" dirty="0"/>
              <a:t>Вградени функции за защита</a:t>
            </a:r>
          </a:p>
          <a:p>
            <a:r>
              <a:rPr lang="ru-RU" sz="2400" dirty="0"/>
              <a:t>Идентичност с потребители, роли и външни доставчици</a:t>
            </a:r>
          </a:p>
          <a:p>
            <a:r>
              <a:rPr lang="ru-RU" sz="2400" dirty="0"/>
              <a:t>И много други…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[2/2]</a:t>
            </a:r>
          </a:p>
        </p:txBody>
      </p:sp>
    </p:spTree>
    <p:extLst>
      <p:ext uri="{BB962C8B-B14F-4D97-AF65-F5344CB8AC3E}">
        <p14:creationId xmlns:p14="http://schemas.microsoft.com/office/powerpoint/2010/main" val="139311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0833" y="112834"/>
            <a:ext cx="10515600" cy="1325563"/>
          </a:xfrm>
        </p:spPr>
        <p:txBody>
          <a:bodyPr/>
          <a:lstStyle/>
          <a:p>
            <a:r>
              <a:rPr lang="en-US" dirty="0"/>
              <a:t>MVC </a:t>
            </a:r>
            <a:r>
              <a:rPr lang="bg-BG" dirty="0"/>
              <a:t>шаблона за уеб среда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17283" y="1486816"/>
            <a:ext cx="27432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/Some/Page/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54613" y="3275857"/>
            <a:ext cx="2599766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Controller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54613" y="1412544"/>
            <a:ext cx="3599330" cy="12172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Front controller (dispatcher)</a:t>
            </a:r>
          </a:p>
        </p:txBody>
      </p:sp>
      <p:sp>
        <p:nvSpPr>
          <p:cNvPr id="8" name="Down Arrow 7"/>
          <p:cNvSpPr/>
          <p:nvPr/>
        </p:nvSpPr>
        <p:spPr>
          <a:xfrm>
            <a:off x="6373813" y="2706600"/>
            <a:ext cx="360830" cy="496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9" name="Rounded Rectangle 8"/>
          <p:cNvSpPr/>
          <p:nvPr/>
        </p:nvSpPr>
        <p:spPr>
          <a:xfrm>
            <a:off x="7897813" y="5373018"/>
            <a:ext cx="236220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Model (data)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55633" y="5373018"/>
            <a:ext cx="2428650" cy="11663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View</a:t>
            </a:r>
          </a:p>
          <a:p>
            <a:pPr algn="ctr"/>
            <a:r>
              <a:rPr lang="en-US" sz="2800" dirty="0"/>
              <a:t>(render UI)</a:t>
            </a:r>
          </a:p>
        </p:txBody>
      </p:sp>
      <p:sp>
        <p:nvSpPr>
          <p:cNvPr id="11" name="Left Arrow 10"/>
          <p:cNvSpPr/>
          <p:nvPr/>
        </p:nvSpPr>
        <p:spPr>
          <a:xfrm rot="10800000">
            <a:off x="5136683" y="5696217"/>
            <a:ext cx="2617696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2" name="Action Button: Home 11">
            <a:hlinkClick r:id="" action="ppaction://noaction" highlightClick="1"/>
          </p:cNvPr>
          <p:cNvSpPr/>
          <p:nvPr/>
        </p:nvSpPr>
        <p:spPr>
          <a:xfrm>
            <a:off x="2411416" y="2531389"/>
            <a:ext cx="914400" cy="725559"/>
          </a:xfrm>
          <a:prstGeom prst="actionButtonHom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>
              <a:ln w="9525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11416" y="3249526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User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4" name="Left Arrow 13"/>
          <p:cNvSpPr/>
          <p:nvPr/>
        </p:nvSpPr>
        <p:spPr>
          <a:xfrm rot="14392517">
            <a:off x="7467580" y="4648843"/>
            <a:ext cx="1017025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5" name="Left Arrow 14"/>
          <p:cNvSpPr/>
          <p:nvPr/>
        </p:nvSpPr>
        <p:spPr>
          <a:xfrm rot="17829597">
            <a:off x="4479281" y="4652433"/>
            <a:ext cx="999969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/>
          </a:p>
        </p:txBody>
      </p:sp>
      <p:sp>
        <p:nvSpPr>
          <p:cNvPr id="16" name="Down Arrow 15"/>
          <p:cNvSpPr/>
          <p:nvPr/>
        </p:nvSpPr>
        <p:spPr>
          <a:xfrm rot="9685705">
            <a:off x="2748813" y="3766419"/>
            <a:ext cx="800100" cy="1343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 rot="15032005" flipV="1">
            <a:off x="3132356" y="3987050"/>
            <a:ext cx="1869189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HTTP </a:t>
            </a:r>
            <a:r>
              <a:rPr lang="en-US" b="1" dirty="0">
                <a:ln w="9525">
                  <a:solidFill>
                    <a:schemeClr val="tx1"/>
                  </a:solidFill>
                  <a:prstDash val="solid"/>
                </a:ln>
              </a:rPr>
              <a:t>Response</a:t>
            </a:r>
            <a:endParaRPr lang="en-US" sz="2200" b="1" dirty="0">
              <a:ln w="9525">
                <a:solidFill>
                  <a:schemeClr val="tx1"/>
                </a:solidFill>
                <a:prstDash val="solid"/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682716" y="2708439"/>
            <a:ext cx="2597525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Delegate request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32204" y="4535222"/>
            <a:ext cx="18528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Select view &amp;</a:t>
            </a:r>
            <a:b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</a:br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pass 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78413" y="5982619"/>
            <a:ext cx="259080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Use model 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93690" y="4395365"/>
            <a:ext cx="15240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200" b="1" dirty="0">
                <a:ln w="9525">
                  <a:solidFill>
                    <a:schemeClr val="tx1"/>
                  </a:solidFill>
                  <a:prstDash val="solid"/>
                </a:ln>
              </a:rPr>
              <a:t>CRUD model</a:t>
            </a:r>
          </a:p>
        </p:txBody>
      </p:sp>
    </p:spTree>
    <p:extLst>
      <p:ext uri="{BB962C8B-B14F-4D97-AF65-F5344CB8AC3E}">
        <p14:creationId xmlns:p14="http://schemas.microsoft.com/office/powerpoint/2010/main" val="317849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Контролери и Действия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Graphic 6" descr="Network">
            <a:extLst>
              <a:ext uri="{FF2B5EF4-FFF2-40B4-BE49-F238E27FC236}">
                <a16:creationId xmlns:a16="http://schemas.microsoft.com/office/drawing/2014/main" id="{0EE9055A-9990-43A0-9631-8165D9B3737F}"/>
              </a:ext>
            </a:extLst>
          </p:cNvPr>
          <p:cNvSpPr/>
          <p:nvPr/>
        </p:nvSpPr>
        <p:spPr>
          <a:xfrm>
            <a:off x="4487570" y="1127859"/>
            <a:ext cx="2858931" cy="2683924"/>
          </a:xfrm>
          <a:custGeom>
            <a:avLst/>
            <a:gdLst>
              <a:gd name="connsiteX0" fmla="*/ 2835817 w 2858931"/>
              <a:gd name="connsiteY0" fmla="*/ 938661 h 2683924"/>
              <a:gd name="connsiteX1" fmla="*/ 2436791 w 2858931"/>
              <a:gd name="connsiteY1" fmla="*/ 775250 h 2683924"/>
              <a:gd name="connsiteX2" fmla="*/ 2250579 w 2858931"/>
              <a:gd name="connsiteY2" fmla="*/ 1098271 h 2683924"/>
              <a:gd name="connsiteX3" fmla="*/ 1760347 w 2858931"/>
              <a:gd name="connsiteY3" fmla="*/ 1303485 h 2683924"/>
              <a:gd name="connsiteX4" fmla="*/ 1505730 w 2858931"/>
              <a:gd name="connsiteY4" fmla="*/ 1124873 h 2683924"/>
              <a:gd name="connsiteX5" fmla="*/ 1505730 w 2858931"/>
              <a:gd name="connsiteY5" fmla="*/ 596639 h 2683924"/>
              <a:gd name="connsiteX6" fmla="*/ 1733745 w 2858931"/>
              <a:gd name="connsiteY6" fmla="*/ 304020 h 2683924"/>
              <a:gd name="connsiteX7" fmla="*/ 1429726 w 2858931"/>
              <a:gd name="connsiteY7" fmla="*/ 0 h 2683924"/>
              <a:gd name="connsiteX8" fmla="*/ 1429726 w 2858931"/>
              <a:gd name="connsiteY8" fmla="*/ 0 h 2683924"/>
              <a:gd name="connsiteX9" fmla="*/ 1125706 w 2858931"/>
              <a:gd name="connsiteY9" fmla="*/ 304020 h 2683924"/>
              <a:gd name="connsiteX10" fmla="*/ 1353721 w 2858931"/>
              <a:gd name="connsiteY10" fmla="*/ 596639 h 2683924"/>
              <a:gd name="connsiteX11" fmla="*/ 1353721 w 2858931"/>
              <a:gd name="connsiteY11" fmla="*/ 1121073 h 2683924"/>
              <a:gd name="connsiteX12" fmla="*/ 1099104 w 2858931"/>
              <a:gd name="connsiteY12" fmla="*/ 1299685 h 2683924"/>
              <a:gd name="connsiteX13" fmla="*/ 608872 w 2858931"/>
              <a:gd name="connsiteY13" fmla="*/ 1094471 h 2683924"/>
              <a:gd name="connsiteX14" fmla="*/ 422660 w 2858931"/>
              <a:gd name="connsiteY14" fmla="*/ 771450 h 2683924"/>
              <a:gd name="connsiteX15" fmla="*/ 23634 w 2858931"/>
              <a:gd name="connsiteY15" fmla="*/ 934861 h 2683924"/>
              <a:gd name="connsiteX16" fmla="*/ 187045 w 2858931"/>
              <a:gd name="connsiteY16" fmla="*/ 1333887 h 2683924"/>
              <a:gd name="connsiteX17" fmla="*/ 544268 w 2858931"/>
              <a:gd name="connsiteY17" fmla="*/ 1235080 h 2683924"/>
              <a:gd name="connsiteX18" fmla="*/ 1045901 w 2858931"/>
              <a:gd name="connsiteY18" fmla="*/ 1440294 h 2683924"/>
              <a:gd name="connsiteX19" fmla="*/ 1042100 w 2858931"/>
              <a:gd name="connsiteY19" fmla="*/ 1489697 h 2683924"/>
              <a:gd name="connsiteX20" fmla="*/ 1118105 w 2858931"/>
              <a:gd name="connsiteY20" fmla="*/ 1717712 h 2683924"/>
              <a:gd name="connsiteX21" fmla="*/ 722880 w 2858931"/>
              <a:gd name="connsiteY21" fmla="*/ 2116738 h 2683924"/>
              <a:gd name="connsiteX22" fmla="*/ 354256 w 2858931"/>
              <a:gd name="connsiteY22" fmla="*/ 2162341 h 2683924"/>
              <a:gd name="connsiteX23" fmla="*/ 354256 w 2858931"/>
              <a:gd name="connsiteY23" fmla="*/ 2591769 h 2683924"/>
              <a:gd name="connsiteX24" fmla="*/ 783684 w 2858931"/>
              <a:gd name="connsiteY24" fmla="*/ 2591769 h 2683924"/>
              <a:gd name="connsiteX25" fmla="*/ 829287 w 2858931"/>
              <a:gd name="connsiteY25" fmla="*/ 2223144 h 2683924"/>
              <a:gd name="connsiteX26" fmla="*/ 1232113 w 2858931"/>
              <a:gd name="connsiteY26" fmla="*/ 1820318 h 2683924"/>
              <a:gd name="connsiteX27" fmla="*/ 1422125 w 2858931"/>
              <a:gd name="connsiteY27" fmla="*/ 1873522 h 2683924"/>
              <a:gd name="connsiteX28" fmla="*/ 1429726 w 2858931"/>
              <a:gd name="connsiteY28" fmla="*/ 1873522 h 2683924"/>
              <a:gd name="connsiteX29" fmla="*/ 1437326 w 2858931"/>
              <a:gd name="connsiteY29" fmla="*/ 1873522 h 2683924"/>
              <a:gd name="connsiteX30" fmla="*/ 1627338 w 2858931"/>
              <a:gd name="connsiteY30" fmla="*/ 1820318 h 2683924"/>
              <a:gd name="connsiteX31" fmla="*/ 2030165 w 2858931"/>
              <a:gd name="connsiteY31" fmla="*/ 2223144 h 2683924"/>
              <a:gd name="connsiteX32" fmla="*/ 2075768 w 2858931"/>
              <a:gd name="connsiteY32" fmla="*/ 2595569 h 2683924"/>
              <a:gd name="connsiteX33" fmla="*/ 2505196 w 2858931"/>
              <a:gd name="connsiteY33" fmla="*/ 2595569 h 2683924"/>
              <a:gd name="connsiteX34" fmla="*/ 2505196 w 2858931"/>
              <a:gd name="connsiteY34" fmla="*/ 2166141 h 2683924"/>
              <a:gd name="connsiteX35" fmla="*/ 2136571 w 2858931"/>
              <a:gd name="connsiteY35" fmla="*/ 2120538 h 2683924"/>
              <a:gd name="connsiteX36" fmla="*/ 1741346 w 2858931"/>
              <a:gd name="connsiteY36" fmla="*/ 1721512 h 2683924"/>
              <a:gd name="connsiteX37" fmla="*/ 1817351 w 2858931"/>
              <a:gd name="connsiteY37" fmla="*/ 1493497 h 2683924"/>
              <a:gd name="connsiteX38" fmla="*/ 1813550 w 2858931"/>
              <a:gd name="connsiteY38" fmla="*/ 1444094 h 2683924"/>
              <a:gd name="connsiteX39" fmla="*/ 2315183 w 2858931"/>
              <a:gd name="connsiteY39" fmla="*/ 1238881 h 2683924"/>
              <a:gd name="connsiteX40" fmla="*/ 2672406 w 2858931"/>
              <a:gd name="connsiteY40" fmla="*/ 1337687 h 2683924"/>
              <a:gd name="connsiteX41" fmla="*/ 2835817 w 2858931"/>
              <a:gd name="connsiteY41" fmla="*/ 938661 h 268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58931" h="2683924">
                <a:moveTo>
                  <a:pt x="2835817" y="938661"/>
                </a:moveTo>
                <a:cubicBezTo>
                  <a:pt x="2771213" y="782851"/>
                  <a:pt x="2592601" y="710646"/>
                  <a:pt x="2436791" y="775250"/>
                </a:cubicBezTo>
                <a:cubicBezTo>
                  <a:pt x="2307583" y="828454"/>
                  <a:pt x="2231578" y="965263"/>
                  <a:pt x="2250579" y="1098271"/>
                </a:cubicBezTo>
                <a:lnTo>
                  <a:pt x="1760347" y="1303485"/>
                </a:lnTo>
                <a:cubicBezTo>
                  <a:pt x="1707144" y="1212279"/>
                  <a:pt x="1612137" y="1143874"/>
                  <a:pt x="1505730" y="1124873"/>
                </a:cubicBezTo>
                <a:lnTo>
                  <a:pt x="1505730" y="596639"/>
                </a:lnTo>
                <a:cubicBezTo>
                  <a:pt x="1634939" y="562437"/>
                  <a:pt x="1733745" y="444629"/>
                  <a:pt x="1733745" y="304020"/>
                </a:cubicBezTo>
                <a:cubicBezTo>
                  <a:pt x="1733745" y="136809"/>
                  <a:pt x="1596936" y="0"/>
                  <a:pt x="1429726" y="0"/>
                </a:cubicBezTo>
                <a:lnTo>
                  <a:pt x="1429726" y="0"/>
                </a:lnTo>
                <a:cubicBezTo>
                  <a:pt x="1262515" y="0"/>
                  <a:pt x="1125706" y="136809"/>
                  <a:pt x="1125706" y="304020"/>
                </a:cubicBezTo>
                <a:cubicBezTo>
                  <a:pt x="1125706" y="444629"/>
                  <a:pt x="1224512" y="562437"/>
                  <a:pt x="1353721" y="596639"/>
                </a:cubicBezTo>
                <a:lnTo>
                  <a:pt x="1353721" y="1121073"/>
                </a:lnTo>
                <a:cubicBezTo>
                  <a:pt x="1243513" y="1140074"/>
                  <a:pt x="1152308" y="1208479"/>
                  <a:pt x="1099104" y="1299685"/>
                </a:cubicBezTo>
                <a:lnTo>
                  <a:pt x="608872" y="1094471"/>
                </a:lnTo>
                <a:cubicBezTo>
                  <a:pt x="627873" y="961462"/>
                  <a:pt x="555669" y="824654"/>
                  <a:pt x="422660" y="771450"/>
                </a:cubicBezTo>
                <a:cubicBezTo>
                  <a:pt x="266850" y="706846"/>
                  <a:pt x="88238" y="779051"/>
                  <a:pt x="23634" y="934861"/>
                </a:cubicBezTo>
                <a:cubicBezTo>
                  <a:pt x="-40970" y="1090671"/>
                  <a:pt x="31235" y="1269282"/>
                  <a:pt x="187045" y="1333887"/>
                </a:cubicBezTo>
                <a:cubicBezTo>
                  <a:pt x="316253" y="1387090"/>
                  <a:pt x="464463" y="1345287"/>
                  <a:pt x="544268" y="1235080"/>
                </a:cubicBezTo>
                <a:lnTo>
                  <a:pt x="1045901" y="1440294"/>
                </a:lnTo>
                <a:cubicBezTo>
                  <a:pt x="1042100" y="1455495"/>
                  <a:pt x="1042100" y="1474496"/>
                  <a:pt x="1042100" y="1489697"/>
                </a:cubicBezTo>
                <a:cubicBezTo>
                  <a:pt x="1042100" y="1573302"/>
                  <a:pt x="1068702" y="1653107"/>
                  <a:pt x="1118105" y="1717712"/>
                </a:cubicBezTo>
                <a:lnTo>
                  <a:pt x="722880" y="2116738"/>
                </a:lnTo>
                <a:cubicBezTo>
                  <a:pt x="605072" y="2048333"/>
                  <a:pt x="453062" y="2063534"/>
                  <a:pt x="354256" y="2162341"/>
                </a:cubicBezTo>
                <a:cubicBezTo>
                  <a:pt x="236448" y="2280148"/>
                  <a:pt x="236448" y="2473961"/>
                  <a:pt x="354256" y="2591769"/>
                </a:cubicBezTo>
                <a:cubicBezTo>
                  <a:pt x="472063" y="2709576"/>
                  <a:pt x="665876" y="2709576"/>
                  <a:pt x="783684" y="2591769"/>
                </a:cubicBezTo>
                <a:cubicBezTo>
                  <a:pt x="882490" y="2492962"/>
                  <a:pt x="897691" y="2340952"/>
                  <a:pt x="829287" y="2223144"/>
                </a:cubicBezTo>
                <a:lnTo>
                  <a:pt x="1232113" y="1820318"/>
                </a:lnTo>
                <a:cubicBezTo>
                  <a:pt x="1289116" y="1854521"/>
                  <a:pt x="1353721" y="1873522"/>
                  <a:pt x="1422125" y="1873522"/>
                </a:cubicBezTo>
                <a:cubicBezTo>
                  <a:pt x="1425925" y="1873522"/>
                  <a:pt x="1425925" y="1873522"/>
                  <a:pt x="1429726" y="1873522"/>
                </a:cubicBezTo>
                <a:cubicBezTo>
                  <a:pt x="1433526" y="1873522"/>
                  <a:pt x="1433526" y="1873522"/>
                  <a:pt x="1437326" y="1873522"/>
                </a:cubicBezTo>
                <a:cubicBezTo>
                  <a:pt x="1505730" y="1873522"/>
                  <a:pt x="1570335" y="1854521"/>
                  <a:pt x="1627338" y="1820318"/>
                </a:cubicBezTo>
                <a:lnTo>
                  <a:pt x="2030165" y="2223144"/>
                </a:lnTo>
                <a:cubicBezTo>
                  <a:pt x="1961760" y="2340952"/>
                  <a:pt x="1976961" y="2492962"/>
                  <a:pt x="2075768" y="2595569"/>
                </a:cubicBezTo>
                <a:cubicBezTo>
                  <a:pt x="2193575" y="2713376"/>
                  <a:pt x="2387388" y="2713376"/>
                  <a:pt x="2505196" y="2595569"/>
                </a:cubicBezTo>
                <a:cubicBezTo>
                  <a:pt x="2623003" y="2477761"/>
                  <a:pt x="2623003" y="2283949"/>
                  <a:pt x="2505196" y="2166141"/>
                </a:cubicBezTo>
                <a:cubicBezTo>
                  <a:pt x="2406389" y="2067334"/>
                  <a:pt x="2254379" y="2052133"/>
                  <a:pt x="2136571" y="2120538"/>
                </a:cubicBezTo>
                <a:lnTo>
                  <a:pt x="1741346" y="1721512"/>
                </a:lnTo>
                <a:cubicBezTo>
                  <a:pt x="1790749" y="1656908"/>
                  <a:pt x="1817351" y="1580903"/>
                  <a:pt x="1817351" y="1493497"/>
                </a:cubicBezTo>
                <a:cubicBezTo>
                  <a:pt x="1817351" y="1478296"/>
                  <a:pt x="1817351" y="1459295"/>
                  <a:pt x="1813550" y="1444094"/>
                </a:cubicBezTo>
                <a:lnTo>
                  <a:pt x="2315183" y="1238881"/>
                </a:lnTo>
                <a:cubicBezTo>
                  <a:pt x="2394988" y="1345287"/>
                  <a:pt x="2543198" y="1390890"/>
                  <a:pt x="2672406" y="1337687"/>
                </a:cubicBezTo>
                <a:cubicBezTo>
                  <a:pt x="2824416" y="1269282"/>
                  <a:pt x="2900421" y="1094471"/>
                  <a:pt x="2835817" y="938661"/>
                </a:cubicBezTo>
                <a:close/>
              </a:path>
            </a:pathLst>
          </a:custGeom>
          <a:solidFill>
            <a:srgbClr val="00B0F0"/>
          </a:solidFill>
          <a:ln w="38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7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Основният компонент на MVC модела</a:t>
            </a:r>
          </a:p>
          <a:p>
            <a:r>
              <a:rPr lang="ru-RU" sz="2400" dirty="0"/>
              <a:t>Всички контролери трябва да са на разположение в името на папката Контролери</a:t>
            </a:r>
          </a:p>
          <a:p>
            <a:r>
              <a:rPr lang="ru-RU" sz="2400" dirty="0"/>
              <a:t>Стандартът за именуване на контролера трябва да бъде {name} Контролер </a:t>
            </a:r>
            <a:r>
              <a:rPr lang="bg-BG" sz="2400" dirty="0"/>
              <a:t>по конвенция (например </a:t>
            </a:r>
            <a:r>
              <a:rPr lang="en-US" sz="2400" dirty="0"/>
              <a:t>UserController)</a:t>
            </a:r>
            <a:endParaRPr lang="ru-RU" sz="2400" dirty="0"/>
          </a:p>
          <a:p>
            <a:r>
              <a:rPr lang="ru-RU" sz="2400" dirty="0"/>
              <a:t>Всеки контролер трябва да наследи класа Controller</a:t>
            </a:r>
          </a:p>
          <a:p>
            <a:r>
              <a:rPr lang="ru-RU" sz="2400" dirty="0"/>
              <a:t>Достъп до заявка, отговор, HttpContext, RouteData, TempData, ModelState, потребител, ViewBag / ViewData и т.н.</a:t>
            </a:r>
          </a:p>
          <a:p>
            <a:r>
              <a:rPr lang="ru-RU" sz="2400" dirty="0"/>
              <a:t>Маршрутите избират Контролери при всяка заявка</a:t>
            </a:r>
          </a:p>
          <a:p>
            <a:r>
              <a:rPr lang="ru-RU" sz="2400" dirty="0"/>
              <a:t>Всички заявки са картографирани към конкретно действие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Контролери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417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059" y="1588119"/>
            <a:ext cx="10515600" cy="4351338"/>
          </a:xfrm>
        </p:spPr>
        <p:txBody>
          <a:bodyPr/>
          <a:lstStyle/>
          <a:p>
            <a:r>
              <a:rPr lang="ru-RU" dirty="0"/>
              <a:t>Действията са крайната дестинация за заявка</a:t>
            </a:r>
          </a:p>
          <a:p>
            <a:r>
              <a:rPr lang="ru-RU" dirty="0"/>
              <a:t>Публични методи за контролер</a:t>
            </a:r>
          </a:p>
          <a:p>
            <a:r>
              <a:rPr lang="ru-RU" dirty="0"/>
              <a:t>Не-статичен</a:t>
            </a:r>
          </a:p>
          <a:p>
            <a:r>
              <a:rPr lang="ru-RU" dirty="0"/>
              <a:t>Без ограничения на </a:t>
            </a:r>
            <a:r>
              <a:rPr lang="ru-RU" dirty="0" err="1"/>
              <a:t>връщаната</a:t>
            </a:r>
            <a:r>
              <a:rPr lang="ru-RU" dirty="0"/>
              <a:t> стойност</a:t>
            </a:r>
          </a:p>
          <a:p>
            <a:r>
              <a:rPr lang="ru-RU" dirty="0"/>
              <a:t>Действията обикновено връщат IActionResult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Действия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EDD9BA2-B3DC-4855-8AFD-28C73224783E}"/>
              </a:ext>
            </a:extLst>
          </p:cNvPr>
          <p:cNvSpPr txBox="1">
            <a:spLocks/>
          </p:cNvSpPr>
          <p:nvPr/>
        </p:nvSpPr>
        <p:spPr>
          <a:xfrm>
            <a:off x="744059" y="4391385"/>
            <a:ext cx="10609741" cy="175699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public IActionResult Details(int id)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var viewModel = this.dataService.GetById(id).To&lt;DetailsViewModel&gt;();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return this.View();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5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90" y="1582209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Отговор на действие на контролер на заявка на браузър</a:t>
            </a:r>
          </a:p>
          <a:p>
            <a:r>
              <a:rPr lang="ru-RU" sz="2400" dirty="0"/>
              <a:t>Представете различни кодове за състоянието на HTTP</a:t>
            </a:r>
          </a:p>
          <a:p>
            <a:r>
              <a:rPr lang="ru-RU" sz="2400" dirty="0"/>
              <a:t>Наследи от базовия клас ActionResult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5110" y="146640"/>
            <a:ext cx="10515600" cy="1325563"/>
          </a:xfrm>
        </p:spPr>
        <p:txBody>
          <a:bodyPr/>
          <a:lstStyle/>
          <a:p>
            <a:r>
              <a:rPr lang="bg-BG" dirty="0"/>
              <a:t>Резултат от действия</a:t>
            </a:r>
            <a:r>
              <a:rPr lang="en-US" dirty="0"/>
              <a:t> [1/2]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0A0CF-0F99-4EC1-AA78-4CBA51D4F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10" y="3281542"/>
            <a:ext cx="5362479" cy="12097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9E36A9-10C9-41F7-963C-C374AB7D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33" y="4844750"/>
            <a:ext cx="5454231" cy="1888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8B2A0A-1725-4A77-B338-5B28E0E13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963" y="3281542"/>
            <a:ext cx="5048105" cy="156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8D297-8952-414B-BA0B-109A61CCA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5019" y="4954756"/>
            <a:ext cx="4961991" cy="166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0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44991"/>
              </p:ext>
            </p:extLst>
          </p:nvPr>
        </p:nvGraphicFramePr>
        <p:xfrm>
          <a:off x="444493" y="1574011"/>
          <a:ext cx="11303014" cy="486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3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7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Име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Рамково поведение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bg-BG" sz="1600" b="1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Помощен метод</a:t>
                      </a:r>
                      <a:endParaRPr lang="bg-BG" sz="1600" b="1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9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StatusCodeResult 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Връща HTTP Резултат на отговор с даден статус</a:t>
                      </a:r>
                      <a:endParaRPr lang="en-US" sz="1600" b="0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StatusCode()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</a:t>
                      </a: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 Ok()</a:t>
                      </a:r>
                      <a:b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</a:b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BadRequest()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</a:t>
                      </a: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 NotFound()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JsonResult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Връща данни във формат JSON</a:t>
                      </a:r>
                      <a:endParaRPr lang="en-US" sz="1600" b="0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Json()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Redirects the client to a new URL</a:t>
                      </a:r>
                      <a:endParaRPr lang="en-US" sz="1600" b="0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 </a:t>
                      </a: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RedirectPermanent()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8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RedirectToRouteResult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Пренасочва клиента към нов URL адрес</a:t>
                      </a:r>
                      <a:endParaRPr lang="en-US" sz="1600" b="0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RedirectToRoute()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 </a:t>
                      </a: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RedirectToAction()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ViewResult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PartialViewResult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Отговорът е отговорност на двигател с оглед</a:t>
                      </a:r>
                      <a:endParaRPr lang="en-US" sz="1600" b="0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View()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 </a:t>
                      </a: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PartialView()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ContentResult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b="0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Връща низовия буквал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Content()</a:t>
                      </a:r>
                      <a:endParaRPr lang="en-US" sz="1600" b="1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72454"/>
                  </a:ext>
                </a:extLst>
              </a:tr>
              <a:tr h="466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EmptyResult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Без отговор, без заглавие от тип съдържание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omforta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12490"/>
                  </a:ext>
                </a:extLst>
              </a:tr>
              <a:tr h="6158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FileContentResult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FilePathResult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FileStreamResult</a:t>
                      </a:r>
                      <a:endParaRPr lang="en-US" sz="1600" b="1" i="0" u="none" strike="noStrike" kern="1200" baseline="0" noProof="1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600" b="0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Върнете съдържанието на файл</a:t>
                      </a:r>
                      <a:endParaRPr lang="en-US" sz="1600" b="0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File() </a:t>
                      </a:r>
                      <a:r>
                        <a:rPr lang="en-US" sz="1600" b="0" u="none" strike="noStrike" kern="1200" baseline="0" noProof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/</a:t>
                      </a:r>
                      <a:r>
                        <a:rPr lang="en-US" sz="1600" b="1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 </a:t>
                      </a:r>
                      <a:r>
                        <a:rPr lang="en-US" sz="1600" b="1" u="none" strike="noStrike" kern="1200" baseline="0" dirty="0" err="1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PhysicalFile</a:t>
                      </a:r>
                      <a:r>
                        <a:rPr lang="en-US" sz="1600" b="1" u="none" strike="noStrike" kern="1200" baseline="0" dirty="0">
                          <a:solidFill>
                            <a:schemeClr val="tx1"/>
                          </a:solidFill>
                          <a:latin typeface="Comfortaa" pitchFamily="2" charset="0"/>
                        </a:rPr>
                        <a:t>()</a:t>
                      </a:r>
                      <a:endParaRPr lang="en-US" sz="1600" b="1" i="0" u="none" strike="noStrike" kern="1200" baseline="0" dirty="0">
                        <a:solidFill>
                          <a:schemeClr val="tx1"/>
                        </a:solidFill>
                        <a:latin typeface="Comfortaa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39503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6D86A37-650C-4BDE-C469-A435B9FC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3" y="162882"/>
            <a:ext cx="10515600" cy="1325563"/>
          </a:xfrm>
        </p:spPr>
        <p:txBody>
          <a:bodyPr/>
          <a:lstStyle/>
          <a:p>
            <a:r>
              <a:rPr lang="bg-BG" dirty="0"/>
              <a:t>Резултат от действия [</a:t>
            </a:r>
            <a:r>
              <a:rPr lang="en-US" dirty="0"/>
              <a:t>2</a:t>
            </a:r>
            <a:r>
              <a:rPr lang="bg-BG" dirty="0"/>
              <a:t>/2]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ASP.NET Core обръща данните от HTTP заявката към параметрите на действие по няколко начина:</a:t>
            </a:r>
          </a:p>
          <a:p>
            <a:pPr lvl="2"/>
            <a:r>
              <a:rPr lang="ru-RU" dirty="0"/>
              <a:t>Маршрутизаторът може да предава параметри на действия</a:t>
            </a:r>
          </a:p>
          <a:p>
            <a:pPr lvl="2"/>
            <a:r>
              <a:rPr lang="ru-RU" dirty="0"/>
              <a:t>HTTP: // Localhost / Потребители / Niki</a:t>
            </a:r>
          </a:p>
          <a:p>
            <a:pPr lvl="1"/>
            <a:r>
              <a:rPr lang="ru-RU" dirty="0"/>
              <a:t>Модел на маршрутизация: Потребители / {потребителско име}</a:t>
            </a:r>
          </a:p>
          <a:p>
            <a:pPr lvl="1"/>
            <a:r>
              <a:rPr lang="ru-RU" dirty="0"/>
              <a:t>URL низът на заявката може да съдържа параметри</a:t>
            </a:r>
          </a:p>
          <a:p>
            <a:pPr lvl="2"/>
            <a:r>
              <a:rPr lang="ru-RU" dirty="0"/>
              <a:t>/ Потребители / ByUsername? Потребителско име = NikolayIT</a:t>
            </a:r>
          </a:p>
          <a:p>
            <a:pPr lvl="1"/>
            <a:r>
              <a:rPr lang="ru-RU" dirty="0"/>
              <a:t>Данните за HTTP публикации също могат да съдържат параметри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 за действията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28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Общ преглед на </a:t>
            </a:r>
            <a:r>
              <a:rPr lang="en-US" dirty="0"/>
              <a:t>ASP.NET Core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Преглед на </a:t>
            </a:r>
            <a:r>
              <a:rPr lang="en-US" dirty="0"/>
              <a:t>ASP.NET Core MVC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ru-RU" dirty="0"/>
              <a:t>Създаване на първи ASP.NET </a:t>
            </a:r>
            <a:r>
              <a:rPr lang="en-US" dirty="0"/>
              <a:t>Core</a:t>
            </a:r>
            <a:r>
              <a:rPr lang="ru-RU" dirty="0"/>
              <a:t> проект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Контролери и действия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Рутиране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dirty="0"/>
              <a:t>Статични файлове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Razor View Engine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ASP.NET Core Identity System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ActionName(string name)</a:t>
            </a:r>
          </a:p>
          <a:p>
            <a:r>
              <a:rPr lang="en-US" noProof="1"/>
              <a:t>AcceptVerbs</a:t>
            </a:r>
          </a:p>
          <a:p>
            <a:pPr lvl="1"/>
            <a:r>
              <a:rPr lang="en-US" noProof="1"/>
              <a:t>HttpPost</a:t>
            </a:r>
          </a:p>
          <a:p>
            <a:pPr lvl="1"/>
            <a:r>
              <a:rPr lang="en-US" noProof="1"/>
              <a:t>HttpGet</a:t>
            </a:r>
          </a:p>
          <a:p>
            <a:pPr lvl="1"/>
            <a:r>
              <a:rPr lang="en-US" noProof="1"/>
              <a:t>HttpDelete</a:t>
            </a:r>
          </a:p>
          <a:p>
            <a:pPr lvl="1"/>
            <a:r>
              <a:rPr lang="en-US" noProof="1"/>
              <a:t>HttpOptions</a:t>
            </a:r>
          </a:p>
          <a:p>
            <a:pPr lvl="1"/>
            <a:r>
              <a:rPr lang="en-US" noProof="1"/>
              <a:t>…</a:t>
            </a:r>
          </a:p>
          <a:p>
            <a:r>
              <a:rPr lang="en-US" noProof="1"/>
              <a:t>NonAction</a:t>
            </a:r>
          </a:p>
          <a:p>
            <a:r>
              <a:rPr lang="en-US" noProof="1"/>
              <a:t>RequireHttps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Селектори за действията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CA97D9-9B29-4469-B94E-8F55A56C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656" y="2121644"/>
            <a:ext cx="6515311" cy="35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Graphic 6" descr="Network">
            <a:extLst>
              <a:ext uri="{FF2B5EF4-FFF2-40B4-BE49-F238E27FC236}">
                <a16:creationId xmlns:a16="http://schemas.microsoft.com/office/drawing/2014/main" id="{15FF4176-554F-A190-4EA5-B29519F31050}"/>
              </a:ext>
            </a:extLst>
          </p:cNvPr>
          <p:cNvSpPr/>
          <p:nvPr/>
        </p:nvSpPr>
        <p:spPr>
          <a:xfrm>
            <a:off x="4487570" y="1127859"/>
            <a:ext cx="2858931" cy="2683924"/>
          </a:xfrm>
          <a:custGeom>
            <a:avLst/>
            <a:gdLst>
              <a:gd name="connsiteX0" fmla="*/ 2835817 w 2858931"/>
              <a:gd name="connsiteY0" fmla="*/ 938661 h 2683924"/>
              <a:gd name="connsiteX1" fmla="*/ 2436791 w 2858931"/>
              <a:gd name="connsiteY1" fmla="*/ 775250 h 2683924"/>
              <a:gd name="connsiteX2" fmla="*/ 2250579 w 2858931"/>
              <a:gd name="connsiteY2" fmla="*/ 1098271 h 2683924"/>
              <a:gd name="connsiteX3" fmla="*/ 1760347 w 2858931"/>
              <a:gd name="connsiteY3" fmla="*/ 1303485 h 2683924"/>
              <a:gd name="connsiteX4" fmla="*/ 1505730 w 2858931"/>
              <a:gd name="connsiteY4" fmla="*/ 1124873 h 2683924"/>
              <a:gd name="connsiteX5" fmla="*/ 1505730 w 2858931"/>
              <a:gd name="connsiteY5" fmla="*/ 596639 h 2683924"/>
              <a:gd name="connsiteX6" fmla="*/ 1733745 w 2858931"/>
              <a:gd name="connsiteY6" fmla="*/ 304020 h 2683924"/>
              <a:gd name="connsiteX7" fmla="*/ 1429726 w 2858931"/>
              <a:gd name="connsiteY7" fmla="*/ 0 h 2683924"/>
              <a:gd name="connsiteX8" fmla="*/ 1429726 w 2858931"/>
              <a:gd name="connsiteY8" fmla="*/ 0 h 2683924"/>
              <a:gd name="connsiteX9" fmla="*/ 1125706 w 2858931"/>
              <a:gd name="connsiteY9" fmla="*/ 304020 h 2683924"/>
              <a:gd name="connsiteX10" fmla="*/ 1353721 w 2858931"/>
              <a:gd name="connsiteY10" fmla="*/ 596639 h 2683924"/>
              <a:gd name="connsiteX11" fmla="*/ 1353721 w 2858931"/>
              <a:gd name="connsiteY11" fmla="*/ 1121073 h 2683924"/>
              <a:gd name="connsiteX12" fmla="*/ 1099104 w 2858931"/>
              <a:gd name="connsiteY12" fmla="*/ 1299685 h 2683924"/>
              <a:gd name="connsiteX13" fmla="*/ 608872 w 2858931"/>
              <a:gd name="connsiteY13" fmla="*/ 1094471 h 2683924"/>
              <a:gd name="connsiteX14" fmla="*/ 422660 w 2858931"/>
              <a:gd name="connsiteY14" fmla="*/ 771450 h 2683924"/>
              <a:gd name="connsiteX15" fmla="*/ 23634 w 2858931"/>
              <a:gd name="connsiteY15" fmla="*/ 934861 h 2683924"/>
              <a:gd name="connsiteX16" fmla="*/ 187045 w 2858931"/>
              <a:gd name="connsiteY16" fmla="*/ 1333887 h 2683924"/>
              <a:gd name="connsiteX17" fmla="*/ 544268 w 2858931"/>
              <a:gd name="connsiteY17" fmla="*/ 1235080 h 2683924"/>
              <a:gd name="connsiteX18" fmla="*/ 1045901 w 2858931"/>
              <a:gd name="connsiteY18" fmla="*/ 1440294 h 2683924"/>
              <a:gd name="connsiteX19" fmla="*/ 1042100 w 2858931"/>
              <a:gd name="connsiteY19" fmla="*/ 1489697 h 2683924"/>
              <a:gd name="connsiteX20" fmla="*/ 1118105 w 2858931"/>
              <a:gd name="connsiteY20" fmla="*/ 1717712 h 2683924"/>
              <a:gd name="connsiteX21" fmla="*/ 722880 w 2858931"/>
              <a:gd name="connsiteY21" fmla="*/ 2116738 h 2683924"/>
              <a:gd name="connsiteX22" fmla="*/ 354256 w 2858931"/>
              <a:gd name="connsiteY22" fmla="*/ 2162341 h 2683924"/>
              <a:gd name="connsiteX23" fmla="*/ 354256 w 2858931"/>
              <a:gd name="connsiteY23" fmla="*/ 2591769 h 2683924"/>
              <a:gd name="connsiteX24" fmla="*/ 783684 w 2858931"/>
              <a:gd name="connsiteY24" fmla="*/ 2591769 h 2683924"/>
              <a:gd name="connsiteX25" fmla="*/ 829287 w 2858931"/>
              <a:gd name="connsiteY25" fmla="*/ 2223144 h 2683924"/>
              <a:gd name="connsiteX26" fmla="*/ 1232113 w 2858931"/>
              <a:gd name="connsiteY26" fmla="*/ 1820318 h 2683924"/>
              <a:gd name="connsiteX27" fmla="*/ 1422125 w 2858931"/>
              <a:gd name="connsiteY27" fmla="*/ 1873522 h 2683924"/>
              <a:gd name="connsiteX28" fmla="*/ 1429726 w 2858931"/>
              <a:gd name="connsiteY28" fmla="*/ 1873522 h 2683924"/>
              <a:gd name="connsiteX29" fmla="*/ 1437326 w 2858931"/>
              <a:gd name="connsiteY29" fmla="*/ 1873522 h 2683924"/>
              <a:gd name="connsiteX30" fmla="*/ 1627338 w 2858931"/>
              <a:gd name="connsiteY30" fmla="*/ 1820318 h 2683924"/>
              <a:gd name="connsiteX31" fmla="*/ 2030165 w 2858931"/>
              <a:gd name="connsiteY31" fmla="*/ 2223144 h 2683924"/>
              <a:gd name="connsiteX32" fmla="*/ 2075768 w 2858931"/>
              <a:gd name="connsiteY32" fmla="*/ 2595569 h 2683924"/>
              <a:gd name="connsiteX33" fmla="*/ 2505196 w 2858931"/>
              <a:gd name="connsiteY33" fmla="*/ 2595569 h 2683924"/>
              <a:gd name="connsiteX34" fmla="*/ 2505196 w 2858931"/>
              <a:gd name="connsiteY34" fmla="*/ 2166141 h 2683924"/>
              <a:gd name="connsiteX35" fmla="*/ 2136571 w 2858931"/>
              <a:gd name="connsiteY35" fmla="*/ 2120538 h 2683924"/>
              <a:gd name="connsiteX36" fmla="*/ 1741346 w 2858931"/>
              <a:gd name="connsiteY36" fmla="*/ 1721512 h 2683924"/>
              <a:gd name="connsiteX37" fmla="*/ 1817351 w 2858931"/>
              <a:gd name="connsiteY37" fmla="*/ 1493497 h 2683924"/>
              <a:gd name="connsiteX38" fmla="*/ 1813550 w 2858931"/>
              <a:gd name="connsiteY38" fmla="*/ 1444094 h 2683924"/>
              <a:gd name="connsiteX39" fmla="*/ 2315183 w 2858931"/>
              <a:gd name="connsiteY39" fmla="*/ 1238881 h 2683924"/>
              <a:gd name="connsiteX40" fmla="*/ 2672406 w 2858931"/>
              <a:gd name="connsiteY40" fmla="*/ 1337687 h 2683924"/>
              <a:gd name="connsiteX41" fmla="*/ 2835817 w 2858931"/>
              <a:gd name="connsiteY41" fmla="*/ 938661 h 268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858931" h="2683924">
                <a:moveTo>
                  <a:pt x="2835817" y="938661"/>
                </a:moveTo>
                <a:cubicBezTo>
                  <a:pt x="2771213" y="782851"/>
                  <a:pt x="2592601" y="710646"/>
                  <a:pt x="2436791" y="775250"/>
                </a:cubicBezTo>
                <a:cubicBezTo>
                  <a:pt x="2307583" y="828454"/>
                  <a:pt x="2231578" y="965263"/>
                  <a:pt x="2250579" y="1098271"/>
                </a:cubicBezTo>
                <a:lnTo>
                  <a:pt x="1760347" y="1303485"/>
                </a:lnTo>
                <a:cubicBezTo>
                  <a:pt x="1707144" y="1212279"/>
                  <a:pt x="1612137" y="1143874"/>
                  <a:pt x="1505730" y="1124873"/>
                </a:cubicBezTo>
                <a:lnTo>
                  <a:pt x="1505730" y="596639"/>
                </a:lnTo>
                <a:cubicBezTo>
                  <a:pt x="1634939" y="562437"/>
                  <a:pt x="1733745" y="444629"/>
                  <a:pt x="1733745" y="304020"/>
                </a:cubicBezTo>
                <a:cubicBezTo>
                  <a:pt x="1733745" y="136809"/>
                  <a:pt x="1596936" y="0"/>
                  <a:pt x="1429726" y="0"/>
                </a:cubicBezTo>
                <a:lnTo>
                  <a:pt x="1429726" y="0"/>
                </a:lnTo>
                <a:cubicBezTo>
                  <a:pt x="1262515" y="0"/>
                  <a:pt x="1125706" y="136809"/>
                  <a:pt x="1125706" y="304020"/>
                </a:cubicBezTo>
                <a:cubicBezTo>
                  <a:pt x="1125706" y="444629"/>
                  <a:pt x="1224512" y="562437"/>
                  <a:pt x="1353721" y="596639"/>
                </a:cubicBezTo>
                <a:lnTo>
                  <a:pt x="1353721" y="1121073"/>
                </a:lnTo>
                <a:cubicBezTo>
                  <a:pt x="1243513" y="1140074"/>
                  <a:pt x="1152308" y="1208479"/>
                  <a:pt x="1099104" y="1299685"/>
                </a:cubicBezTo>
                <a:lnTo>
                  <a:pt x="608872" y="1094471"/>
                </a:lnTo>
                <a:cubicBezTo>
                  <a:pt x="627873" y="961462"/>
                  <a:pt x="555669" y="824654"/>
                  <a:pt x="422660" y="771450"/>
                </a:cubicBezTo>
                <a:cubicBezTo>
                  <a:pt x="266850" y="706846"/>
                  <a:pt x="88238" y="779051"/>
                  <a:pt x="23634" y="934861"/>
                </a:cubicBezTo>
                <a:cubicBezTo>
                  <a:pt x="-40970" y="1090671"/>
                  <a:pt x="31235" y="1269282"/>
                  <a:pt x="187045" y="1333887"/>
                </a:cubicBezTo>
                <a:cubicBezTo>
                  <a:pt x="316253" y="1387090"/>
                  <a:pt x="464463" y="1345287"/>
                  <a:pt x="544268" y="1235080"/>
                </a:cubicBezTo>
                <a:lnTo>
                  <a:pt x="1045901" y="1440294"/>
                </a:lnTo>
                <a:cubicBezTo>
                  <a:pt x="1042100" y="1455495"/>
                  <a:pt x="1042100" y="1474496"/>
                  <a:pt x="1042100" y="1489697"/>
                </a:cubicBezTo>
                <a:cubicBezTo>
                  <a:pt x="1042100" y="1573302"/>
                  <a:pt x="1068702" y="1653107"/>
                  <a:pt x="1118105" y="1717712"/>
                </a:cubicBezTo>
                <a:lnTo>
                  <a:pt x="722880" y="2116738"/>
                </a:lnTo>
                <a:cubicBezTo>
                  <a:pt x="605072" y="2048333"/>
                  <a:pt x="453062" y="2063534"/>
                  <a:pt x="354256" y="2162341"/>
                </a:cubicBezTo>
                <a:cubicBezTo>
                  <a:pt x="236448" y="2280148"/>
                  <a:pt x="236448" y="2473961"/>
                  <a:pt x="354256" y="2591769"/>
                </a:cubicBezTo>
                <a:cubicBezTo>
                  <a:pt x="472063" y="2709576"/>
                  <a:pt x="665876" y="2709576"/>
                  <a:pt x="783684" y="2591769"/>
                </a:cubicBezTo>
                <a:cubicBezTo>
                  <a:pt x="882490" y="2492962"/>
                  <a:pt x="897691" y="2340952"/>
                  <a:pt x="829287" y="2223144"/>
                </a:cubicBezTo>
                <a:lnTo>
                  <a:pt x="1232113" y="1820318"/>
                </a:lnTo>
                <a:cubicBezTo>
                  <a:pt x="1289116" y="1854521"/>
                  <a:pt x="1353721" y="1873522"/>
                  <a:pt x="1422125" y="1873522"/>
                </a:cubicBezTo>
                <a:cubicBezTo>
                  <a:pt x="1425925" y="1873522"/>
                  <a:pt x="1425925" y="1873522"/>
                  <a:pt x="1429726" y="1873522"/>
                </a:cubicBezTo>
                <a:cubicBezTo>
                  <a:pt x="1433526" y="1873522"/>
                  <a:pt x="1433526" y="1873522"/>
                  <a:pt x="1437326" y="1873522"/>
                </a:cubicBezTo>
                <a:cubicBezTo>
                  <a:pt x="1505730" y="1873522"/>
                  <a:pt x="1570335" y="1854521"/>
                  <a:pt x="1627338" y="1820318"/>
                </a:cubicBezTo>
                <a:lnTo>
                  <a:pt x="2030165" y="2223144"/>
                </a:lnTo>
                <a:cubicBezTo>
                  <a:pt x="1961760" y="2340952"/>
                  <a:pt x="1976961" y="2492962"/>
                  <a:pt x="2075768" y="2595569"/>
                </a:cubicBezTo>
                <a:cubicBezTo>
                  <a:pt x="2193575" y="2713376"/>
                  <a:pt x="2387388" y="2713376"/>
                  <a:pt x="2505196" y="2595569"/>
                </a:cubicBezTo>
                <a:cubicBezTo>
                  <a:pt x="2623003" y="2477761"/>
                  <a:pt x="2623003" y="2283949"/>
                  <a:pt x="2505196" y="2166141"/>
                </a:cubicBezTo>
                <a:cubicBezTo>
                  <a:pt x="2406389" y="2067334"/>
                  <a:pt x="2254379" y="2052133"/>
                  <a:pt x="2136571" y="2120538"/>
                </a:cubicBezTo>
                <a:lnTo>
                  <a:pt x="1741346" y="1721512"/>
                </a:lnTo>
                <a:cubicBezTo>
                  <a:pt x="1790749" y="1656908"/>
                  <a:pt x="1817351" y="1580903"/>
                  <a:pt x="1817351" y="1493497"/>
                </a:cubicBezTo>
                <a:cubicBezTo>
                  <a:pt x="1817351" y="1478296"/>
                  <a:pt x="1817351" y="1459295"/>
                  <a:pt x="1813550" y="1444094"/>
                </a:cubicBezTo>
                <a:lnTo>
                  <a:pt x="2315183" y="1238881"/>
                </a:lnTo>
                <a:cubicBezTo>
                  <a:pt x="2394988" y="1345287"/>
                  <a:pt x="2543198" y="1390890"/>
                  <a:pt x="2672406" y="1337687"/>
                </a:cubicBezTo>
                <a:cubicBezTo>
                  <a:pt x="2824416" y="1269282"/>
                  <a:pt x="2900421" y="1094471"/>
                  <a:pt x="2835817" y="938661"/>
                </a:cubicBezTo>
                <a:close/>
              </a:path>
            </a:pathLst>
          </a:custGeom>
          <a:solidFill>
            <a:srgbClr val="00B0F0"/>
          </a:solidFill>
          <a:ln w="38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2834" cy="46672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ASP.NET Core MVC използва </a:t>
            </a:r>
            <a:r>
              <a:rPr lang="en-US" dirty="0"/>
              <a:t>middleware </a:t>
            </a:r>
            <a:r>
              <a:rPr lang="ru-RU" dirty="0"/>
              <a:t>за маршрутизиране при клиентски заявки.</a:t>
            </a:r>
          </a:p>
          <a:p>
            <a:pPr lvl="1"/>
            <a:r>
              <a:rPr lang="ru-RU" dirty="0"/>
              <a:t>Маршрутите описват как пътищата на URL адреса на заявката трябва да бъдат обърнаати към действия на контролер.</a:t>
            </a:r>
          </a:p>
          <a:p>
            <a:pPr lvl="1"/>
            <a:r>
              <a:rPr lang="ru-RU" dirty="0"/>
              <a:t>Има 2 вида маршрутизиране на действие</a:t>
            </a:r>
          </a:p>
          <a:p>
            <a:pPr lvl="2"/>
            <a:r>
              <a:rPr lang="ru-RU" dirty="0"/>
              <a:t>Конвенционален</a:t>
            </a:r>
          </a:p>
          <a:p>
            <a:pPr lvl="2"/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MVC </a:t>
            </a:r>
            <a:r>
              <a:rPr lang="bg-BG" dirty="0" err="1"/>
              <a:t>Рутиране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A83DA-B08B-44F5-8524-6CFA203B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532" y="1825625"/>
            <a:ext cx="4774291" cy="30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2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612"/>
            <a:ext cx="10515600" cy="3328267"/>
          </a:xfrm>
        </p:spPr>
        <p:txBody>
          <a:bodyPr>
            <a:normAutofit fontScale="92500"/>
          </a:bodyPr>
          <a:lstStyle/>
          <a:p>
            <a:r>
              <a:rPr lang="ru-RU" dirty="0"/>
              <a:t>Използване на конвенционална маршрутизация с маршрута по подразбиране:</a:t>
            </a:r>
          </a:p>
          <a:p>
            <a:pPr lvl="1"/>
            <a:r>
              <a:rPr lang="ru-RU" dirty="0"/>
              <a:t>Оптимизира приложение, като предотвратява създаването на нов шаблон на URL адрес за всяко действие.</a:t>
            </a:r>
          </a:p>
          <a:p>
            <a:pPr lvl="1"/>
            <a:r>
              <a:rPr lang="ru-RU" dirty="0"/>
              <a:t>Гарантира съгласуваност на URL адресите в приложения в стил CRUD.</a:t>
            </a:r>
          </a:p>
          <a:p>
            <a:pPr lvl="1"/>
            <a:r>
              <a:rPr lang="ru-RU" dirty="0"/>
              <a:t>Опростява кода и прави потребителския интерфейс по-предсказуем.</a:t>
            </a:r>
          </a:p>
          <a:p>
            <a:r>
              <a:rPr lang="ru-RU" dirty="0"/>
              <a:t>Може да се реализира така: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98871"/>
            <a:ext cx="10515600" cy="1325563"/>
          </a:xfrm>
        </p:spPr>
        <p:txBody>
          <a:bodyPr/>
          <a:lstStyle/>
          <a:p>
            <a:r>
              <a:rPr lang="ru-RU"/>
              <a:t>Конвенционален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077BB0-541A-4B1E-86B9-FBE8B825175C}"/>
              </a:ext>
            </a:extLst>
          </p:cNvPr>
          <p:cNvSpPr txBox="1">
            <a:spLocks/>
          </p:cNvSpPr>
          <p:nvPr/>
        </p:nvSpPr>
        <p:spPr>
          <a:xfrm>
            <a:off x="934742" y="4730688"/>
            <a:ext cx="10239389" cy="144921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PH" sz="2000" dirty="0">
                <a:solidFill>
                  <a:schemeClr val="bg1"/>
                </a:solidFill>
                <a:effectLst/>
              </a:rPr>
              <a:t>    app.UseMvcWithDefaultRoute(</a:t>
            </a:r>
            <a:r>
              <a:rPr lang="en-US" sz="2000" dirty="0">
                <a:solidFill>
                  <a:schemeClr val="bg1"/>
                </a:solidFill>
                <a:effectLst/>
              </a:rPr>
              <a:t>);</a:t>
            </a:r>
            <a:endParaRPr lang="bg-BG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82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Ограниченията на маршрута са правила за URL сегментите</a:t>
            </a:r>
          </a:p>
          <a:p>
            <a:r>
              <a:rPr lang="ru-RU" sz="2400" dirty="0"/>
              <a:t>Всички ограничения са редовен израз, съвместим с класа Regex</a:t>
            </a:r>
          </a:p>
          <a:p>
            <a:r>
              <a:rPr lang="ru-RU" sz="2400" dirty="0"/>
              <a:t>Определен като един от параметрите на маршрутите.MapRoute (…)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при </a:t>
            </a:r>
            <a:r>
              <a:rPr lang="bg-BG" dirty="0" err="1"/>
              <a:t>Рутиране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79FEDA-71EB-4034-A423-2FD3BED696F2}"/>
              </a:ext>
            </a:extLst>
          </p:cNvPr>
          <p:cNvSpPr txBox="1">
            <a:spLocks/>
          </p:cNvSpPr>
          <p:nvPr/>
        </p:nvSpPr>
        <p:spPr>
          <a:xfrm>
            <a:off x="914400" y="4311790"/>
            <a:ext cx="10515600" cy="160310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routes.MapRoute(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name: "blog",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template: "{year}/{month}/{day}",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defaults: new { controller = "Blog", action = "</a:t>
            </a:r>
            <a:r>
              <a:rPr lang="en-US" dirty="0" err="1">
                <a:solidFill>
                  <a:schemeClr val="bg1"/>
                </a:solidFill>
                <a:effectLst/>
              </a:rPr>
              <a:t>ByDate</a:t>
            </a:r>
            <a:r>
              <a:rPr lang="en-US" dirty="0">
                <a:solidFill>
                  <a:schemeClr val="bg1"/>
                </a:solidFill>
                <a:effectLst/>
              </a:rPr>
              <a:t>" },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constraints: new { year = @"\d{4}", month = @"\d{1,2}", day = @"\d{1,2}", });</a:t>
            </a:r>
          </a:p>
        </p:txBody>
      </p:sp>
    </p:spTree>
    <p:extLst>
      <p:ext uri="{BB962C8B-B14F-4D97-AF65-F5344CB8AC3E}">
        <p14:creationId xmlns:p14="http://schemas.microsoft.com/office/powerpoint/2010/main" val="26093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570" y="1360258"/>
            <a:ext cx="10847628" cy="1036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Рутирането на атрибутите използва набор от атрибути, за да обръщат действията директно към шаблоните на маршрута.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4570" y="136521"/>
            <a:ext cx="10515600" cy="1325563"/>
          </a:xfrm>
        </p:spPr>
        <p:txBody>
          <a:bodyPr/>
          <a:lstStyle/>
          <a:p>
            <a:r>
              <a:rPr lang="bg-BG" dirty="0"/>
              <a:t>Атрибут</a:t>
            </a:r>
            <a:r>
              <a:rPr lang="en-US" dirty="0"/>
              <a:t> [1/3]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57AF6D-2B0B-49F4-8D1C-45AED5F1FF3E}"/>
              </a:ext>
            </a:extLst>
          </p:cNvPr>
          <p:cNvSpPr txBox="1">
            <a:spLocks/>
          </p:cNvSpPr>
          <p:nvPr/>
        </p:nvSpPr>
        <p:spPr>
          <a:xfrm>
            <a:off x="1033636" y="2458687"/>
            <a:ext cx="10239389" cy="132610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app.UseMvc(</a:t>
            </a:r>
            <a:r>
              <a:rPr lang="en-US" dirty="0">
                <a:solidFill>
                  <a:schemeClr val="bg1"/>
                </a:solidFill>
                <a:effectLst/>
              </a:rPr>
              <a:t>);</a:t>
            </a:r>
            <a:endParaRPr lang="bg-BG" dirty="0">
              <a:solidFill>
                <a:schemeClr val="bg1"/>
              </a:solidFill>
              <a:effectLst/>
            </a:endParaRP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D9FE7A2-5D1D-4D57-824C-197B044FFF1F}"/>
              </a:ext>
            </a:extLst>
          </p:cNvPr>
          <p:cNvSpPr txBox="1">
            <a:spLocks/>
          </p:cNvSpPr>
          <p:nvPr/>
        </p:nvSpPr>
        <p:spPr>
          <a:xfrm>
            <a:off x="1033635" y="3929821"/>
            <a:ext cx="10239388" cy="243410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class </a:t>
            </a:r>
            <a:r>
              <a:rPr lang="en-US" dirty="0" err="1">
                <a:solidFill>
                  <a:schemeClr val="bg1"/>
                </a:solidFill>
                <a:effectLst/>
              </a:rPr>
              <a:t>HomeController</a:t>
            </a:r>
            <a:r>
              <a:rPr lang="en-US" dirty="0">
                <a:solidFill>
                  <a:schemeClr val="bg1"/>
                </a:solidFill>
                <a:effectLst/>
              </a:rPr>
              <a:t> : Controller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[Route("/")]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public IActionResult Index()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42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87" y="1474830"/>
            <a:ext cx="10322022" cy="989300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Рутирането на атрибутите също може директно да дефинира метода на заявка.</a:t>
            </a:r>
            <a:endParaRPr lang="en-US" sz="2200" dirty="0"/>
          </a:p>
          <a:p>
            <a:r>
              <a:rPr lang="bg-BG" sz="2200" dirty="0">
                <a:latin typeface="Comfortaa" pitchFamily="2" charset="0"/>
              </a:rPr>
              <a:t>Атрибутите </a:t>
            </a:r>
            <a:r>
              <a:rPr lang="en-US" sz="2200" dirty="0">
                <a:latin typeface="Comfortaa" pitchFamily="2" charset="0"/>
              </a:rPr>
              <a:t>Http {action} </a:t>
            </a:r>
            <a:r>
              <a:rPr lang="bg-BG" sz="2200" dirty="0">
                <a:latin typeface="Comfortaa" pitchFamily="2" charset="0"/>
              </a:rPr>
              <a:t>често се използват в </a:t>
            </a:r>
            <a:r>
              <a:rPr lang="en-US" sz="2200" dirty="0">
                <a:latin typeface="Comfortaa" pitchFamily="2" charset="0"/>
              </a:rPr>
              <a:t>REST API.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ru-RU" sz="2400" dirty="0"/>
          </a:p>
          <a:p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08778" y="261258"/>
            <a:ext cx="10515600" cy="1325563"/>
          </a:xfrm>
        </p:spPr>
        <p:txBody>
          <a:bodyPr/>
          <a:lstStyle/>
          <a:p>
            <a:r>
              <a:rPr lang="bg-BG" dirty="0"/>
              <a:t>Атрибут</a:t>
            </a:r>
            <a:r>
              <a:rPr lang="en-US" dirty="0"/>
              <a:t> [2/3]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804FF3C-AB3C-485F-BA35-BD31AC5C205E}"/>
              </a:ext>
            </a:extLst>
          </p:cNvPr>
          <p:cNvSpPr txBox="1">
            <a:spLocks/>
          </p:cNvSpPr>
          <p:nvPr/>
        </p:nvSpPr>
        <p:spPr>
          <a:xfrm>
            <a:off x="478587" y="2635244"/>
            <a:ext cx="5486400" cy="366520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public class HomeController : Controller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//...</a:t>
            </a:r>
          </a:p>
          <a:p>
            <a:endParaRPr lang="en-US" sz="200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[HttpGet("/")]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public IActionResult Index()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ACBA6-9631-4695-BF8E-40B70E2290C9}"/>
              </a:ext>
            </a:extLst>
          </p:cNvPr>
          <p:cNvSpPr txBox="1">
            <a:spLocks/>
          </p:cNvSpPr>
          <p:nvPr/>
        </p:nvSpPr>
        <p:spPr>
          <a:xfrm>
            <a:off x="6248399" y="2635243"/>
            <a:ext cx="5463423" cy="366520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bg1"/>
                </a:solidFill>
                <a:effectLst/>
              </a:rPr>
              <a:t>public class UsersController : Controller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//...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[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HttpPost</a:t>
            </a:r>
            <a:r>
              <a:rPr lang="en-US" sz="2000" dirty="0">
                <a:solidFill>
                  <a:schemeClr val="bg1"/>
                </a:solidFill>
                <a:effectLst/>
              </a:rPr>
              <a:t>("Login")]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public IActionResult Login()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20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05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135" y="1356550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Рутирането на атрибути ви позволява да създавате няколко маршрута за едно действие.</a:t>
            </a:r>
          </a:p>
          <a:p>
            <a:r>
              <a:rPr lang="ru-RU" sz="2400" dirty="0"/>
              <a:t>Той също така ви позволява да комбинирате маршрут за контролер и маршрут за действие.</a:t>
            </a: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1951" y="234496"/>
            <a:ext cx="10515600" cy="1325563"/>
          </a:xfrm>
        </p:spPr>
        <p:txBody>
          <a:bodyPr/>
          <a:lstStyle/>
          <a:p>
            <a:r>
              <a:rPr lang="bg-BG" dirty="0"/>
              <a:t>Атрибут</a:t>
            </a:r>
            <a:r>
              <a:rPr lang="en-US" dirty="0"/>
              <a:t> [3/3]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F044DE7-E47D-4590-A566-1D9E09FC2A76}"/>
              </a:ext>
            </a:extLst>
          </p:cNvPr>
          <p:cNvSpPr txBox="1">
            <a:spLocks/>
          </p:cNvSpPr>
          <p:nvPr/>
        </p:nvSpPr>
        <p:spPr>
          <a:xfrm>
            <a:off x="861951" y="3048000"/>
            <a:ext cx="4343400" cy="34189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bg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//...</a:t>
            </a:r>
          </a:p>
          <a:p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[Route("/")]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[Route("Index")]    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863BEE-96AF-498D-BFB6-6AB4ADD28DDA}"/>
              </a:ext>
            </a:extLst>
          </p:cNvPr>
          <p:cNvSpPr txBox="1">
            <a:spLocks/>
          </p:cNvSpPr>
          <p:nvPr/>
        </p:nvSpPr>
        <p:spPr>
          <a:xfrm>
            <a:off x="5417168" y="3013683"/>
            <a:ext cx="5865894" cy="351131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600" dirty="0">
                <a:solidFill>
                  <a:schemeClr val="bg1"/>
                </a:solidFill>
                <a:effectLst/>
              </a:rPr>
              <a:t>[Route("Home")] 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public class HomeController : Controller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//...</a:t>
            </a:r>
          </a:p>
          <a:p>
            <a:endParaRPr lang="en-US" sz="1600" dirty="0">
              <a:solidFill>
                <a:schemeClr val="bg1"/>
              </a:solidFill>
              <a:effectLst/>
            </a:endParaRP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[Route("/")] // Does not combine, Route – /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[Route("Index")] // Route - /Home/Index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[Route("")] // Route - /Home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public IActionResult Index()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    return View();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    }</a:t>
            </a:r>
          </a:p>
          <a:p>
            <a:r>
              <a:rPr lang="en-US" sz="1600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365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4205104"/>
            <a:ext cx="8938472" cy="1568497"/>
          </a:xfrm>
        </p:spPr>
        <p:txBody>
          <a:bodyPr>
            <a:normAutofit fontScale="90000"/>
          </a:bodyPr>
          <a:lstStyle/>
          <a:p>
            <a:r>
              <a:rPr lang="bg-BG" dirty="0" err="1"/>
              <a:t>Рутиране</a:t>
            </a:r>
            <a:r>
              <a:rPr lang="bg-BG" dirty="0"/>
              <a:t> на статични файлове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37B4F-9E2A-4525-9496-6F2DAE5D9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3866974" cy="174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27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39301" cy="4699377"/>
          </a:xfrm>
        </p:spPr>
        <p:txBody>
          <a:bodyPr/>
          <a:lstStyle/>
          <a:p>
            <a:r>
              <a:rPr lang="ru-RU" dirty="0"/>
              <a:t>Статичните файлове са необходимост за работа на уеб приложение.</a:t>
            </a:r>
          </a:p>
          <a:p>
            <a:r>
              <a:rPr lang="ru-RU" dirty="0"/>
              <a:t>Файлове като HTML, CSS, JS и различни активи могат да се обслужват директно на клиенти с ASP.NET Core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Това ще каже на ASP.NET Core App да обслужва статичните файлове в директорията wwwroot.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Статични файлове</a:t>
            </a:r>
            <a:r>
              <a:rPr lang="en-US" dirty="0"/>
              <a:t> [1/2]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976305" y="4036920"/>
            <a:ext cx="10239389" cy="132610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app.UseStaticFiles(</a:t>
            </a:r>
            <a:r>
              <a:rPr lang="en-US" dirty="0">
                <a:solidFill>
                  <a:schemeClr val="bg1"/>
                </a:solidFill>
                <a:effectLst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0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8343" y="4845133"/>
            <a:ext cx="11495314" cy="13656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4800" dirty="0"/>
              <a:t>Общ преглед на </a:t>
            </a:r>
            <a:r>
              <a:rPr lang="en-US" sz="4800" dirty="0"/>
              <a:t>ASP.NET Core</a:t>
            </a:r>
            <a:endParaRPr lang="en-US" sz="6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B57C15-8F0D-E16C-0C77-61BDA840D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857" y="65314"/>
            <a:ext cx="5629275" cy="562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39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528" y="1492581"/>
            <a:ext cx="11502407" cy="5000294"/>
          </a:xfrm>
        </p:spPr>
        <p:txBody>
          <a:bodyPr>
            <a:normAutofit/>
          </a:bodyPr>
          <a:lstStyle/>
          <a:p>
            <a:r>
              <a:rPr lang="ru-RU" dirty="0"/>
              <a:t>Може да се модифицира, за да служи на други папки.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Това ще обслужва файла „</a:t>
            </a:r>
            <a:r>
              <a:rPr lang="en-US" dirty="0"/>
              <a:t>style.css“ </a:t>
            </a:r>
            <a:r>
              <a:rPr lang="bg-BG" dirty="0"/>
              <a:t>при поискване „</a:t>
            </a:r>
            <a:r>
              <a:rPr lang="en-US" dirty="0"/>
              <a:t>http: // {app} /files/style.css“ </a:t>
            </a:r>
            <a:r>
              <a:rPr lang="bg-BG" dirty="0"/>
              <a:t>от „</a:t>
            </a:r>
            <a:r>
              <a:rPr lang="en-US" dirty="0"/>
              <a:t>OtherFiles“ </a:t>
            </a:r>
            <a:r>
              <a:rPr lang="bg-BG" dirty="0"/>
              <a:t>вместо „</a:t>
            </a:r>
            <a:r>
              <a:rPr lang="en-US" dirty="0"/>
              <a:t>wwwroot“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1005" y="222622"/>
            <a:ext cx="10515600" cy="1325563"/>
          </a:xfrm>
        </p:spPr>
        <p:txBody>
          <a:bodyPr/>
          <a:lstStyle/>
          <a:p>
            <a:r>
              <a:rPr lang="bg-BG" dirty="0"/>
              <a:t>Статични файлове</a:t>
            </a:r>
            <a:r>
              <a:rPr lang="en-US" dirty="0"/>
              <a:t> [2/2]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7532B8B-1221-4D24-8EAC-4B51CD84FB18}"/>
              </a:ext>
            </a:extLst>
          </p:cNvPr>
          <p:cNvSpPr txBox="1">
            <a:spLocks/>
          </p:cNvSpPr>
          <p:nvPr/>
        </p:nvSpPr>
        <p:spPr>
          <a:xfrm>
            <a:off x="625588" y="2091520"/>
            <a:ext cx="11206347" cy="32650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  <a:effectLst/>
              </a:rPr>
              <a:t>public void Configure(IApplicationBuilder app, IHostingEnvironment env)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app.UseStaticFiles(); // For the wwwroot folder</a:t>
            </a:r>
          </a:p>
          <a:p>
            <a:endParaRPr lang="en-PH" dirty="0">
              <a:solidFill>
                <a:schemeClr val="bg1"/>
              </a:solidFill>
              <a:effectLst/>
            </a:endParaRP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app.UseStaticFiles(new StaticFileOptions()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{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    FileProvider = new PhysicalFileProvider(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        Path.Combine(Directory.GetCurrentDirectory(), "OtherFiles")),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    RequestPath = new PathString("/files")</a:t>
            </a:r>
          </a:p>
          <a:p>
            <a:r>
              <a:rPr lang="en-PH" dirty="0">
                <a:solidFill>
                  <a:schemeClr val="bg1"/>
                </a:solidFill>
                <a:effectLst/>
              </a:rPr>
              <a:t>    });</a:t>
            </a:r>
          </a:p>
          <a:p>
            <a:r>
              <a:rPr lang="en-US" dirty="0"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043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3060" y="3574617"/>
            <a:ext cx="9144000" cy="2387600"/>
          </a:xfrm>
        </p:spPr>
        <p:txBody>
          <a:bodyPr/>
          <a:lstStyle/>
          <a:p>
            <a:r>
              <a:rPr lang="en-US" dirty="0"/>
              <a:t>Razor View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86EE81-12DC-C850-E9E5-409F8B316C53}"/>
              </a:ext>
            </a:extLst>
          </p:cNvPr>
          <p:cNvSpPr/>
          <p:nvPr/>
        </p:nvSpPr>
        <p:spPr>
          <a:xfrm>
            <a:off x="4548249" y="3216163"/>
            <a:ext cx="2808515" cy="940201"/>
          </a:xfrm>
          <a:custGeom>
            <a:avLst/>
            <a:gdLst>
              <a:gd name="connsiteX0" fmla="*/ 1643484 w 1933171"/>
              <a:gd name="connsiteY0" fmla="*/ 362533 h 580053"/>
              <a:gd name="connsiteX1" fmla="*/ 1570977 w 1933171"/>
              <a:gd name="connsiteY1" fmla="*/ 290027 h 580053"/>
              <a:gd name="connsiteX2" fmla="*/ 1643484 w 1933171"/>
              <a:gd name="connsiteY2" fmla="*/ 217520 h 580053"/>
              <a:gd name="connsiteX3" fmla="*/ 1715990 w 1933171"/>
              <a:gd name="connsiteY3" fmla="*/ 290027 h 580053"/>
              <a:gd name="connsiteX4" fmla="*/ 1694238 w 1933171"/>
              <a:gd name="connsiteY4" fmla="*/ 340781 h 580053"/>
              <a:gd name="connsiteX5" fmla="*/ 1643484 w 1933171"/>
              <a:gd name="connsiteY5" fmla="*/ 362533 h 580053"/>
              <a:gd name="connsiteX6" fmla="*/ 1931093 w 1933171"/>
              <a:gd name="connsiteY6" fmla="*/ 253773 h 580053"/>
              <a:gd name="connsiteX7" fmla="*/ 1643484 w 1933171"/>
              <a:gd name="connsiteY7" fmla="*/ 0 h 580053"/>
              <a:gd name="connsiteX8" fmla="*/ 290027 w 1933171"/>
              <a:gd name="connsiteY8" fmla="*/ 0 h 580053"/>
              <a:gd name="connsiteX9" fmla="*/ 0 w 1933171"/>
              <a:gd name="connsiteY9" fmla="*/ 290027 h 580053"/>
              <a:gd name="connsiteX10" fmla="*/ 290027 w 1933171"/>
              <a:gd name="connsiteY10" fmla="*/ 580053 h 580053"/>
              <a:gd name="connsiteX11" fmla="*/ 531715 w 1933171"/>
              <a:gd name="connsiteY11" fmla="*/ 580053 h 580053"/>
              <a:gd name="connsiteX12" fmla="*/ 531715 w 1933171"/>
              <a:gd name="connsiteY12" fmla="*/ 483378 h 580053"/>
              <a:gd name="connsiteX13" fmla="*/ 580053 w 1933171"/>
              <a:gd name="connsiteY13" fmla="*/ 435040 h 580053"/>
              <a:gd name="connsiteX14" fmla="*/ 628391 w 1933171"/>
              <a:gd name="connsiteY14" fmla="*/ 483378 h 580053"/>
              <a:gd name="connsiteX15" fmla="*/ 628391 w 1933171"/>
              <a:gd name="connsiteY15" fmla="*/ 580053 h 580053"/>
              <a:gd name="connsiteX16" fmla="*/ 725066 w 1933171"/>
              <a:gd name="connsiteY16" fmla="*/ 580053 h 580053"/>
              <a:gd name="connsiteX17" fmla="*/ 725066 w 1933171"/>
              <a:gd name="connsiteY17" fmla="*/ 483378 h 580053"/>
              <a:gd name="connsiteX18" fmla="*/ 773404 w 1933171"/>
              <a:gd name="connsiteY18" fmla="*/ 435040 h 580053"/>
              <a:gd name="connsiteX19" fmla="*/ 821742 w 1933171"/>
              <a:gd name="connsiteY19" fmla="*/ 483378 h 580053"/>
              <a:gd name="connsiteX20" fmla="*/ 821742 w 1933171"/>
              <a:gd name="connsiteY20" fmla="*/ 580053 h 580053"/>
              <a:gd name="connsiteX21" fmla="*/ 918417 w 1933171"/>
              <a:gd name="connsiteY21" fmla="*/ 580053 h 580053"/>
              <a:gd name="connsiteX22" fmla="*/ 918417 w 1933171"/>
              <a:gd name="connsiteY22" fmla="*/ 483378 h 580053"/>
              <a:gd name="connsiteX23" fmla="*/ 966755 w 1933171"/>
              <a:gd name="connsiteY23" fmla="*/ 435040 h 580053"/>
              <a:gd name="connsiteX24" fmla="*/ 1015093 w 1933171"/>
              <a:gd name="connsiteY24" fmla="*/ 483378 h 580053"/>
              <a:gd name="connsiteX25" fmla="*/ 1015093 w 1933171"/>
              <a:gd name="connsiteY25" fmla="*/ 580053 h 580053"/>
              <a:gd name="connsiteX26" fmla="*/ 1111768 w 1933171"/>
              <a:gd name="connsiteY26" fmla="*/ 580053 h 580053"/>
              <a:gd name="connsiteX27" fmla="*/ 1111768 w 1933171"/>
              <a:gd name="connsiteY27" fmla="*/ 483378 h 580053"/>
              <a:gd name="connsiteX28" fmla="*/ 1160106 w 1933171"/>
              <a:gd name="connsiteY28" fmla="*/ 435040 h 580053"/>
              <a:gd name="connsiteX29" fmla="*/ 1208444 w 1933171"/>
              <a:gd name="connsiteY29" fmla="*/ 483378 h 580053"/>
              <a:gd name="connsiteX30" fmla="*/ 1208444 w 1933171"/>
              <a:gd name="connsiteY30" fmla="*/ 580053 h 580053"/>
              <a:gd name="connsiteX31" fmla="*/ 1305119 w 1933171"/>
              <a:gd name="connsiteY31" fmla="*/ 580053 h 580053"/>
              <a:gd name="connsiteX32" fmla="*/ 1305119 w 1933171"/>
              <a:gd name="connsiteY32" fmla="*/ 483378 h 580053"/>
              <a:gd name="connsiteX33" fmla="*/ 1353457 w 1933171"/>
              <a:gd name="connsiteY33" fmla="*/ 435040 h 580053"/>
              <a:gd name="connsiteX34" fmla="*/ 1401795 w 1933171"/>
              <a:gd name="connsiteY34" fmla="*/ 483378 h 580053"/>
              <a:gd name="connsiteX35" fmla="*/ 1401795 w 1933171"/>
              <a:gd name="connsiteY35" fmla="*/ 580053 h 580053"/>
              <a:gd name="connsiteX36" fmla="*/ 1643484 w 1933171"/>
              <a:gd name="connsiteY36" fmla="*/ 580053 h 580053"/>
              <a:gd name="connsiteX37" fmla="*/ 1861003 w 1933171"/>
              <a:gd name="connsiteY37" fmla="*/ 480961 h 580053"/>
              <a:gd name="connsiteX38" fmla="*/ 1931093 w 1933171"/>
              <a:gd name="connsiteY38" fmla="*/ 253773 h 58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33171" h="580053">
                <a:moveTo>
                  <a:pt x="1643484" y="362533"/>
                </a:moveTo>
                <a:cubicBezTo>
                  <a:pt x="1602396" y="362533"/>
                  <a:pt x="1570977" y="331114"/>
                  <a:pt x="1570977" y="290027"/>
                </a:cubicBezTo>
                <a:cubicBezTo>
                  <a:pt x="1570977" y="248939"/>
                  <a:pt x="1602396" y="217520"/>
                  <a:pt x="1643484" y="217520"/>
                </a:cubicBezTo>
                <a:cubicBezTo>
                  <a:pt x="1684571" y="217520"/>
                  <a:pt x="1715990" y="248939"/>
                  <a:pt x="1715990" y="290027"/>
                </a:cubicBezTo>
                <a:cubicBezTo>
                  <a:pt x="1715990" y="309362"/>
                  <a:pt x="1708739" y="328697"/>
                  <a:pt x="1694238" y="340781"/>
                </a:cubicBezTo>
                <a:cubicBezTo>
                  <a:pt x="1679737" y="355282"/>
                  <a:pt x="1662819" y="362533"/>
                  <a:pt x="1643484" y="362533"/>
                </a:cubicBezTo>
                <a:close/>
                <a:moveTo>
                  <a:pt x="1931093" y="253773"/>
                </a:moveTo>
                <a:cubicBezTo>
                  <a:pt x="1911758" y="108760"/>
                  <a:pt x="1788497" y="0"/>
                  <a:pt x="1643484" y="0"/>
                </a:cubicBezTo>
                <a:lnTo>
                  <a:pt x="290027" y="0"/>
                </a:lnTo>
                <a:cubicBezTo>
                  <a:pt x="130512" y="0"/>
                  <a:pt x="0" y="130512"/>
                  <a:pt x="0" y="290027"/>
                </a:cubicBezTo>
                <a:cubicBezTo>
                  <a:pt x="0" y="449541"/>
                  <a:pt x="130512" y="580053"/>
                  <a:pt x="290027" y="580053"/>
                </a:cubicBezTo>
                <a:lnTo>
                  <a:pt x="531715" y="580053"/>
                </a:lnTo>
                <a:lnTo>
                  <a:pt x="531715" y="483378"/>
                </a:lnTo>
                <a:cubicBezTo>
                  <a:pt x="531715" y="456792"/>
                  <a:pt x="553467" y="435040"/>
                  <a:pt x="580053" y="435040"/>
                </a:cubicBezTo>
                <a:cubicBezTo>
                  <a:pt x="606639" y="435040"/>
                  <a:pt x="628391" y="456792"/>
                  <a:pt x="628391" y="483378"/>
                </a:cubicBezTo>
                <a:lnTo>
                  <a:pt x="628391" y="580053"/>
                </a:lnTo>
                <a:lnTo>
                  <a:pt x="725066" y="580053"/>
                </a:lnTo>
                <a:lnTo>
                  <a:pt x="725066" y="483378"/>
                </a:lnTo>
                <a:cubicBezTo>
                  <a:pt x="725066" y="456792"/>
                  <a:pt x="746818" y="435040"/>
                  <a:pt x="773404" y="435040"/>
                </a:cubicBezTo>
                <a:cubicBezTo>
                  <a:pt x="799990" y="435040"/>
                  <a:pt x="821742" y="456792"/>
                  <a:pt x="821742" y="483378"/>
                </a:cubicBezTo>
                <a:lnTo>
                  <a:pt x="821742" y="580053"/>
                </a:lnTo>
                <a:lnTo>
                  <a:pt x="918417" y="580053"/>
                </a:lnTo>
                <a:lnTo>
                  <a:pt x="918417" y="483378"/>
                </a:lnTo>
                <a:cubicBezTo>
                  <a:pt x="918417" y="456792"/>
                  <a:pt x="940169" y="435040"/>
                  <a:pt x="966755" y="435040"/>
                </a:cubicBezTo>
                <a:cubicBezTo>
                  <a:pt x="993341" y="435040"/>
                  <a:pt x="1015093" y="456792"/>
                  <a:pt x="1015093" y="483378"/>
                </a:cubicBezTo>
                <a:lnTo>
                  <a:pt x="1015093" y="580053"/>
                </a:lnTo>
                <a:lnTo>
                  <a:pt x="1111768" y="580053"/>
                </a:lnTo>
                <a:lnTo>
                  <a:pt x="1111768" y="483378"/>
                </a:lnTo>
                <a:cubicBezTo>
                  <a:pt x="1111768" y="456792"/>
                  <a:pt x="1133520" y="435040"/>
                  <a:pt x="1160106" y="435040"/>
                </a:cubicBezTo>
                <a:cubicBezTo>
                  <a:pt x="1186692" y="435040"/>
                  <a:pt x="1208444" y="456792"/>
                  <a:pt x="1208444" y="483378"/>
                </a:cubicBezTo>
                <a:lnTo>
                  <a:pt x="1208444" y="580053"/>
                </a:lnTo>
                <a:lnTo>
                  <a:pt x="1305119" y="580053"/>
                </a:lnTo>
                <a:lnTo>
                  <a:pt x="1305119" y="483378"/>
                </a:lnTo>
                <a:cubicBezTo>
                  <a:pt x="1305119" y="456792"/>
                  <a:pt x="1326871" y="435040"/>
                  <a:pt x="1353457" y="435040"/>
                </a:cubicBezTo>
                <a:cubicBezTo>
                  <a:pt x="1380043" y="435040"/>
                  <a:pt x="1401795" y="456792"/>
                  <a:pt x="1401795" y="483378"/>
                </a:cubicBezTo>
                <a:lnTo>
                  <a:pt x="1401795" y="580053"/>
                </a:lnTo>
                <a:lnTo>
                  <a:pt x="1643484" y="580053"/>
                </a:lnTo>
                <a:cubicBezTo>
                  <a:pt x="1728075" y="580053"/>
                  <a:pt x="1805415" y="543800"/>
                  <a:pt x="1861003" y="480961"/>
                </a:cubicBezTo>
                <a:cubicBezTo>
                  <a:pt x="1916592" y="418122"/>
                  <a:pt x="1940761" y="335947"/>
                  <a:pt x="1931093" y="253773"/>
                </a:cubicBezTo>
                <a:close/>
              </a:path>
            </a:pathLst>
          </a:custGeom>
          <a:solidFill>
            <a:srgbClr val="00B0F0"/>
          </a:solidFill>
          <a:ln w="24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D79BFF-7165-176F-9B06-41209576C700}"/>
              </a:ext>
            </a:extLst>
          </p:cNvPr>
          <p:cNvSpPr/>
          <p:nvPr/>
        </p:nvSpPr>
        <p:spPr>
          <a:xfrm>
            <a:off x="4906068" y="1810817"/>
            <a:ext cx="2177984" cy="1264892"/>
          </a:xfrm>
          <a:custGeom>
            <a:avLst/>
            <a:gdLst>
              <a:gd name="connsiteX0" fmla="*/ 594554 w 1331704"/>
              <a:gd name="connsiteY0" fmla="*/ 258607 h 773404"/>
              <a:gd name="connsiteX1" fmla="*/ 0 w 1331704"/>
              <a:gd name="connsiteY1" fmla="*/ 0 h 773404"/>
              <a:gd name="connsiteX2" fmla="*/ 48338 w 1331704"/>
              <a:gd name="connsiteY2" fmla="*/ 106343 h 773404"/>
              <a:gd name="connsiteX3" fmla="*/ 683979 w 1331704"/>
              <a:gd name="connsiteY3" fmla="*/ 773404 h 773404"/>
              <a:gd name="connsiteX4" fmla="*/ 1331705 w 1331704"/>
              <a:gd name="connsiteY4" fmla="*/ 773404 h 773404"/>
              <a:gd name="connsiteX5" fmla="*/ 594554 w 1331704"/>
              <a:gd name="connsiteY5" fmla="*/ 258607 h 77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704" h="773404">
                <a:moveTo>
                  <a:pt x="594554" y="258607"/>
                </a:moveTo>
                <a:lnTo>
                  <a:pt x="0" y="0"/>
                </a:lnTo>
                <a:lnTo>
                  <a:pt x="48338" y="106343"/>
                </a:lnTo>
                <a:cubicBezTo>
                  <a:pt x="149847" y="362533"/>
                  <a:pt x="427789" y="596971"/>
                  <a:pt x="683979" y="773404"/>
                </a:cubicBezTo>
                <a:lnTo>
                  <a:pt x="1331705" y="773404"/>
                </a:lnTo>
                <a:lnTo>
                  <a:pt x="594554" y="258607"/>
                </a:lnTo>
                <a:close/>
              </a:path>
            </a:pathLst>
          </a:custGeom>
          <a:solidFill>
            <a:srgbClr val="00B0F0"/>
          </a:solidFill>
          <a:ln w="24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7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/>
              <a:t>HTML шаблони на приложението</a:t>
            </a:r>
          </a:p>
          <a:p>
            <a:r>
              <a:rPr lang="ru-RU" sz="3600" dirty="0"/>
              <a:t>На разположение много двигатели за оглед</a:t>
            </a:r>
          </a:p>
          <a:p>
            <a:pPr lvl="1"/>
            <a:r>
              <a:rPr lang="ru-RU" dirty="0"/>
              <a:t>Прегледът на двигателите изпълнява код и предоставя HTML</a:t>
            </a:r>
          </a:p>
          <a:p>
            <a:pPr lvl="1"/>
            <a:r>
              <a:rPr lang="ru-RU" dirty="0"/>
              <a:t>Осигурете много помощници за лесно генериране на HTML</a:t>
            </a:r>
          </a:p>
          <a:p>
            <a:pPr lvl="1"/>
            <a:r>
              <a:rPr lang="ru-RU" dirty="0"/>
              <a:t>Най-популярният е Razor View Engine</a:t>
            </a:r>
          </a:p>
          <a:p>
            <a:r>
              <a:rPr lang="ru-RU" sz="3600" dirty="0"/>
              <a:t>Можем да предаваме данни на изгледи чрез:</a:t>
            </a:r>
          </a:p>
          <a:p>
            <a:pPr lvl="1"/>
            <a:r>
              <a:rPr lang="ru-RU" dirty="0"/>
              <a:t>ViewBag, ViewData и Model (силно типизирани изгледи)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Изглеги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88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3792"/>
            <a:ext cx="7391400" cy="4949083"/>
          </a:xfrm>
        </p:spPr>
        <p:txBody>
          <a:bodyPr>
            <a:normAutofit fontScale="92500"/>
          </a:bodyPr>
          <a:lstStyle/>
          <a:p>
            <a:r>
              <a:rPr lang="ru-RU" dirty="0"/>
              <a:t>Синтаксис за маркиране на шаблона</a:t>
            </a:r>
          </a:p>
          <a:p>
            <a:r>
              <a:rPr lang="ru-RU" dirty="0"/>
              <a:t>Проста </a:t>
            </a:r>
            <a:r>
              <a:rPr lang="ru-RU" dirty="0" err="1"/>
              <a:t>синтактична</a:t>
            </a:r>
            <a:r>
              <a:rPr lang="ru-RU" dirty="0"/>
              <a:t> машина</a:t>
            </a:r>
          </a:p>
          <a:p>
            <a:r>
              <a:rPr lang="ru-RU" dirty="0"/>
              <a:t>Въз основа на езика за програмиране на C #</a:t>
            </a:r>
          </a:p>
          <a:p>
            <a:r>
              <a:rPr lang="ru-RU" dirty="0"/>
              <a:t>Подход за шаблониране, фокусиран върху кода, с минимален преход между HTML и код</a:t>
            </a:r>
          </a:p>
          <a:p>
            <a:r>
              <a:rPr lang="ru-RU" dirty="0"/>
              <a:t>Синтаксисът на Razor стартира кодови </a:t>
            </a:r>
            <a:r>
              <a:rPr lang="ru-RU" dirty="0" err="1"/>
              <a:t>блокове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символ @ и не изисква изрично затваряне на кодовия блок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</a:t>
            </a:r>
          </a:p>
        </p:txBody>
      </p:sp>
      <p:pic>
        <p:nvPicPr>
          <p:cNvPr id="5" name="Picture 2" descr="http://4.bp.blogspot.com/-a6YTA0JT92s/UCsiVEUT02I/AAAAAAAABgs/ZW9FTY2Ea7Q/s1600/raz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818" y="2469506"/>
            <a:ext cx="3768416" cy="2239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1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</a:t>
            </a:r>
            <a:r>
              <a:rPr lang="en-US" dirty="0"/>
              <a:t> </a:t>
            </a:r>
            <a:r>
              <a:rPr lang="en-US" dirty="0" err="1"/>
              <a:t>ViewBag</a:t>
            </a:r>
            <a:r>
              <a:rPr lang="en-US" dirty="0"/>
              <a:t> (</a:t>
            </a:r>
            <a:r>
              <a:rPr lang="bg-BG" dirty="0"/>
              <a:t>динамичен тип</a:t>
            </a:r>
            <a:r>
              <a:rPr lang="en-US" dirty="0"/>
              <a:t>):</a:t>
            </a:r>
          </a:p>
          <a:p>
            <a:pPr lvl="1"/>
            <a:r>
              <a:rPr lang="bg-BG" dirty="0"/>
              <a:t>Действие</a:t>
            </a:r>
            <a:r>
              <a:rPr lang="en-US" dirty="0"/>
              <a:t>: </a:t>
            </a:r>
            <a:r>
              <a:rPr lang="en-US" dirty="0" err="1"/>
              <a:t>ViewBag.Message</a:t>
            </a:r>
            <a:r>
              <a:rPr lang="en-US" dirty="0"/>
              <a:t> = "Hello World!";</a:t>
            </a:r>
          </a:p>
          <a:p>
            <a:pPr lvl="1"/>
            <a:r>
              <a:rPr lang="bg-BG" dirty="0"/>
              <a:t>Изглед</a:t>
            </a:r>
            <a:r>
              <a:rPr lang="en-US" dirty="0"/>
              <a:t>: @</a:t>
            </a:r>
            <a:r>
              <a:rPr lang="en-US" dirty="0" err="1"/>
              <a:t>ViewBag.Message</a:t>
            </a:r>
            <a:r>
              <a:rPr lang="en-US" dirty="0"/>
              <a:t> </a:t>
            </a:r>
          </a:p>
          <a:p>
            <a:r>
              <a:rPr lang="bg-BG" dirty="0"/>
              <a:t>С</a:t>
            </a:r>
            <a:r>
              <a:rPr lang="en-US" dirty="0"/>
              <a:t> ViewData (dictionary)</a:t>
            </a:r>
          </a:p>
          <a:p>
            <a:pPr lvl="1"/>
            <a:r>
              <a:rPr lang="bg-BG" dirty="0"/>
              <a:t>Действие </a:t>
            </a:r>
            <a:r>
              <a:rPr lang="en-US" dirty="0"/>
              <a:t>: ViewData["message"] = "Hello World!";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@ViewData["message"]</a:t>
            </a:r>
          </a:p>
          <a:p>
            <a:r>
              <a:rPr lang="bg-BG" dirty="0"/>
              <a:t>Със силно въведени изгледи:</a:t>
            </a:r>
            <a:endParaRPr lang="en-US" dirty="0"/>
          </a:p>
          <a:p>
            <a:pPr lvl="1"/>
            <a:r>
              <a:rPr lang="bg-BG" dirty="0"/>
              <a:t>Действие </a:t>
            </a:r>
            <a:r>
              <a:rPr lang="en-US" dirty="0"/>
              <a:t>: return View(model);</a:t>
            </a:r>
          </a:p>
          <a:p>
            <a:pPr lvl="1"/>
            <a:r>
              <a:rPr lang="bg-BG" dirty="0"/>
              <a:t>Изглед </a:t>
            </a:r>
            <a:r>
              <a:rPr lang="en-US" dirty="0"/>
              <a:t>: @model </a:t>
            </a:r>
            <a:r>
              <a:rPr lang="en-US" dirty="0" err="1"/>
              <a:t>ModelDataType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Предаване на данни към изглед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26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27761" y="3798897"/>
            <a:ext cx="8516587" cy="2387600"/>
          </a:xfrm>
        </p:spPr>
        <p:txBody>
          <a:bodyPr/>
          <a:lstStyle/>
          <a:p>
            <a:r>
              <a:rPr lang="en-US" dirty="0"/>
              <a:t>ASP.NET Core Identity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3" name="Graphic 5" descr="User">
            <a:extLst>
              <a:ext uri="{FF2B5EF4-FFF2-40B4-BE49-F238E27FC236}">
                <a16:creationId xmlns:a16="http://schemas.microsoft.com/office/drawing/2014/main" id="{3FF35588-B57A-3C56-ADD5-9559217832EB}"/>
              </a:ext>
            </a:extLst>
          </p:cNvPr>
          <p:cNvGrpSpPr/>
          <p:nvPr/>
        </p:nvGrpSpPr>
        <p:grpSpPr>
          <a:xfrm>
            <a:off x="4951526" y="1422747"/>
            <a:ext cx="2137744" cy="2271353"/>
            <a:chOff x="5028715" y="1363370"/>
            <a:chExt cx="2137744" cy="2271353"/>
          </a:xfrm>
          <a:solidFill>
            <a:srgbClr val="00B0F0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B347515-7389-AF81-EC02-2CC7FE28EFDF}"/>
                </a:ext>
              </a:extLst>
            </p:cNvPr>
            <p:cNvSpPr/>
            <p:nvPr/>
          </p:nvSpPr>
          <p:spPr>
            <a:xfrm>
              <a:off x="5563151" y="1363370"/>
              <a:ext cx="1068872" cy="1068872"/>
            </a:xfrm>
            <a:custGeom>
              <a:avLst/>
              <a:gdLst>
                <a:gd name="connsiteX0" fmla="*/ 1068872 w 1068872"/>
                <a:gd name="connsiteY0" fmla="*/ 534436 h 1068872"/>
                <a:gd name="connsiteX1" fmla="*/ 534436 w 1068872"/>
                <a:gd name="connsiteY1" fmla="*/ 1068872 h 1068872"/>
                <a:gd name="connsiteX2" fmla="*/ 0 w 1068872"/>
                <a:gd name="connsiteY2" fmla="*/ 534436 h 1068872"/>
                <a:gd name="connsiteX3" fmla="*/ 534436 w 1068872"/>
                <a:gd name="connsiteY3" fmla="*/ 0 h 1068872"/>
                <a:gd name="connsiteX4" fmla="*/ 1068872 w 1068872"/>
                <a:gd name="connsiteY4" fmla="*/ 534436 h 106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872" h="1068872">
                  <a:moveTo>
                    <a:pt x="1068872" y="534436"/>
                  </a:moveTo>
                  <a:cubicBezTo>
                    <a:pt x="1068872" y="829597"/>
                    <a:pt x="829597" y="1068872"/>
                    <a:pt x="534436" y="1068872"/>
                  </a:cubicBezTo>
                  <a:cubicBezTo>
                    <a:pt x="239275" y="1068872"/>
                    <a:pt x="0" y="829597"/>
                    <a:pt x="0" y="534436"/>
                  </a:cubicBezTo>
                  <a:cubicBezTo>
                    <a:pt x="0" y="239275"/>
                    <a:pt x="239275" y="0"/>
                    <a:pt x="534436" y="0"/>
                  </a:cubicBezTo>
                  <a:cubicBezTo>
                    <a:pt x="829597" y="0"/>
                    <a:pt x="1068872" y="239275"/>
                    <a:pt x="1068872" y="534436"/>
                  </a:cubicBezTo>
                  <a:close/>
                </a:path>
              </a:pathLst>
            </a:custGeom>
            <a:grpFill/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94867C6-B70A-EB06-2CBA-A7EA5B86B9EB}"/>
                </a:ext>
              </a:extLst>
            </p:cNvPr>
            <p:cNvSpPr/>
            <p:nvPr/>
          </p:nvSpPr>
          <p:spPr>
            <a:xfrm>
              <a:off x="5028715" y="2565852"/>
              <a:ext cx="2137744" cy="1068872"/>
            </a:xfrm>
            <a:custGeom>
              <a:avLst/>
              <a:gdLst>
                <a:gd name="connsiteX0" fmla="*/ 2137745 w 2137744"/>
                <a:gd name="connsiteY0" fmla="*/ 1068872 h 1068872"/>
                <a:gd name="connsiteX1" fmla="*/ 2137745 w 2137744"/>
                <a:gd name="connsiteY1" fmla="*/ 534436 h 1068872"/>
                <a:gd name="connsiteX2" fmla="*/ 2030858 w 2137744"/>
                <a:gd name="connsiteY2" fmla="*/ 320662 h 1068872"/>
                <a:gd name="connsiteX3" fmla="*/ 1509782 w 2137744"/>
                <a:gd name="connsiteY3" fmla="*/ 66805 h 1068872"/>
                <a:gd name="connsiteX4" fmla="*/ 1068872 w 2137744"/>
                <a:gd name="connsiteY4" fmla="*/ 0 h 1068872"/>
                <a:gd name="connsiteX5" fmla="*/ 627963 w 2137744"/>
                <a:gd name="connsiteY5" fmla="*/ 66805 h 1068872"/>
                <a:gd name="connsiteX6" fmla="*/ 106887 w 2137744"/>
                <a:gd name="connsiteY6" fmla="*/ 320662 h 1068872"/>
                <a:gd name="connsiteX7" fmla="*/ 0 w 2137744"/>
                <a:gd name="connsiteY7" fmla="*/ 534436 h 1068872"/>
                <a:gd name="connsiteX8" fmla="*/ 0 w 2137744"/>
                <a:gd name="connsiteY8" fmla="*/ 1068872 h 1068872"/>
                <a:gd name="connsiteX9" fmla="*/ 2137745 w 2137744"/>
                <a:gd name="connsiteY9" fmla="*/ 1068872 h 106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37744" h="1068872">
                  <a:moveTo>
                    <a:pt x="2137745" y="1068872"/>
                  </a:moveTo>
                  <a:lnTo>
                    <a:pt x="2137745" y="534436"/>
                  </a:lnTo>
                  <a:cubicBezTo>
                    <a:pt x="2137745" y="454271"/>
                    <a:pt x="2097662" y="374105"/>
                    <a:pt x="2030858" y="320662"/>
                  </a:cubicBezTo>
                  <a:cubicBezTo>
                    <a:pt x="1883888" y="200414"/>
                    <a:pt x="1696835" y="120248"/>
                    <a:pt x="1509782" y="66805"/>
                  </a:cubicBezTo>
                  <a:cubicBezTo>
                    <a:pt x="1376173" y="26722"/>
                    <a:pt x="1229203" y="0"/>
                    <a:pt x="1068872" y="0"/>
                  </a:cubicBezTo>
                  <a:cubicBezTo>
                    <a:pt x="921902" y="0"/>
                    <a:pt x="774932" y="26722"/>
                    <a:pt x="627963" y="66805"/>
                  </a:cubicBezTo>
                  <a:cubicBezTo>
                    <a:pt x="440910" y="120248"/>
                    <a:pt x="253857" y="213775"/>
                    <a:pt x="106887" y="320662"/>
                  </a:cubicBezTo>
                  <a:cubicBezTo>
                    <a:pt x="40083" y="374105"/>
                    <a:pt x="0" y="454271"/>
                    <a:pt x="0" y="534436"/>
                  </a:cubicBezTo>
                  <a:lnTo>
                    <a:pt x="0" y="1068872"/>
                  </a:lnTo>
                  <a:lnTo>
                    <a:pt x="2137745" y="1068872"/>
                  </a:lnTo>
                  <a:close/>
                </a:path>
              </a:pathLst>
            </a:custGeom>
            <a:grpFill/>
            <a:ln w="333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3872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Системата </a:t>
            </a:r>
            <a:r>
              <a:rPr lang="en-US" sz="2600" dirty="0"/>
              <a:t>ASP.NET Core Identity</a:t>
            </a:r>
          </a:p>
          <a:p>
            <a:pPr lvl="1"/>
            <a:r>
              <a:rPr lang="bg-BG" sz="2600" dirty="0"/>
              <a:t>Система за удостоверяване и упълномощаване за </a:t>
            </a:r>
            <a:r>
              <a:rPr lang="en-US" sz="2600" dirty="0"/>
              <a:t>ASP.NET Core Web </a:t>
            </a:r>
            <a:r>
              <a:rPr lang="bg-BG" sz="2600" dirty="0"/>
              <a:t>приложения</a:t>
            </a:r>
            <a:endParaRPr lang="en-US" sz="2600" dirty="0"/>
          </a:p>
          <a:p>
            <a:pPr lvl="1"/>
            <a:r>
              <a:rPr lang="bg-BG" sz="2600" dirty="0"/>
              <a:t>Поддържа </a:t>
            </a:r>
            <a:r>
              <a:rPr lang="en-US" sz="2600" dirty="0"/>
              <a:t>ASP.NET Core MVC, Web API, </a:t>
            </a:r>
            <a:r>
              <a:rPr lang="en-US" sz="2600" dirty="0" err="1"/>
              <a:t>SignalR</a:t>
            </a:r>
            <a:r>
              <a:rPr lang="en-US" sz="2600" dirty="0"/>
              <a:t>, </a:t>
            </a:r>
            <a:r>
              <a:rPr lang="en-US" sz="2600" dirty="0" err="1"/>
              <a:t>Blazor</a:t>
            </a:r>
            <a:endParaRPr lang="en-US" sz="2600" dirty="0"/>
          </a:p>
          <a:p>
            <a:pPr lvl="1"/>
            <a:r>
              <a:rPr lang="bg-BG" sz="2600" dirty="0"/>
              <a:t>Работи с потребители, потребителски профили, влизане / излизане, роли и т.н.</a:t>
            </a:r>
            <a:endParaRPr lang="en-US" sz="2600" dirty="0"/>
          </a:p>
          <a:p>
            <a:pPr lvl="1"/>
            <a:r>
              <a:rPr lang="bg-BG" sz="2600" dirty="0"/>
              <a:t>Поддържа потребителските акаунти в локалната БД или във външния източник на данни</a:t>
            </a:r>
            <a:endParaRPr lang="en-US" sz="2600" dirty="0"/>
          </a:p>
          <a:p>
            <a:pPr lvl="1"/>
            <a:r>
              <a:rPr lang="bg-BG" sz="2600" dirty="0"/>
              <a:t>Включено чрез междинен софтуер:</a:t>
            </a:r>
          </a:p>
          <a:p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Identity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0DCD5FB-F4EF-4D53-9A17-A1F646F30C13}"/>
              </a:ext>
            </a:extLst>
          </p:cNvPr>
          <p:cNvSpPr txBox="1">
            <a:spLocks/>
          </p:cNvSpPr>
          <p:nvPr/>
        </p:nvSpPr>
        <p:spPr>
          <a:xfrm>
            <a:off x="1615044" y="5532381"/>
            <a:ext cx="7588376" cy="5258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 err="1">
                <a:solidFill>
                  <a:schemeClr val="bg1"/>
                </a:solidFill>
                <a:effectLst/>
              </a:rPr>
              <a:t>app.UseAuthentication</a:t>
            </a:r>
            <a:r>
              <a:rPr lang="en-US" sz="2000" dirty="0">
                <a:solidFill>
                  <a:schemeClr val="bg1"/>
                </a:solidFill>
                <a:effectLst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92698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ASP.NET Core е чудесна платформа за разработване на уеб приложения</a:t>
            </a:r>
          </a:p>
          <a:p>
            <a:r>
              <a:rPr lang="ru-RU" sz="3200" dirty="0"/>
              <a:t>Добре проектиран, лесно разтегаем, високо тестван</a:t>
            </a:r>
          </a:p>
          <a:p>
            <a:r>
              <a:rPr lang="ru-RU" sz="3200" dirty="0"/>
              <a:t>Има голяма (и нарастваща) общност</a:t>
            </a:r>
          </a:p>
          <a:p>
            <a:r>
              <a:rPr lang="ru-RU" sz="3200" dirty="0"/>
              <a:t>Но прави развитието по-лесно за наследените разработчици на ASP.NET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27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0CAA4-22EC-4C88-83D1-5E57E4B2F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27" y="1001176"/>
            <a:ext cx="11804745" cy="48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604863"/>
          </a:xfrm>
        </p:spPr>
        <p:txBody>
          <a:bodyPr>
            <a:normAutofit fontScale="92500"/>
          </a:bodyPr>
          <a:lstStyle/>
          <a:p>
            <a:pPr>
              <a:buClr>
                <a:srgbClr val="234465"/>
              </a:buClr>
            </a:pPr>
            <a:r>
              <a:rPr lang="en-US" sz="2400" dirty="0"/>
              <a:t>ASP.NET Core </a:t>
            </a:r>
            <a:r>
              <a:rPr lang="bg-BG" sz="2400" dirty="0"/>
              <a:t>е уеб платформа с отворен код</a:t>
            </a:r>
          </a:p>
          <a:p>
            <a:pPr>
              <a:buClr>
                <a:srgbClr val="234465"/>
              </a:buClr>
            </a:pPr>
            <a:r>
              <a:rPr lang="bg-BG" sz="2400" dirty="0"/>
              <a:t>Можете да изграждате уеб приложения и услуги, </a:t>
            </a:r>
            <a:r>
              <a:rPr lang="en-US" sz="2400" dirty="0" err="1"/>
              <a:t>IoT</a:t>
            </a:r>
            <a:r>
              <a:rPr lang="en-US" sz="2400" dirty="0"/>
              <a:t> </a:t>
            </a:r>
            <a:r>
              <a:rPr lang="bg-BG" sz="2400" dirty="0"/>
              <a:t>приложения, мобилни пакети и всяко уеб-базирано решение с </a:t>
            </a:r>
            <a:r>
              <a:rPr lang="en-US" sz="2400" dirty="0"/>
              <a:t>ASP.NET Core</a:t>
            </a:r>
          </a:p>
          <a:p>
            <a:pPr>
              <a:buClr>
                <a:srgbClr val="234465"/>
              </a:buClr>
            </a:pPr>
            <a:r>
              <a:rPr lang="bg-BG" sz="2400" dirty="0"/>
              <a:t>Има перфектна интеграция с </a:t>
            </a:r>
            <a:r>
              <a:rPr lang="en-US" sz="2400" dirty="0"/>
              <a:t>Azure</a:t>
            </a:r>
            <a:endParaRPr lang="bg-BG" sz="2400" dirty="0"/>
          </a:p>
          <a:p>
            <a:pPr>
              <a:buClr>
                <a:srgbClr val="234465"/>
              </a:buClr>
            </a:pPr>
            <a:r>
              <a:rPr lang="bg-BG" sz="2400" dirty="0"/>
              <a:t>Страхотна документация: </a:t>
            </a:r>
            <a:r>
              <a:rPr lang="en-US" sz="2400" dirty="0"/>
              <a:t>https://docs.microsoft.com/en-us/aspnet</a:t>
            </a:r>
          </a:p>
          <a:p>
            <a:pPr>
              <a:buClr>
                <a:srgbClr val="234465"/>
              </a:buClr>
            </a:pPr>
            <a:r>
              <a:rPr lang="en-US" sz="2400" dirty="0"/>
              <a:t>ASP.NET Core </a:t>
            </a:r>
            <a:r>
              <a:rPr lang="bg-BG" sz="2400" dirty="0"/>
              <a:t>осигурява:</a:t>
            </a:r>
          </a:p>
          <a:p>
            <a:pPr>
              <a:buClr>
                <a:srgbClr val="234465"/>
              </a:buClr>
            </a:pPr>
            <a:r>
              <a:rPr lang="bg-BG" sz="2400" dirty="0"/>
              <a:t>Интеграция на съвременни рамки от страна на клиента (</a:t>
            </a:r>
            <a:r>
              <a:rPr lang="en-US" sz="2400" dirty="0"/>
              <a:t>Angular, </a:t>
            </a:r>
            <a:r>
              <a:rPr lang="en-US" sz="2400" dirty="0" err="1"/>
              <a:t>Blazor</a:t>
            </a:r>
            <a:r>
              <a:rPr lang="en-US" sz="2400" dirty="0"/>
              <a:t> </a:t>
            </a:r>
            <a:r>
              <a:rPr lang="bg-BG" sz="2400" dirty="0"/>
              <a:t>и др.) И работни процеси (</a:t>
            </a:r>
            <a:r>
              <a:rPr lang="en-US" sz="2400" dirty="0"/>
              <a:t>MVC, </a:t>
            </a:r>
            <a:r>
              <a:rPr lang="en-US" sz="2400" dirty="0" err="1"/>
              <a:t>WebAPI</a:t>
            </a:r>
            <a:r>
              <a:rPr lang="en-US" sz="2400" dirty="0"/>
              <a:t>, Razor Pages, </a:t>
            </a:r>
            <a:r>
              <a:rPr lang="en-US" sz="2400" dirty="0" err="1"/>
              <a:t>SignalR</a:t>
            </a:r>
            <a:r>
              <a:rPr lang="en-US" sz="2400" dirty="0"/>
              <a:t>)</a:t>
            </a:r>
          </a:p>
          <a:p>
            <a:pPr>
              <a:buClr>
                <a:srgbClr val="234465"/>
              </a:buClr>
            </a:pPr>
            <a:r>
              <a:rPr lang="bg-BG" sz="2400" dirty="0"/>
              <a:t>Приложенията </a:t>
            </a:r>
            <a:r>
              <a:rPr lang="en-US" sz="2400" dirty="0"/>
              <a:t>ASP.NET Core </a:t>
            </a:r>
            <a:r>
              <a:rPr lang="bg-BG" sz="2400" dirty="0"/>
              <a:t>стартират както в .</a:t>
            </a:r>
            <a:r>
              <a:rPr lang="en-US" sz="2400" dirty="0"/>
              <a:t>NET Core, </a:t>
            </a:r>
            <a:r>
              <a:rPr lang="bg-BG" sz="2400" dirty="0"/>
              <a:t>така и .</a:t>
            </a:r>
            <a:r>
              <a:rPr lang="en-US" sz="2400" dirty="0"/>
              <a:t>NET Framework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 преглед на </a:t>
            </a:r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8427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9237"/>
          </a:xfrm>
        </p:spPr>
        <p:txBody>
          <a:bodyPr>
            <a:normAutofit/>
          </a:bodyPr>
          <a:lstStyle/>
          <a:p>
            <a:r>
              <a:rPr lang="ru-RU" sz="2000" dirty="0"/>
              <a:t>Унифицирана рамка за изграждане на уеб потребителски интерфейс и уеб API, архитектирана с възможност за проверка</a:t>
            </a:r>
          </a:p>
          <a:p>
            <a:r>
              <a:rPr lang="ru-RU" sz="2000" dirty="0"/>
              <a:t>Възможност за разработване и изпълнение на Windows, macOS и Linux</a:t>
            </a:r>
          </a:p>
          <a:p>
            <a:r>
              <a:rPr lang="ru-RU" sz="2000" dirty="0"/>
              <a:t>Възможност за хостване на IIS, Nginx, Apache, Docker или самостоятелно хостване във вашия собствен процес</a:t>
            </a:r>
          </a:p>
          <a:p>
            <a:r>
              <a:rPr lang="ru-RU" sz="2000" dirty="0"/>
              <a:t>Вградена инжекция за зависимост</a:t>
            </a:r>
            <a:r>
              <a:rPr lang="en-US" sz="2000" dirty="0"/>
              <a:t> (dependency injection)</a:t>
            </a:r>
            <a:endParaRPr lang="ru-RU" sz="2000" dirty="0"/>
          </a:p>
          <a:p>
            <a:r>
              <a:rPr lang="ru-RU" sz="2000" dirty="0"/>
              <a:t>Лек, високопроизводителен и модулен HTTP тръбопровод за заявка (средни софтуерни програми)</a:t>
            </a:r>
          </a:p>
          <a:p>
            <a:r>
              <a:rPr lang="ru-RU" sz="2000" dirty="0"/>
              <a:t>Razor Pages е основан на страници модел за програмиране, който улеснява изграждането на уеб интерфейс</a:t>
            </a:r>
          </a:p>
          <a:p>
            <a:r>
              <a:rPr lang="ru-RU" sz="2000" dirty="0"/>
              <a:t>Blazor ви позволява да използвате C # в браузъра и да споделяте логиката на приложението от страна на сървъра и от страна на клиента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</a:t>
            </a:r>
            <a:r>
              <a:rPr lang="bg-BG" dirty="0"/>
              <a:t>главни плюсове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4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16" name="Rectangle: Rounded Corners 4">
            <a:extLst>
              <a:ext uri="{FF2B5EF4-FFF2-40B4-BE49-F238E27FC236}">
                <a16:creationId xmlns:a16="http://schemas.microsoft.com/office/drawing/2014/main" id="{C6810521-EFCD-4D40-847A-71B2D1A281DF}"/>
              </a:ext>
            </a:extLst>
          </p:cNvPr>
          <p:cNvSpPr/>
          <p:nvPr/>
        </p:nvSpPr>
        <p:spPr bwMode="auto">
          <a:xfrm>
            <a:off x="646618" y="3446585"/>
            <a:ext cx="8129695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ASP.NET CORE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35C688-17D3-4164-9C19-D2DB96054462}"/>
              </a:ext>
            </a:extLst>
          </p:cNvPr>
          <p:cNvGrpSpPr/>
          <p:nvPr/>
        </p:nvGrpSpPr>
        <p:grpSpPr>
          <a:xfrm>
            <a:off x="646618" y="2365125"/>
            <a:ext cx="8129695" cy="861557"/>
            <a:chOff x="589084" y="2954208"/>
            <a:chExt cx="10366131" cy="712185"/>
          </a:xfrm>
        </p:grpSpPr>
        <p:sp>
          <p:nvSpPr>
            <p:cNvPr id="18" name="Rectangle: Rounded Corners 5">
              <a:extLst>
                <a:ext uri="{FF2B5EF4-FFF2-40B4-BE49-F238E27FC236}">
                  <a16:creationId xmlns:a16="http://schemas.microsoft.com/office/drawing/2014/main" id="{9E96D365-9ED3-40BD-BFF5-D24FC741F233}"/>
                </a:ext>
              </a:extLst>
            </p:cNvPr>
            <p:cNvSpPr/>
            <p:nvPr/>
          </p:nvSpPr>
          <p:spPr bwMode="auto">
            <a:xfrm>
              <a:off x="2708030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Pages</a:t>
              </a:r>
            </a:p>
          </p:txBody>
        </p:sp>
        <p:sp>
          <p:nvSpPr>
            <p:cNvPr id="19" name="Rectangle: Rounded Corners 7">
              <a:extLst>
                <a:ext uri="{FF2B5EF4-FFF2-40B4-BE49-F238E27FC236}">
                  <a16:creationId xmlns:a16="http://schemas.microsoft.com/office/drawing/2014/main" id="{C6BD6473-BD02-4E96-811B-B38CB2492BB6}"/>
                </a:ext>
              </a:extLst>
            </p:cNvPr>
            <p:cNvSpPr/>
            <p:nvPr/>
          </p:nvSpPr>
          <p:spPr bwMode="auto">
            <a:xfrm>
              <a:off x="589084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MVC</a:t>
              </a:r>
            </a:p>
          </p:txBody>
        </p: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EA712F17-B168-48DB-B837-629B0F923132}"/>
                </a:ext>
              </a:extLst>
            </p:cNvPr>
            <p:cNvSpPr/>
            <p:nvPr/>
          </p:nvSpPr>
          <p:spPr bwMode="auto">
            <a:xfrm>
              <a:off x="9064868" y="2954208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/>
                <a:t>Blazor</a:t>
              </a:r>
            </a:p>
          </p:txBody>
        </p:sp>
        <p:sp>
          <p:nvSpPr>
            <p:cNvPr id="21" name="Rectangle: Rounded Corners 9">
              <a:extLst>
                <a:ext uri="{FF2B5EF4-FFF2-40B4-BE49-F238E27FC236}">
                  <a16:creationId xmlns:a16="http://schemas.microsoft.com/office/drawing/2014/main" id="{1867D13E-E7C8-4832-9AA5-1F4804999F42}"/>
                </a:ext>
              </a:extLst>
            </p:cNvPr>
            <p:cNvSpPr/>
            <p:nvPr/>
          </p:nvSpPr>
          <p:spPr bwMode="auto">
            <a:xfrm>
              <a:off x="4826976" y="2954216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/>
                <a:t>WebAPI</a:t>
              </a:r>
            </a:p>
          </p:txBody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DF191067-574E-4F85-8943-DA2564BC2DB4}"/>
                </a:ext>
              </a:extLst>
            </p:cNvPr>
            <p:cNvSpPr/>
            <p:nvPr/>
          </p:nvSpPr>
          <p:spPr bwMode="auto">
            <a:xfrm>
              <a:off x="6945922" y="2954215"/>
              <a:ext cx="1890347" cy="7121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noProof="1"/>
                <a:t>SignalR</a:t>
              </a:r>
            </a:p>
          </p:txBody>
        </p:sp>
      </p:grp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2820D360-4491-4152-BDB0-49E54D86ED8D}"/>
              </a:ext>
            </a:extLst>
          </p:cNvPr>
          <p:cNvSpPr/>
          <p:nvPr/>
        </p:nvSpPr>
        <p:spPr bwMode="auto">
          <a:xfrm>
            <a:off x="646617" y="4583723"/>
            <a:ext cx="5254610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.NET Core</a:t>
            </a:r>
          </a:p>
        </p:txBody>
      </p:sp>
      <p:sp>
        <p:nvSpPr>
          <p:cNvPr id="24" name="Rectangle: Rounded Corners 13">
            <a:extLst>
              <a:ext uri="{FF2B5EF4-FFF2-40B4-BE49-F238E27FC236}">
                <a16:creationId xmlns:a16="http://schemas.microsoft.com/office/drawing/2014/main" id="{7A97B710-458D-4644-B656-CAAF99402745}"/>
              </a:ext>
            </a:extLst>
          </p:cNvPr>
          <p:cNvSpPr/>
          <p:nvPr/>
        </p:nvSpPr>
        <p:spPr bwMode="auto">
          <a:xfrm>
            <a:off x="6075608" y="4583723"/>
            <a:ext cx="5169876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.NET Framework</a:t>
            </a:r>
          </a:p>
        </p:txBody>
      </p:sp>
      <p:sp>
        <p:nvSpPr>
          <p:cNvPr id="25" name="Rectangle: Rounded Corners 14">
            <a:extLst>
              <a:ext uri="{FF2B5EF4-FFF2-40B4-BE49-F238E27FC236}">
                <a16:creationId xmlns:a16="http://schemas.microsoft.com/office/drawing/2014/main" id="{3C9F8B71-2FE3-4158-8D01-B4106E51A38A}"/>
              </a:ext>
            </a:extLst>
          </p:cNvPr>
          <p:cNvSpPr/>
          <p:nvPr/>
        </p:nvSpPr>
        <p:spPr bwMode="auto">
          <a:xfrm>
            <a:off x="8973573" y="3446585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/>
              <a:t>ASP.NET 4.6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9C70D24B-5C86-4DEE-93B4-D60C9D661995}"/>
              </a:ext>
            </a:extLst>
          </p:cNvPr>
          <p:cNvSpPr/>
          <p:nvPr/>
        </p:nvSpPr>
        <p:spPr bwMode="auto">
          <a:xfrm>
            <a:off x="8973573" y="2309447"/>
            <a:ext cx="2271911" cy="9466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WebForms</a:t>
            </a:r>
            <a:r>
              <a:rPr lang="en-US" dirty="0"/>
              <a:t>, MVC, Web API</a:t>
            </a:r>
          </a:p>
        </p:txBody>
      </p:sp>
    </p:spTree>
    <p:extLst>
      <p:ext uri="{BB962C8B-B14F-4D97-AF65-F5344CB8AC3E}">
        <p14:creationId xmlns:p14="http://schemas.microsoft.com/office/powerpoint/2010/main" val="372424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39" y="1380745"/>
            <a:ext cx="5780495" cy="52338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b="1" dirty="0">
                <a:solidFill>
                  <a:srgbClr val="00B0F0"/>
                </a:solidFill>
              </a:rPr>
              <a:t>ASP.NET </a:t>
            </a:r>
            <a:r>
              <a:rPr lang="ru-RU" dirty="0"/>
              <a:t>из</a:t>
            </a:r>
            <a:r>
              <a:rPr lang="bg-BG" dirty="0"/>
              <a:t>лиза</a:t>
            </a:r>
            <a:r>
              <a:rPr lang="ru-RU" dirty="0"/>
              <a:t> януари 2002.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Предоставя услугите, необходими за изграждане на корпоративни уеб приложения, базирани на сървър, на Windows.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dirty="0"/>
              <a:t>Р</a:t>
            </a:r>
            <a:r>
              <a:rPr lang="ru-RU" dirty="0"/>
              <a:t>аботи само на Windows и с IIS.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Последна версия: </a:t>
            </a:r>
            <a:r>
              <a:rPr lang="en-US" dirty="0"/>
              <a:t>4.8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5848" y="329500"/>
            <a:ext cx="11090564" cy="846158"/>
          </a:xfrm>
        </p:spPr>
        <p:txBody>
          <a:bodyPr/>
          <a:lstStyle/>
          <a:p>
            <a:pPr algn="ctr"/>
            <a:r>
              <a:rPr lang="en-US" dirty="0"/>
              <a:t>ASP.NET vs ASP.NET Core [1/2]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14738" y="1380744"/>
            <a:ext cx="5666523" cy="50022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800" b="1" dirty="0">
                <a:solidFill>
                  <a:srgbClr val="00B0F0"/>
                </a:solidFill>
                <a:latin typeface="Comfortaa" pitchFamily="2" charset="0"/>
              </a:rPr>
              <a:t>ASP.NET Core </a:t>
            </a:r>
            <a:r>
              <a:rPr lang="ru-RU" sz="2800" dirty="0">
                <a:latin typeface="Comfortaa" pitchFamily="2" charset="0"/>
              </a:rPr>
              <a:t>излиза юни 2016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800" dirty="0">
                <a:latin typeface="Comfortaa" pitchFamily="2" charset="0"/>
              </a:rPr>
              <a:t>Междуплатформена рамка с отворен код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800" dirty="0">
                <a:latin typeface="Comfortaa" pitchFamily="2" charset="0"/>
              </a:rPr>
              <a:t>Подходяща за изграждане на модерни, облачни базирани уеб приложения на Windows, macOS или Linux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800" dirty="0">
                <a:latin typeface="Comfortaa" pitchFamily="2" charset="0"/>
              </a:rPr>
              <a:t>Последна версия: </a:t>
            </a:r>
            <a:r>
              <a:rPr lang="en-US" sz="2800" dirty="0">
                <a:latin typeface="Comfortaa" pitchFamily="2" charset="0"/>
              </a:rPr>
              <a:t>.NET 8</a:t>
            </a:r>
            <a:endParaRPr lang="ru-RU" sz="28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6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989" y="1339716"/>
            <a:ext cx="5900056" cy="49666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Една версия на машина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System.Web.dll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Всичко е включено по подразбиране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HTTP </a:t>
            </a:r>
            <a:r>
              <a:rPr lang="ru-RU" sz="2400" dirty="0"/>
              <a:t>модули, </a:t>
            </a:r>
            <a:r>
              <a:rPr lang="en-US" sz="2400" dirty="0"/>
              <a:t>HTTP </a:t>
            </a:r>
            <a:r>
              <a:rPr lang="ru-RU" sz="2400" dirty="0"/>
              <a:t>манипулатори, </a:t>
            </a:r>
            <a:r>
              <a:rPr lang="en-US" sz="2400" dirty="0" err="1"/>
              <a:t>Global.asax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MVC + Web API + </a:t>
            </a:r>
            <a:r>
              <a:rPr lang="ru-RU" sz="2400" dirty="0"/>
              <a:t>уеб страници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400" dirty="0"/>
              <a:t>Действия с деца (</a:t>
            </a:r>
            <a:r>
              <a:rPr lang="en-US" sz="2400" dirty="0" err="1"/>
              <a:t>Html.Render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err="1"/>
              <a:t>Web.config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90988" y="1339715"/>
            <a:ext cx="5900056" cy="525702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ü"/>
            </a:pPr>
            <a:r>
              <a:rPr lang="en-US" sz="2400" dirty="0">
                <a:latin typeface="Comfortaa" pitchFamily="2" charset="0"/>
              </a:rPr>
              <a:t>Kestrel, Windows, Mac, Linux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Няколко версии на машина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Всичко е </a:t>
            </a:r>
            <a:r>
              <a:rPr lang="en-US" sz="2400" dirty="0">
                <a:latin typeface="Comfortaa" pitchFamily="2" charset="0"/>
              </a:rPr>
              <a:t>NuGet </a:t>
            </a:r>
            <a:r>
              <a:rPr lang="ru-RU" sz="2400" dirty="0">
                <a:latin typeface="Comfortaa" pitchFamily="2" charset="0"/>
              </a:rPr>
              <a:t>пакети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Мидълуер. Всичко в едно. По-бързо.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Променливи </a:t>
            </a:r>
            <a:r>
              <a:rPr lang="en-US" sz="2400" dirty="0">
                <a:latin typeface="Comfortaa" pitchFamily="2" charset="0"/>
              </a:rPr>
              <a:t>JSON </a:t>
            </a:r>
            <a:r>
              <a:rPr lang="ru-RU" sz="2400" dirty="0">
                <a:latin typeface="Comfortaa" pitchFamily="2" charset="0"/>
              </a:rPr>
              <a:t>и среда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Преглед на компоненти, помощници на маркери</a:t>
            </a:r>
          </a:p>
          <a:p>
            <a:pPr>
              <a:buClrTx/>
              <a:buFont typeface="Wingdings" panose="05000000000000000000" pitchFamily="2" charset="2"/>
              <a:buChar char="ü"/>
            </a:pPr>
            <a:r>
              <a:rPr lang="ru-RU" sz="2400" dirty="0">
                <a:latin typeface="Comfortaa" pitchFamily="2" charset="0"/>
              </a:rPr>
              <a:t>Вграден </a:t>
            </a:r>
            <a:r>
              <a:rPr lang="en-US" sz="2400" dirty="0">
                <a:latin typeface="Comfortaa" pitchFamily="2" charset="0"/>
              </a:rPr>
              <a:t>DI, </a:t>
            </a:r>
            <a:r>
              <a:rPr lang="ru-RU" sz="2400" dirty="0">
                <a:latin typeface="Comfortaa" pitchFamily="2" charset="0"/>
              </a:rPr>
              <a:t>регистрация, услуги, доставчици на файлове, </a:t>
            </a:r>
            <a:r>
              <a:rPr lang="en-US" sz="2400" dirty="0" err="1">
                <a:latin typeface="Comfortaa" pitchFamily="2" charset="0"/>
              </a:rPr>
              <a:t>WebSockets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3280B987-C0FE-BB8B-8631-1881C5C6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8" y="329500"/>
            <a:ext cx="11090564" cy="846158"/>
          </a:xfrm>
        </p:spPr>
        <p:txBody>
          <a:bodyPr/>
          <a:lstStyle/>
          <a:p>
            <a:pPr algn="ctr"/>
            <a:r>
              <a:rPr lang="en-US" dirty="0"/>
              <a:t>ASP.NET vs ASP.NET Core [2/2]</a:t>
            </a:r>
          </a:p>
        </p:txBody>
      </p:sp>
    </p:spTree>
    <p:extLst>
      <p:ext uri="{BB962C8B-B14F-4D97-AF65-F5344CB8AC3E}">
        <p14:creationId xmlns:p14="http://schemas.microsoft.com/office/powerpoint/2010/main" val="73880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2190</Words>
  <Application>Microsoft Office PowerPoint</Application>
  <PresentationFormat>Widescreen</PresentationFormat>
  <Paragraphs>384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Comfortaa</vt:lpstr>
      <vt:lpstr>Wingdings</vt:lpstr>
      <vt:lpstr>Office Theme</vt:lpstr>
      <vt:lpstr>Въведение в ASP.NET Core</vt:lpstr>
      <vt:lpstr>Съдържание</vt:lpstr>
      <vt:lpstr>Общ преглед на ASP.NET Core</vt:lpstr>
      <vt:lpstr>PowerPoint Presentation</vt:lpstr>
      <vt:lpstr>Общ преглед на ASP.NET Core</vt:lpstr>
      <vt:lpstr>ASP.NET Core главни плюсове</vt:lpstr>
      <vt:lpstr>ASP.NET Core</vt:lpstr>
      <vt:lpstr>ASP.NET vs ASP.NET Core [1/2]</vt:lpstr>
      <vt:lpstr>ASP.NET vs ASP.NET Core [2/2]</vt:lpstr>
      <vt:lpstr>Общ преглед на ASP.NET Core МVC</vt:lpstr>
      <vt:lpstr>ASP.NET Core MVC [1/2]</vt:lpstr>
      <vt:lpstr>ASP.NET Core MVC [2/2]</vt:lpstr>
      <vt:lpstr>MVC шаблона за уеб среда</vt:lpstr>
      <vt:lpstr>Контролери и Действия</vt:lpstr>
      <vt:lpstr>Контролери</vt:lpstr>
      <vt:lpstr>Действия</vt:lpstr>
      <vt:lpstr>Резултат от действия [1/2]</vt:lpstr>
      <vt:lpstr>Резултат от действия [2/2]</vt:lpstr>
      <vt:lpstr>Параметри за действията</vt:lpstr>
      <vt:lpstr>Селектори за действията</vt:lpstr>
      <vt:lpstr>ASP.NET Core MVC Рутиране</vt:lpstr>
      <vt:lpstr>ASP.NET Core MVC Рутиране</vt:lpstr>
      <vt:lpstr>Конвенционален</vt:lpstr>
      <vt:lpstr>Ограничения при Рутиране</vt:lpstr>
      <vt:lpstr>Атрибут [1/3]</vt:lpstr>
      <vt:lpstr>Атрибут [2/3]</vt:lpstr>
      <vt:lpstr>Атрибут [3/3]</vt:lpstr>
      <vt:lpstr>Рутиране на статични файлове</vt:lpstr>
      <vt:lpstr>Статични файлове [1/2]</vt:lpstr>
      <vt:lpstr>Статични файлове [2/2]</vt:lpstr>
      <vt:lpstr>Razor View</vt:lpstr>
      <vt:lpstr>Изглеги</vt:lpstr>
      <vt:lpstr>Razor</vt:lpstr>
      <vt:lpstr>Предаване на данни към изглед</vt:lpstr>
      <vt:lpstr>ASP.NET Core Identity System</vt:lpstr>
      <vt:lpstr>ASP.NET Identity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2024-01-25T09:02:27Z</dcterms:modified>
</cp:coreProperties>
</file>