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7"/>
  </p:notesMasterIdLst>
  <p:sldIdLst>
    <p:sldId id="258" r:id="rId2"/>
    <p:sldId id="571" r:id="rId3"/>
    <p:sldId id="574" r:id="rId4"/>
    <p:sldId id="575" r:id="rId5"/>
    <p:sldId id="576" r:id="rId6"/>
    <p:sldId id="577" r:id="rId7"/>
    <p:sldId id="578" r:id="rId8"/>
    <p:sldId id="579" r:id="rId9"/>
    <p:sldId id="580" r:id="rId10"/>
    <p:sldId id="581" r:id="rId11"/>
    <p:sldId id="582" r:id="rId12"/>
    <p:sldId id="583" r:id="rId13"/>
    <p:sldId id="584" r:id="rId14"/>
    <p:sldId id="585" r:id="rId15"/>
    <p:sldId id="621" r:id="rId16"/>
    <p:sldId id="588" r:id="rId17"/>
    <p:sldId id="589" r:id="rId18"/>
    <p:sldId id="590" r:id="rId19"/>
    <p:sldId id="591" r:id="rId20"/>
    <p:sldId id="622" r:id="rId21"/>
    <p:sldId id="592" r:id="rId22"/>
    <p:sldId id="593" r:id="rId23"/>
    <p:sldId id="594" r:id="rId24"/>
    <p:sldId id="595" r:id="rId25"/>
    <p:sldId id="623" r:id="rId26"/>
    <p:sldId id="624" r:id="rId27"/>
    <p:sldId id="625" r:id="rId28"/>
    <p:sldId id="626" r:id="rId29"/>
    <p:sldId id="627" r:id="rId30"/>
    <p:sldId id="601" r:id="rId31"/>
    <p:sldId id="608" r:id="rId32"/>
    <p:sldId id="609" r:id="rId33"/>
    <p:sldId id="610" r:id="rId34"/>
    <p:sldId id="611" r:id="rId35"/>
    <p:sldId id="612" r:id="rId36"/>
    <p:sldId id="628" r:id="rId37"/>
    <p:sldId id="629" r:id="rId38"/>
    <p:sldId id="630" r:id="rId39"/>
    <p:sldId id="631" r:id="rId40"/>
    <p:sldId id="617" r:id="rId41"/>
    <p:sldId id="632" r:id="rId42"/>
    <p:sldId id="633" r:id="rId43"/>
    <p:sldId id="620" r:id="rId44"/>
    <p:sldId id="573" r:id="rId45"/>
    <p:sldId id="572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571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621"/>
            <p14:sldId id="588"/>
            <p14:sldId id="589"/>
            <p14:sldId id="590"/>
            <p14:sldId id="591"/>
            <p14:sldId id="622"/>
            <p14:sldId id="592"/>
            <p14:sldId id="593"/>
            <p14:sldId id="594"/>
            <p14:sldId id="595"/>
            <p14:sldId id="623"/>
            <p14:sldId id="624"/>
            <p14:sldId id="625"/>
            <p14:sldId id="626"/>
            <p14:sldId id="627"/>
            <p14:sldId id="601"/>
            <p14:sldId id="608"/>
            <p14:sldId id="609"/>
            <p14:sldId id="610"/>
            <p14:sldId id="611"/>
            <p14:sldId id="612"/>
            <p14:sldId id="628"/>
            <p14:sldId id="629"/>
            <p14:sldId id="630"/>
            <p14:sldId id="631"/>
            <p14:sldId id="617"/>
            <p14:sldId id="632"/>
            <p14:sldId id="633"/>
            <p14:sldId id="620"/>
            <p14:sldId id="573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A51F5-6E34-4A9B-8787-8C29D4F40D1D}" v="1" dt="2022-08-10T06:34:56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73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CB8708A-8556-42FD-AFB9-1485951BC6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72781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2f2f24fb9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2f2f24fb9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224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2f2f24fb9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2f2f24fb9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094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2f2f24fb9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2f2f24fb9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22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2f2f24fb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2f2f24fb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9310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2f2f24fb9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2f2f24fb9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8544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62f2f24fb9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62f2f24fb9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566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62f2f24fb9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62f2f24fb9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621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2f2f24fb9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2f2f24fb9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536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2f2f24fb9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2f2f24fb9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3336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2f2f24fb9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2f2f24fb9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6600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5f6f1d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5f6f1d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691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30a82a7d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30a82a7d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465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30a82a7da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30a82a7da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79039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30a82a7d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30a82a7d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393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0a82a7d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0a82a7d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1327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0a82a7d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0a82a7d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59114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0a82a7d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0a82a7d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8741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0a82a7d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0a82a7d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9672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0a82a7d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0a82a7d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715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630a82a7d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630a82a7d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758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62253942a1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62253942a1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911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15dad1c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15dad1c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313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2253942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62253942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6524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2253942a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2253942a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6210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62253942a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62253942a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9749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2253942a1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62253942a1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01250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2253942a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2253942a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2457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2253942a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2253942a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9903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2253942a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2253942a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0493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2253942a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2253942a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6279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62253942a1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62253942a1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28059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2253942a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2253942a1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950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e8d3888a4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e8d3888a4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88932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2253942a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2253942a1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4482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62253942a1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62253942a1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65958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62253942a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62253942a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2226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CB8708A-8556-42FD-AFB9-1485951BC6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664293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15dad1cb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15dad1cb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901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6b7f9e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6b7f9e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768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5dad1cb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15dad1cb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7026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2f2f24fb9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2f2f24fb9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9758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2f2f24fb9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2f2f24fb9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958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omforta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81025" tIns="27000" rIns="81025" bIns="270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Comfortaa" pitchFamily="2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81025" tIns="27000" rIns="81025" bIns="27000" anchor="t" anchorCtr="0">
            <a:noAutofit/>
          </a:bodyPr>
          <a:lstStyle>
            <a:lvl1pPr marL="609585" lvl="0" indent="-524920" rtl="0">
              <a:spcBef>
                <a:spcPts val="667"/>
              </a:spcBef>
              <a:spcAft>
                <a:spcPts val="0"/>
              </a:spcAft>
              <a:buSzPts val="2600"/>
              <a:buChar char="▪"/>
              <a:defRPr>
                <a:latin typeface="Comfortaa" pitchFamily="2" charset="0"/>
              </a:defRPr>
            </a:lvl1pPr>
            <a:lvl2pPr marL="1219170" lvl="1" indent="-465655" rtl="0">
              <a:spcBef>
                <a:spcPts val="667"/>
              </a:spcBef>
              <a:spcAft>
                <a:spcPts val="0"/>
              </a:spcAft>
              <a:buSzPts val="1900"/>
              <a:buChar char="▪"/>
              <a:defRPr/>
            </a:lvl2pPr>
            <a:lvl3pPr marL="1828754" lvl="2" indent="-457189" rtl="0">
              <a:spcBef>
                <a:spcPts val="667"/>
              </a:spcBef>
              <a:spcAft>
                <a:spcPts val="0"/>
              </a:spcAft>
              <a:buSzPts val="1800"/>
              <a:buChar char="▪"/>
              <a:defRPr/>
            </a:lvl3pPr>
            <a:lvl4pPr marL="2438339" lvl="3" indent="-448722" rtl="0">
              <a:spcBef>
                <a:spcPts val="667"/>
              </a:spcBef>
              <a:spcAft>
                <a:spcPts val="0"/>
              </a:spcAft>
              <a:buSzPts val="1700"/>
              <a:buChar char="▪"/>
              <a:defRPr/>
            </a:lvl4pPr>
            <a:lvl5pPr marL="3047924" lvl="4" indent="-440256" rtl="0">
              <a:spcBef>
                <a:spcPts val="667"/>
              </a:spcBef>
              <a:spcAft>
                <a:spcPts val="0"/>
              </a:spcAft>
              <a:buSzPts val="1600"/>
              <a:buChar char="▪"/>
              <a:defRPr/>
            </a:lvl5pPr>
            <a:lvl6pPr marL="3657509" lvl="5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6pPr>
            <a:lvl7pPr marL="4267093" lvl="6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7pPr>
            <a:lvl8pPr marL="4876678" lvl="7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8pPr>
            <a:lvl9pPr marL="5486263" lvl="8" indent="-406390" rtl="0">
              <a:spcBef>
                <a:spcPts val="800"/>
              </a:spcBef>
              <a:spcAft>
                <a:spcPts val="0"/>
              </a:spcAft>
              <a:buSzPts val="1200"/>
              <a:buChar char="•"/>
              <a:defRPr/>
            </a:lvl9pPr>
          </a:lstStyle>
          <a:p>
            <a:endParaRPr dirty="0"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27000" tIns="27000" rIns="27000" bIns="270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13037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omfortaa" pitchFamily="2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mforta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omforta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omforta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Comfortaa" pitchFamily="2" charset="0"/>
              </a:defRPr>
            </a:lvl1pPr>
            <a:lvl2pPr>
              <a:defRPr>
                <a:latin typeface="Comfortaa" pitchFamily="2" charset="0"/>
              </a:defRPr>
            </a:lvl2pPr>
            <a:lvl3pPr>
              <a:defRPr>
                <a:latin typeface="Comfortaa" pitchFamily="2" charset="0"/>
              </a:defRPr>
            </a:lvl3pPr>
            <a:lvl4pPr>
              <a:defRPr>
                <a:latin typeface="Comfortaa" pitchFamily="2" charset="0"/>
              </a:defRPr>
            </a:lvl4pPr>
            <a:lvl5pPr>
              <a:defRPr>
                <a:latin typeface="Comforta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Comfortaa" pitchFamily="2" charset="0"/>
              </a:defRPr>
            </a:lvl1pPr>
            <a:lvl2pPr>
              <a:defRPr sz="2800">
                <a:latin typeface="Comfortaa" pitchFamily="2" charset="0"/>
              </a:defRPr>
            </a:lvl2pPr>
            <a:lvl3pPr>
              <a:defRPr sz="2400">
                <a:latin typeface="Comfortaa" pitchFamily="2" charset="0"/>
              </a:defRPr>
            </a:lvl3pPr>
            <a:lvl4pPr>
              <a:defRPr sz="2000">
                <a:latin typeface="Comfortaa" pitchFamily="2" charset="0"/>
              </a:defRPr>
            </a:lvl4pPr>
            <a:lvl5pPr>
              <a:defRPr sz="2000">
                <a:latin typeface="Comfortaa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omforta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Comforta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>
                <a:latin typeface="Comfortaa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Comforta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11.11.2022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bg-BG" dirty="0" smtClean="0">
                <a:latin typeface="Comfortaa" pitchFamily="2" charset="0"/>
              </a:rPr>
              <a:t>Въведение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ru-RU" dirty="0" smtClean="0">
                <a:latin typeface="Comfortaa" pitchFamily="2" charset="0"/>
              </a:rPr>
              <a:t>Функционално програмиране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415599" y="1536633"/>
            <a:ext cx="9935877" cy="625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 dirty="0"/>
              <a:t>Четене на стойност от конзолата</a:t>
            </a:r>
            <a:endParaRPr sz="2400" dirty="0"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491" y="2162233"/>
            <a:ext cx="7715199" cy="42893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17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8" name="Google Shape;168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680400" cy="625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/>
              <a:t>Четене на стойност от конзолата</a:t>
            </a:r>
            <a:endParaRPr sz="2400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520" y="2162233"/>
            <a:ext cx="7715199" cy="428936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653343" y="1356967"/>
            <a:ext cx="6327481" cy="1258846"/>
          </a:xfrm>
          <a:prstGeom prst="wedgeRoundRectCallout">
            <a:avLst>
              <a:gd name="adj1" fmla="val -30605"/>
              <a:gd name="adj2" fmla="val 9959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Операторът за присвояване `&lt;-` може да се използва само в рамките на do-блок, както и присовената променлива може да се използва само в do-блока</a:t>
            </a:r>
          </a:p>
        </p:txBody>
      </p:sp>
    </p:spTree>
    <p:extLst>
      <p:ext uri="{BB962C8B-B14F-4D97-AF65-F5344CB8AC3E}">
        <p14:creationId xmlns:p14="http://schemas.microsoft.com/office/powerpoint/2010/main" val="213939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/>
              <a:t>Входно/изходни операции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415600" y="1528599"/>
            <a:ext cx="11360800" cy="1514529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 dirty="0"/>
              <a:t>Функцията `return` е функция, която приема стойност и създава IO действие, </a:t>
            </a:r>
            <a:r>
              <a:rPr lang="en" sz="2400" dirty="0" smtClean="0"/>
              <a:t>коeто </a:t>
            </a:r>
            <a:r>
              <a:rPr lang="en" sz="2400" dirty="0"/>
              <a:t>при извикване не прави нищо, а веднага връща тази стойност</a:t>
            </a:r>
            <a:endParaRPr sz="24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38550" y="3429990"/>
            <a:ext cx="10050483" cy="9541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dummyGetLine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=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2800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"I'm not really doing anything"</a:t>
            </a:r>
          </a:p>
        </p:txBody>
      </p:sp>
    </p:spTree>
    <p:extLst>
      <p:ext uri="{BB962C8B-B14F-4D97-AF65-F5344CB8AC3E}">
        <p14:creationId xmlns:p14="http://schemas.microsoft.com/office/powerpoint/2010/main" val="385179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167" y="1452568"/>
            <a:ext cx="7023668" cy="5094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1482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415600" y="1528599"/>
            <a:ext cx="11360800" cy="4883923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 dirty="0"/>
              <a:t>Някои полезни IO действия</a:t>
            </a:r>
            <a:r>
              <a:rPr lang="en" sz="2400" dirty="0" smtClean="0"/>
              <a:t>:</a:t>
            </a:r>
          </a:p>
          <a:p>
            <a:pPr lvl="1"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ru-RU" sz="2000" dirty="0">
                <a:latin typeface="Comfortaa" pitchFamily="2" charset="0"/>
              </a:rPr>
              <a:t>Принтира символен низ на конзолата, след което добавя нов </a:t>
            </a:r>
            <a:r>
              <a:rPr lang="ru-RU" sz="2000" dirty="0" smtClean="0">
                <a:latin typeface="Comfortaa" pitchFamily="2" charset="0"/>
              </a:rPr>
              <a:t>ред</a:t>
            </a:r>
            <a:r>
              <a:rPr lang="en-GB" sz="2000" dirty="0" smtClean="0">
                <a:latin typeface="Comfortaa" pitchFamily="2" charset="0"/>
              </a:rPr>
              <a:t>:</a:t>
            </a:r>
          </a:p>
          <a:p>
            <a:pPr lvl="1" indent="-457189">
              <a:lnSpc>
                <a:spcPct val="105000"/>
              </a:lnSpc>
              <a:buClr>
                <a:schemeClr val="accent1"/>
              </a:buClr>
              <a:buSzPts val="1800"/>
            </a:pPr>
            <a:endParaRPr lang="en-GB" sz="20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buClr>
                <a:schemeClr val="accent1"/>
              </a:buClr>
              <a:buSzPts val="1800"/>
            </a:pPr>
            <a:endParaRPr lang="en-GB" sz="2000" dirty="0" smtClean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bg-BG" sz="2000" dirty="0" smtClean="0">
                <a:latin typeface="Comfortaa" pitchFamily="2" charset="0"/>
              </a:rPr>
              <a:t>Чете ред от конзолата:</a:t>
            </a:r>
          </a:p>
          <a:p>
            <a:pPr lvl="1" indent="-457189">
              <a:lnSpc>
                <a:spcPct val="105000"/>
              </a:lnSpc>
              <a:buClr>
                <a:schemeClr val="accent1"/>
              </a:buClr>
              <a:buSzPts val="1800"/>
            </a:pPr>
            <a:endParaRPr lang="bg-BG" sz="20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buClr>
                <a:schemeClr val="accent1"/>
              </a:buClr>
              <a:buSzPts val="1800"/>
            </a:pPr>
            <a:endParaRPr lang="bg-BG" sz="2000" dirty="0" smtClean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ru-RU" sz="2000" dirty="0">
                <a:latin typeface="Comfortaa" pitchFamily="2" charset="0"/>
              </a:rPr>
              <a:t>Принтира стойност, представена като символен низ, на </a:t>
            </a:r>
            <a:r>
              <a:rPr lang="ru-RU" sz="2000" dirty="0" smtClean="0">
                <a:latin typeface="Comfortaa" pitchFamily="2" charset="0"/>
              </a:rPr>
              <a:t>конзолата:</a:t>
            </a:r>
          </a:p>
          <a:p>
            <a:pPr lvl="1" indent="-457189">
              <a:lnSpc>
                <a:spcPct val="105000"/>
              </a:lnSpc>
              <a:buClr>
                <a:schemeClr val="accent1"/>
              </a:buClr>
              <a:buSzPts val="1800"/>
            </a:pPr>
            <a:endParaRPr lang="ru-RU" sz="20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buClr>
                <a:schemeClr val="accent1"/>
              </a:buClr>
              <a:buSzPts val="1800"/>
            </a:pPr>
            <a:endParaRPr lang="ru-RU" sz="2000" dirty="0">
              <a:latin typeface="Comfortaa" pitchFamily="2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25917" y="2574205"/>
            <a:ext cx="9395324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putStrLn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:: String -&gt; IO </a:t>
            </a:r>
            <a:r>
              <a:rPr lang="en-GB" sz="28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en-GB" sz="28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25918" y="3811700"/>
            <a:ext cx="9395324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getLine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:: IO String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725917" y="5427419"/>
            <a:ext cx="9395324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print :: (Show a) =&gt; a -&gt; IO </a:t>
            </a:r>
            <a:r>
              <a:rPr lang="en-GB" sz="28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lang="en-GB" sz="28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05706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415600" y="1528599"/>
            <a:ext cx="11360800" cy="4883923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 dirty="0"/>
              <a:t>Някои полезни IO действия</a:t>
            </a:r>
            <a:r>
              <a:rPr lang="en" sz="2400" dirty="0" smtClean="0"/>
              <a:t>:</a:t>
            </a:r>
          </a:p>
          <a:p>
            <a:pPr lvl="1"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ru-RU" sz="2000" dirty="0">
                <a:latin typeface="Comfortaa" pitchFamily="2" charset="0"/>
              </a:rPr>
              <a:t>Чете цял файл като “мързелив” символен </a:t>
            </a:r>
            <a:r>
              <a:rPr lang="ru-RU" sz="2000" dirty="0" smtClean="0">
                <a:latin typeface="Comfortaa" pitchFamily="2" charset="0"/>
              </a:rPr>
              <a:t>низ:</a:t>
            </a:r>
            <a:endParaRPr lang="ru-RU" sz="20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buClr>
                <a:schemeClr val="accent1"/>
              </a:buClr>
              <a:buSzPts val="1800"/>
            </a:pPr>
            <a:endParaRPr lang="en-GB" sz="20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buClr>
                <a:schemeClr val="accent1"/>
              </a:buClr>
              <a:buSzPts val="1800"/>
            </a:pPr>
            <a:endParaRPr lang="en-GB" sz="2000" dirty="0" smtClean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ru-RU" sz="2000" dirty="0">
                <a:latin typeface="Comfortaa" pitchFamily="2" charset="0"/>
              </a:rPr>
              <a:t>Пише символен низ във </a:t>
            </a:r>
            <a:r>
              <a:rPr lang="ru-RU" sz="2000" dirty="0" smtClean="0">
                <a:latin typeface="Comfortaa" pitchFamily="2" charset="0"/>
              </a:rPr>
              <a:t>файл:</a:t>
            </a:r>
            <a:endParaRPr lang="ru-RU" sz="20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buClr>
                <a:schemeClr val="accent1"/>
              </a:buClr>
              <a:buSzPts val="1800"/>
            </a:pPr>
            <a:endParaRPr lang="bg-BG" sz="20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buClr>
                <a:schemeClr val="accent1"/>
              </a:buClr>
              <a:buSzPts val="1800"/>
            </a:pPr>
            <a:endParaRPr lang="bg-BG" sz="2000" dirty="0" smtClean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ru-RU" sz="2000" dirty="0">
                <a:latin typeface="Comfortaa" pitchFamily="2" charset="0"/>
              </a:rPr>
              <a:t>Добавя символен низ на края на </a:t>
            </a:r>
            <a:r>
              <a:rPr lang="ru-RU" sz="2000" dirty="0" smtClean="0">
                <a:latin typeface="Comfortaa" pitchFamily="2" charset="0"/>
              </a:rPr>
              <a:t>файл:</a:t>
            </a:r>
            <a:endParaRPr lang="ru-RU" sz="20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buClr>
                <a:schemeClr val="accent1"/>
              </a:buClr>
              <a:buSzPts val="1800"/>
            </a:pPr>
            <a:endParaRPr lang="ru-RU" sz="2000" dirty="0">
              <a:latin typeface="Comfortaa" pitchFamily="2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725917" y="2574205"/>
            <a:ext cx="9395324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readFile :: FilePath -&gt; IO String</a:t>
            </a:r>
            <a:endParaRPr lang="en-GB" sz="28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725918" y="3811700"/>
            <a:ext cx="9395324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writeFile :: FilePath -&gt; String -&gt; IO ()</a:t>
            </a:r>
            <a:endParaRPr lang="en-GB" sz="28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725917" y="5049195"/>
            <a:ext cx="9395324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appendFile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:: </a:t>
            </a: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FilePath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-&gt; String -&gt; IO ()</a:t>
            </a:r>
          </a:p>
        </p:txBody>
      </p:sp>
    </p:spTree>
    <p:extLst>
      <p:ext uri="{BB962C8B-B14F-4D97-AF65-F5344CB8AC3E}">
        <p14:creationId xmlns:p14="http://schemas.microsoft.com/office/powerpoint/2010/main" val="2239304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1"/>
          </p:nvPr>
        </p:nvSpPr>
        <p:spPr>
          <a:xfrm>
            <a:off x="415600" y="1528600"/>
            <a:ext cx="11360800" cy="6432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/>
              <a:t>Примери:</a:t>
            </a:r>
            <a:endParaRPr sz="2400"/>
          </a:p>
        </p:txBody>
      </p:sp>
      <p:pic>
        <p:nvPicPr>
          <p:cNvPr id="218" name="Google Shape;21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267" y="1424067"/>
            <a:ext cx="6015867" cy="5064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101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24" name="Google Shape;224;p34"/>
          <p:cNvSpPr txBox="1">
            <a:spLocks noGrp="1"/>
          </p:cNvSpPr>
          <p:nvPr>
            <p:ph type="body" idx="1"/>
          </p:nvPr>
        </p:nvSpPr>
        <p:spPr>
          <a:xfrm>
            <a:off x="215233" y="1528600"/>
            <a:ext cx="4539600" cy="5024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/>
              <a:t>Създава нов файл или пренаписва съдържанието на вече съществуващ такъв</a:t>
            </a:r>
            <a:endParaRPr sz="2400"/>
          </a:p>
        </p:txBody>
      </p:sp>
      <p:pic>
        <p:nvPicPr>
          <p:cNvPr id="225" name="Google Shape;22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2567" y="1528601"/>
            <a:ext cx="6822293" cy="5094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7963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1" name="Google Shape;231;p35"/>
          <p:cNvSpPr txBox="1">
            <a:spLocks noGrp="1"/>
          </p:cNvSpPr>
          <p:nvPr>
            <p:ph type="body" idx="1"/>
          </p:nvPr>
        </p:nvSpPr>
        <p:spPr>
          <a:xfrm>
            <a:off x="215233" y="1528600"/>
            <a:ext cx="4128400" cy="5024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/>
              <a:t>Четене на файл като “мързелив” символен низ</a:t>
            </a:r>
            <a:endParaRPr sz="2400"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0301" y="1979350"/>
            <a:ext cx="7356100" cy="412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869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215233" y="1528600"/>
            <a:ext cx="4128400" cy="5024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/>
              <a:t>Добавяне на текст</a:t>
            </a:r>
            <a:br>
              <a:rPr lang="en" sz="2400"/>
            </a:br>
            <a:r>
              <a:rPr lang="en" sz="2400"/>
              <a:t>в края на файл</a:t>
            </a:r>
            <a:endParaRPr sz="2400"/>
          </a:p>
        </p:txBody>
      </p:sp>
      <p:pic>
        <p:nvPicPr>
          <p:cNvPr id="239" name="Google Shape;2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567" y="1798766"/>
            <a:ext cx="8032867" cy="448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65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7959" y="733260"/>
            <a:ext cx="10515600" cy="1325563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57959" y="2058823"/>
            <a:ext cx="10515600" cy="42177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Парадигми за програмиране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Функционални езици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Входно/изходни операции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Състояние на програма</a:t>
            </a:r>
          </a:p>
        </p:txBody>
      </p:sp>
    </p:spTree>
    <p:extLst>
      <p:ext uri="{BB962C8B-B14F-4D97-AF65-F5344CB8AC3E}">
        <p14:creationId xmlns:p14="http://schemas.microsoft.com/office/powerpoint/2010/main" val="2385751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/>
              <a:t>Входно/изходни операции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8" name="Google Shape;238;p36"/>
          <p:cNvSpPr txBox="1">
            <a:spLocks noGrp="1"/>
          </p:cNvSpPr>
          <p:nvPr>
            <p:ph type="body" idx="1"/>
          </p:nvPr>
        </p:nvSpPr>
        <p:spPr>
          <a:xfrm>
            <a:off x="215232" y="1528600"/>
            <a:ext cx="11561167" cy="5024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bg-BG" sz="2400" dirty="0" smtClean="0"/>
              <a:t>Преобразуване</a:t>
            </a:r>
            <a:r>
              <a:rPr lang="en-GB" sz="2400" dirty="0" smtClean="0"/>
              <a:t> </a:t>
            </a:r>
            <a:r>
              <a:rPr lang="bg-BG" sz="2400" dirty="0" smtClean="0"/>
              <a:t>на вход към цяло число</a:t>
            </a:r>
            <a:endParaRPr lang="en-GB" sz="2400" dirty="0" smtClean="0"/>
          </a:p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endParaRPr lang="bg-BG" sz="2400" dirty="0" smtClean="0"/>
          </a:p>
          <a:p>
            <a:pPr marL="152396" indent="0">
              <a:lnSpc>
                <a:spcPct val="105000"/>
              </a:lnSpc>
              <a:buClr>
                <a:schemeClr val="accent1"/>
              </a:buClr>
              <a:buSzPts val="1800"/>
              <a:buNone/>
            </a:pPr>
            <a:endParaRPr lang="bg-BG" sz="2400" dirty="0" smtClean="0"/>
          </a:p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endParaRPr lang="bg-BG" sz="2400" dirty="0"/>
          </a:p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bg-BG" sz="2400" dirty="0" smtClean="0"/>
              <a:t>Преобразуване на вход към реално число</a:t>
            </a:r>
            <a:endParaRPr sz="2400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70573" y="2245960"/>
            <a:ext cx="10050483" cy="104028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nput &lt;- getLine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 number = read input :: Integer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70572" y="4145098"/>
            <a:ext cx="10050483" cy="104028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nput &lt;- getLine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let number = read input :: Double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96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5" name="Google Shape;245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746936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 dirty="0"/>
              <a:t>Казваме, че една система/програма има състояние, когато е създадена да помни потребителски интеракции  или предхождащи евенти</a:t>
            </a:r>
            <a:endParaRPr sz="2400" dirty="0"/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dirty="0">
                <a:latin typeface="Comfortaa" pitchFamily="2" charset="0"/>
              </a:rPr>
              <a:t>Състоянието обикновено се пази в променливи, които представляват заделена компютърна памет</a:t>
            </a:r>
            <a:endParaRPr dirty="0">
              <a:latin typeface="Comfortaa" pitchFamily="2" charset="0"/>
            </a:endParaRPr>
          </a:p>
          <a:p>
            <a:pPr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Глобално състояние на програма</a:t>
            </a:r>
            <a:endParaRPr sz="2400" dirty="0"/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dirty="0">
                <a:latin typeface="Comfortaa" pitchFamily="2" charset="0"/>
              </a:rPr>
              <a:t>Достъпно от всеки контекст на програмата</a:t>
            </a:r>
            <a:endParaRPr dirty="0">
              <a:latin typeface="Comfortaa" pitchFamily="2" charset="0"/>
            </a:endParaRPr>
          </a:p>
          <a:p>
            <a:pPr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Локално състояние на програма</a:t>
            </a:r>
            <a:endParaRPr sz="2400" dirty="0"/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dirty="0" smtClean="0">
                <a:latin typeface="Comfortaa" pitchFamily="2" charset="0"/>
              </a:rPr>
              <a:t>Достъпно само в рамките на определена функция/package</a:t>
            </a:r>
            <a:endParaRPr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993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1" name="Google Shape;251;p3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10364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 dirty="0"/>
              <a:t>Глобално състояние в Haskell</a:t>
            </a:r>
            <a:endParaRPr sz="2400" dirty="0"/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dirty="0">
                <a:latin typeface="Comfortaa" pitchFamily="2" charset="0"/>
              </a:rPr>
              <a:t>Не се препоръчва използването му</a:t>
            </a:r>
            <a:endParaRPr dirty="0">
              <a:latin typeface="Comfortaa" pitchFamily="2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070758" y="2752699"/>
            <a:ext cx="10050483" cy="26776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Data.IORef</a:t>
            </a:r>
            <a:endParaRPr lang="en-GB" sz="28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System.IO.Unsafe</a:t>
            </a:r>
            <a:endParaRPr lang="en-GB" sz="28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endParaRPr lang="en-GB" sz="28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globalVariable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:: </a:t>
            </a: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IORef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 lang="en-GB" sz="28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-- {-# NOINLINE </a:t>
            </a: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myGlobalVar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#-}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globalVariable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unsafePerformIO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newIORef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17)</a:t>
            </a:r>
          </a:p>
        </p:txBody>
      </p:sp>
    </p:spTree>
    <p:extLst>
      <p:ext uri="{BB962C8B-B14F-4D97-AF65-F5344CB8AC3E}">
        <p14:creationId xmlns:p14="http://schemas.microsoft.com/office/powerpoint/2010/main" val="175236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8" name="Google Shape;258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465582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dirty="0"/>
              <a:t>Monad</a:t>
            </a:r>
            <a:endParaRPr dirty="0"/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dirty="0">
                <a:latin typeface="Comfortaa" pitchFamily="2" charset="0"/>
              </a:rPr>
              <a:t>Стратегия за комбиниране на изчисления/операции в по-сложни такива</a:t>
            </a:r>
            <a:endParaRPr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dirty="0">
                <a:latin typeface="Comfortaa" pitchFamily="2" charset="0"/>
              </a:rPr>
              <a:t>Всеки Monad представя</a:t>
            </a:r>
            <a:endParaRPr dirty="0">
              <a:latin typeface="Comfortaa" pitchFamily="2" charset="0"/>
            </a:endParaRPr>
          </a:p>
          <a:p>
            <a:pPr lvl="2">
              <a:lnSpc>
                <a:spcPct val="105000"/>
              </a:lnSpc>
              <a:spcBef>
                <a:spcPts val="0"/>
              </a:spcBef>
            </a:pPr>
            <a:r>
              <a:rPr lang="en" dirty="0">
                <a:latin typeface="Comfortaa" pitchFamily="2" charset="0"/>
              </a:rPr>
              <a:t>return функция</a:t>
            </a:r>
            <a:endParaRPr dirty="0">
              <a:latin typeface="Comfortaa" pitchFamily="2" charset="0"/>
            </a:endParaRPr>
          </a:p>
          <a:p>
            <a:pPr lvl="2">
              <a:lnSpc>
                <a:spcPct val="105000"/>
              </a:lnSpc>
              <a:spcBef>
                <a:spcPts val="0"/>
              </a:spcBef>
            </a:pPr>
            <a:r>
              <a:rPr lang="en" dirty="0">
                <a:latin typeface="Comfortaa" pitchFamily="2" charset="0"/>
              </a:rPr>
              <a:t>Комбинаторна функция bind</a:t>
            </a:r>
            <a:endParaRPr dirty="0">
              <a:latin typeface="Comfortaa" pitchFamily="2" charset="0"/>
            </a:endParaRPr>
          </a:p>
          <a:p>
            <a:pPr lvl="2">
              <a:lnSpc>
                <a:spcPct val="105000"/>
              </a:lnSpc>
              <a:spcBef>
                <a:spcPts val="0"/>
              </a:spcBef>
            </a:pPr>
            <a:r>
              <a:rPr lang="en" dirty="0">
                <a:latin typeface="Comfortaa" pitchFamily="2" charset="0"/>
              </a:rPr>
              <a:t>Типизиран конструктор</a:t>
            </a:r>
            <a:endParaRPr dirty="0">
              <a:latin typeface="Comfortaa" pitchFamily="2" charset="0"/>
            </a:endParaRPr>
          </a:p>
          <a:p>
            <a:pPr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dirty="0"/>
              <a:t>State Monad</a:t>
            </a:r>
            <a:endParaRPr dirty="0"/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dirty="0">
                <a:latin typeface="Comfortaa" pitchFamily="2" charset="0"/>
              </a:rPr>
              <a:t>Може да бъде използван за да се симулира състояние на програма в Haskell</a:t>
            </a:r>
            <a:endParaRPr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975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70759" y="1686266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Control.Monad.State</a:t>
            </a:r>
            <a:endParaRPr lang="en-GB" sz="28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70758" y="2633200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myState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:: State (Double, Double) </a:t>
            </a:r>
            <a:r>
              <a:rPr lang="en-GB" sz="28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endParaRPr lang="en-GB" sz="28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70757" y="3580134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get :: State s </a:t>
            </a: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lang="en-GB" sz="28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70757" y="4527068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put :: s -&gt; State s ()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070757" y="5474002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evalState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:: State s a -&gt; s -&gt; a</a:t>
            </a:r>
          </a:p>
        </p:txBody>
      </p:sp>
    </p:spTree>
    <p:extLst>
      <p:ext uri="{BB962C8B-B14F-4D97-AF65-F5344CB8AC3E}">
        <p14:creationId xmlns:p14="http://schemas.microsoft.com/office/powerpoint/2010/main" val="199930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70759" y="1686266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Control.Monad.State</a:t>
            </a:r>
            <a:endParaRPr lang="en-GB" sz="28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70758" y="2633200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myState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:: State (Double, Double) </a:t>
            </a:r>
            <a:r>
              <a:rPr lang="en-GB" sz="28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endParaRPr lang="en-GB" sz="28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70757" y="3580134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get :: State s </a:t>
            </a: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lang="en-GB" sz="28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70757" y="4527068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put :: s -&gt; State s ()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070757" y="5474002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evalState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:: State s a -&gt; s -&gt; a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509846" y="2727615"/>
            <a:ext cx="4888362" cy="859143"/>
          </a:xfrm>
          <a:prstGeom prst="wedgeRoundRectCallout">
            <a:avLst>
              <a:gd name="adj1" fmla="val -38942"/>
              <a:gd name="adj2" fmla="val -12111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Добавяне на нужната библиотека</a:t>
            </a:r>
          </a:p>
        </p:txBody>
      </p:sp>
    </p:spTree>
    <p:extLst>
      <p:ext uri="{BB962C8B-B14F-4D97-AF65-F5344CB8AC3E}">
        <p14:creationId xmlns:p14="http://schemas.microsoft.com/office/powerpoint/2010/main" val="1970979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70759" y="1686266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Control.Monad.State</a:t>
            </a:r>
            <a:endParaRPr lang="en-GB" sz="28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70758" y="2633200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myState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:: State (Double, Double) </a:t>
            </a:r>
            <a:r>
              <a:rPr lang="en-GB" sz="28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endParaRPr lang="en-GB" sz="28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70757" y="3580134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get :: State s </a:t>
            </a: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lang="en-GB" sz="28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70757" y="4527068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put :: s -&gt; State s ()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070757" y="5474002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evalState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:: State s a -&gt; s -&gt; a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372708" y="3673782"/>
            <a:ext cx="4888362" cy="859143"/>
          </a:xfrm>
          <a:prstGeom prst="wedgeRoundRectCallout">
            <a:avLst>
              <a:gd name="adj1" fmla="val -38942"/>
              <a:gd name="adj2" fmla="val -12111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Деклариране на променлива, която да пази състоянието</a:t>
            </a:r>
            <a:endParaRPr lang="bg-BG" sz="2000" dirty="0">
              <a:solidFill>
                <a:srgbClr val="FFFFFF"/>
              </a:solidFill>
              <a:latin typeface="Comfortaa" pitchFamily="2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30272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70759" y="1686266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Control.Monad.State</a:t>
            </a:r>
            <a:endParaRPr lang="en-GB" sz="28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70758" y="2633200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myState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:: State (Double, Double) </a:t>
            </a:r>
            <a:r>
              <a:rPr lang="en-GB" sz="28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endParaRPr lang="en-GB" sz="28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70757" y="3580134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get :: State s </a:t>
            </a: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lang="en-GB" sz="28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70757" y="4527068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put :: s -&gt; State s ()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070757" y="5474002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evalState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:: State s a -&gt; s -&gt; a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3915508" y="4614859"/>
            <a:ext cx="4888362" cy="859143"/>
          </a:xfrm>
          <a:prstGeom prst="wedgeRoundRectCallout">
            <a:avLst>
              <a:gd name="adj1" fmla="val -38942"/>
              <a:gd name="adj2" fmla="val -12111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С функцията get се извлича състоянието 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880339" y="4575921"/>
            <a:ext cx="4888362" cy="859143"/>
          </a:xfrm>
          <a:prstGeom prst="wedgeRoundRectCallout">
            <a:avLst>
              <a:gd name="adj1" fmla="val -38942"/>
              <a:gd name="adj2" fmla="val -12111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С функцията get се извлича състоянието </a:t>
            </a:r>
          </a:p>
        </p:txBody>
      </p:sp>
    </p:spTree>
    <p:extLst>
      <p:ext uri="{BB962C8B-B14F-4D97-AF65-F5344CB8AC3E}">
        <p14:creationId xmlns:p14="http://schemas.microsoft.com/office/powerpoint/2010/main" val="3961621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70759" y="1686266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Control.Monad.State</a:t>
            </a:r>
            <a:endParaRPr lang="en-GB" sz="28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70758" y="2633200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myState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:: State (Double, Double) </a:t>
            </a:r>
            <a:r>
              <a:rPr lang="en-GB" sz="28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endParaRPr lang="en-GB" sz="28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70757" y="3580134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get :: State s </a:t>
            </a: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lang="en-GB" sz="28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70757" y="4527068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put :: s -&gt; State s ()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070757" y="5474002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evalState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:: State s a -&gt; s -&gt; a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337538" y="5576428"/>
            <a:ext cx="4911969" cy="1106003"/>
          </a:xfrm>
          <a:prstGeom prst="wedgeRoundRectCallout">
            <a:avLst>
              <a:gd name="adj1" fmla="val -38942"/>
              <a:gd name="adj2" fmla="val -12111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Функцията put поставя стойност в променливата, която пази състоянието </a:t>
            </a:r>
          </a:p>
        </p:txBody>
      </p:sp>
    </p:spTree>
    <p:extLst>
      <p:ext uri="{BB962C8B-B14F-4D97-AF65-F5344CB8AC3E}">
        <p14:creationId xmlns:p14="http://schemas.microsoft.com/office/powerpoint/2010/main" val="3298975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Състояние на програма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70759" y="1686266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Control.Monad.State</a:t>
            </a:r>
            <a:endParaRPr lang="en-GB" sz="28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070758" y="2633200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myState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:: State (Double, Double) </a:t>
            </a:r>
            <a:r>
              <a:rPr lang="en-GB" sz="28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endParaRPr lang="en-GB" sz="28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70757" y="3580134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get :: State s </a:t>
            </a: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endParaRPr lang="en-GB" sz="2800" b="1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070757" y="4527068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put :: s -&gt; State s ()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070757" y="5474002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evalState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:: State s a -&gt; s -&gt; a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5474677" y="4103354"/>
            <a:ext cx="4911969" cy="1106003"/>
          </a:xfrm>
          <a:prstGeom prst="wedgeRoundRectCallout">
            <a:avLst>
              <a:gd name="adj1" fmla="val -34408"/>
              <a:gd name="adj2" fmla="val 8769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Функцията evalState връща крайния резултат от състоянието на програмата </a:t>
            </a:r>
          </a:p>
        </p:txBody>
      </p:sp>
    </p:spTree>
    <p:extLst>
      <p:ext uri="{BB962C8B-B14F-4D97-AF65-F5344CB8AC3E}">
        <p14:creationId xmlns:p14="http://schemas.microsoft.com/office/powerpoint/2010/main" val="237975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Парадигми за програмиране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42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>
                <a:latin typeface="Comfortaa" pitchFamily="2" charset="0"/>
              </a:rPr>
              <a:t>Обектно-ориентирана </a:t>
            </a:r>
            <a:r>
              <a:rPr lang="en" sz="2400" dirty="0" smtClean="0">
                <a:latin typeface="Comfortaa" pitchFamily="2" charset="0"/>
              </a:rPr>
              <a:t>парадигмa</a:t>
            </a:r>
          </a:p>
          <a:p>
            <a:pPr lvl="1"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000" dirty="0" smtClean="0">
                <a:latin typeface="Comfortaa" pitchFamily="2" charset="0"/>
              </a:rPr>
              <a:t>Следва </a:t>
            </a:r>
            <a:r>
              <a:rPr lang="en" sz="2000" dirty="0">
                <a:latin typeface="Comfortaa" pitchFamily="2" charset="0"/>
              </a:rPr>
              <a:t>императивен програмен </a:t>
            </a:r>
            <a:r>
              <a:rPr lang="en" sz="2000" dirty="0" smtClean="0">
                <a:latin typeface="Comfortaa" pitchFamily="2" charset="0"/>
              </a:rPr>
              <a:t>моде</a:t>
            </a:r>
            <a:r>
              <a:rPr lang="bg-BG" sz="2000" dirty="0" smtClean="0">
                <a:latin typeface="Comfortaa" pitchFamily="2" charset="0"/>
              </a:rPr>
              <a:t>л</a:t>
            </a:r>
          </a:p>
          <a:p>
            <a:pPr lvl="1"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000" dirty="0" smtClean="0">
                <a:latin typeface="Comfortaa" pitchFamily="2" charset="0"/>
              </a:rPr>
              <a:t>Променливи </a:t>
            </a:r>
            <a:r>
              <a:rPr lang="en" sz="2000" dirty="0">
                <a:latin typeface="Comfortaa" pitchFamily="2" charset="0"/>
              </a:rPr>
              <a:t>и обекти (изменяеми </a:t>
            </a:r>
            <a:r>
              <a:rPr lang="en" sz="2000" dirty="0" smtClean="0">
                <a:latin typeface="Comfortaa" pitchFamily="2" charset="0"/>
              </a:rPr>
              <a:t>данни)</a:t>
            </a:r>
            <a:endParaRPr lang="bg-BG" sz="2000" dirty="0">
              <a:latin typeface="Comfortaa" pitchFamily="2" charset="0"/>
            </a:endParaRPr>
          </a:p>
          <a:p>
            <a:pPr lvl="1"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000" dirty="0" smtClean="0">
                <a:latin typeface="Comfortaa" pitchFamily="2" charset="0"/>
              </a:rPr>
              <a:t>Функциите </a:t>
            </a:r>
            <a:r>
              <a:rPr lang="en" sz="2000" dirty="0">
                <a:latin typeface="Comfortaa" pitchFamily="2" charset="0"/>
              </a:rPr>
              <a:t>и стойностите са различни </a:t>
            </a:r>
            <a:r>
              <a:rPr lang="en" sz="2000" dirty="0" smtClean="0">
                <a:latin typeface="Comfortaa" pitchFamily="2" charset="0"/>
              </a:rPr>
              <a:t>концепции</a:t>
            </a:r>
            <a:endParaRPr lang="bg-BG" sz="2000" dirty="0">
              <a:latin typeface="Comfortaa" pitchFamily="2" charset="0"/>
            </a:endParaRPr>
          </a:p>
          <a:p>
            <a:pPr lvl="1"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000" dirty="0" smtClean="0">
                <a:latin typeface="Comfortaa" pitchFamily="2" charset="0"/>
              </a:rPr>
              <a:t>Странични </a:t>
            </a:r>
            <a:r>
              <a:rPr lang="en" sz="2000" dirty="0">
                <a:latin typeface="Comfortaa" pitchFamily="2" charset="0"/>
              </a:rPr>
              <a:t>ефекти при изпълнение (изпълнението води до промени в състоянието)</a:t>
            </a:r>
            <a:endParaRPr sz="20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856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/>
              <a:t>Синтаксис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9" name="Google Shape;329;p46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800" cy="4582813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 dirty="0"/>
              <a:t>Дефиниране на </a:t>
            </a:r>
            <a:r>
              <a:rPr lang="en" sz="2400" dirty="0" smtClean="0"/>
              <a:t>променлива</a:t>
            </a:r>
          </a:p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endParaRPr lang="en" sz="2400" dirty="0"/>
          </a:p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endParaRPr lang="en" sz="2400" dirty="0" smtClean="0"/>
          </a:p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ru-RU" sz="2400" dirty="0"/>
              <a:t>Дефиниране на променлива (в GHCi</a:t>
            </a:r>
            <a:r>
              <a:rPr lang="ru-RU" sz="2400" dirty="0" smtClean="0"/>
              <a:t>)</a:t>
            </a:r>
            <a:endParaRPr lang="en-GB" sz="2400" dirty="0" smtClean="0"/>
          </a:p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endParaRPr lang="en-GB" sz="2400" dirty="0"/>
          </a:p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endParaRPr lang="en" sz="2400" dirty="0" smtClean="0"/>
          </a:p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 dirty="0" smtClean="0"/>
              <a:t>Бележка</a:t>
            </a:r>
            <a:r>
              <a:rPr lang="en" sz="2400" dirty="0"/>
              <a:t>: let се използва и при дефиниране на променлива в тялото на функция</a:t>
            </a:r>
            <a:endParaRPr lang="ru-RU" sz="2400" dirty="0"/>
          </a:p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endParaRPr lang="en" sz="2400" dirty="0" smtClean="0"/>
          </a:p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endParaRPr lang="en" sz="2400" dirty="0"/>
          </a:p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endParaRPr sz="24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70758" y="2232731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getFive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= 5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070757" y="3652868"/>
            <a:ext cx="10050483" cy="5232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let </a:t>
            </a:r>
            <a:r>
              <a:rPr lang="en-GB" sz="2800" b="1" dirty="0" err="1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getFive</a:t>
            </a:r>
            <a:r>
              <a:rPr lang="en-GB" sz="2800" b="1" dirty="0" smtClean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= 5</a:t>
            </a:r>
          </a:p>
        </p:txBody>
      </p:sp>
    </p:spTree>
    <p:extLst>
      <p:ext uri="{BB962C8B-B14F-4D97-AF65-F5344CB8AC3E}">
        <p14:creationId xmlns:p14="http://schemas.microsoft.com/office/powerpoint/2010/main" val="3869380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5" name="Google Shape;405;p5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3844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 dirty="0"/>
              <a:t>Оператори за сравнение:</a:t>
            </a:r>
            <a:endParaRPr sz="2400" dirty="0"/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2000" dirty="0" smtClean="0">
                <a:latin typeface="Comfortaa" pitchFamily="2" charset="0"/>
              </a:rPr>
              <a:t>&lt;  - по-малко</a:t>
            </a:r>
            <a:endParaRPr sz="2000" dirty="0" smtClean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2000" dirty="0" smtClean="0">
                <a:latin typeface="Comfortaa" pitchFamily="2" charset="0"/>
              </a:rPr>
              <a:t>&gt; -  по-голямо</a:t>
            </a:r>
            <a:endParaRPr sz="2000" dirty="0" smtClean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2000" dirty="0" smtClean="0">
                <a:latin typeface="Comfortaa" pitchFamily="2" charset="0"/>
              </a:rPr>
              <a:t>&lt;= - по-малко или равно</a:t>
            </a:r>
            <a:endParaRPr sz="2000" dirty="0" smtClean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2000" dirty="0" smtClean="0">
                <a:latin typeface="Comfortaa" pitchFamily="2" charset="0"/>
              </a:rPr>
              <a:t>&gt;= - по-голямо или равно</a:t>
            </a:r>
            <a:endParaRPr sz="2000" dirty="0" smtClean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2000" dirty="0" smtClean="0">
                <a:latin typeface="Comfortaa" pitchFamily="2" charset="0"/>
              </a:rPr>
              <a:t>== - равно на </a:t>
            </a:r>
            <a:endParaRPr sz="2000" dirty="0" smtClean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2000" dirty="0" smtClean="0">
                <a:latin typeface="Comfortaa" pitchFamily="2" charset="0"/>
              </a:rPr>
              <a:t>/= - различно от</a:t>
            </a:r>
            <a:endParaRPr sz="2000" dirty="0" smtClean="0">
              <a:latin typeface="Comfortaa" pitchFamily="2" charset="0"/>
            </a:endParaRPr>
          </a:p>
          <a:p>
            <a:pPr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 smtClean="0"/>
              <a:t>Всеки </a:t>
            </a:r>
            <a:r>
              <a:rPr lang="en" sz="2400" dirty="0"/>
              <a:t>от тези оператори връща булева стойност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650273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1" name="Google Shape;411;p5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130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 dirty="0"/>
              <a:t>Логически оператори:</a:t>
            </a:r>
            <a:endParaRPr sz="2400" dirty="0"/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|| - логическо или</a:t>
            </a:r>
            <a:endParaRPr sz="20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&amp;&amp; - логическо и</a:t>
            </a:r>
            <a:endParaRPr sz="20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not(</a:t>
            </a:r>
            <a:r>
              <a:rPr lang="en" sz="2000" i="1" dirty="0">
                <a:latin typeface="Comfortaa" pitchFamily="2" charset="0"/>
              </a:rPr>
              <a:t>BooleanExpression</a:t>
            </a:r>
            <a:r>
              <a:rPr lang="en" sz="2000" dirty="0">
                <a:latin typeface="Comfortaa" pitchFamily="2" charset="0"/>
              </a:rPr>
              <a:t>) - обръща стойността на булевия израз</a:t>
            </a:r>
            <a:endParaRPr sz="20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.|. - логическо или (битова операция)</a:t>
            </a:r>
            <a:endParaRPr sz="20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.&amp;. - логическо и (битова операция)</a:t>
            </a:r>
            <a:endParaRPr sz="2000" dirty="0">
              <a:latin typeface="Comfortaa" pitchFamily="2" charset="0"/>
            </a:endParaRPr>
          </a:p>
          <a:p>
            <a:pPr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Всеки от тези оператори връща булева стойност</a:t>
            </a:r>
            <a:endParaRPr sz="2400" dirty="0"/>
          </a:p>
          <a:p>
            <a:pPr marL="0" indent="0">
              <a:lnSpc>
                <a:spcPct val="105000"/>
              </a:lnSpc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178387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7" name="Google Shape;417;p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130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 dirty="0"/>
              <a:t>Оператори за математически операции:</a:t>
            </a:r>
            <a:endParaRPr sz="2400" dirty="0"/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+ - събиране</a:t>
            </a:r>
            <a:endParaRPr sz="20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– - изваждане</a:t>
            </a:r>
            <a:endParaRPr sz="20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* - умножение</a:t>
            </a:r>
            <a:endParaRPr sz="20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/ - деление</a:t>
            </a:r>
            <a:endParaRPr sz="20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sqrt  - корен квадратен</a:t>
            </a:r>
            <a:endParaRPr sz="20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аbs - абсолютна стойност</a:t>
            </a:r>
            <a:endParaRPr sz="2000" dirty="0">
              <a:latin typeface="Comfortaa" pitchFamily="2" charset="0"/>
            </a:endParaRPr>
          </a:p>
          <a:p>
            <a:pPr marL="0" indent="0">
              <a:lnSpc>
                <a:spcPct val="105000"/>
              </a:lnSpc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638568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3" name="Google Shape;423;p5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130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 dirty="0"/>
              <a:t>Условни оператори:</a:t>
            </a:r>
            <a:endParaRPr sz="2400" dirty="0"/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if-else </a:t>
            </a:r>
            <a:endParaRPr sz="20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guards</a:t>
            </a:r>
            <a:endParaRPr sz="20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case </a:t>
            </a:r>
            <a:endParaRPr sz="20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498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9" name="Google Shape;429;p5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4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buClr>
                <a:schemeClr val="accent1"/>
              </a:buClr>
              <a:buSzPts val="1800"/>
            </a:pPr>
            <a:r>
              <a:rPr lang="en" sz="2400"/>
              <a:t>Условни оператори (if-else)</a:t>
            </a:r>
            <a:endParaRPr sz="24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2004" y="2357099"/>
            <a:ext cx="10050483" cy="26776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simpleFunction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a =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a == 5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then "It's five :)"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if a == 6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then "It's six :)"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else "It's neither 5 nor 6 :("</a:t>
            </a:r>
          </a:p>
        </p:txBody>
      </p:sp>
    </p:spTree>
    <p:extLst>
      <p:ext uri="{BB962C8B-B14F-4D97-AF65-F5344CB8AC3E}">
        <p14:creationId xmlns:p14="http://schemas.microsoft.com/office/powerpoint/2010/main" val="2911632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9" name="Google Shape;429;p5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4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buClr>
                <a:schemeClr val="accent1"/>
              </a:buClr>
              <a:buSzPts val="1800"/>
            </a:pPr>
            <a:r>
              <a:rPr lang="en" sz="2400"/>
              <a:t>Условни оператори (if-else)</a:t>
            </a:r>
            <a:endParaRPr sz="24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2004" y="2357099"/>
            <a:ext cx="10050483" cy="26776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simpleFunction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a =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a == 5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then "It's five :)"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if a == 6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then "It's six :)"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else "It's neither 5 nor 6 :("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943601" y="1408123"/>
            <a:ext cx="4888362" cy="859143"/>
          </a:xfrm>
          <a:prstGeom prst="wedgeRoundRectCallout">
            <a:avLst>
              <a:gd name="adj1" fmla="val -85466"/>
              <a:gd name="adj2" fmla="val 14359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Булева променлива или израз, връщащ булев резултат</a:t>
            </a:r>
          </a:p>
        </p:txBody>
      </p:sp>
    </p:spTree>
    <p:extLst>
      <p:ext uri="{BB962C8B-B14F-4D97-AF65-F5344CB8AC3E}">
        <p14:creationId xmlns:p14="http://schemas.microsoft.com/office/powerpoint/2010/main" val="3328761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9" name="Google Shape;429;p5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4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buClr>
                <a:schemeClr val="accent1"/>
              </a:buClr>
              <a:buSzPts val="1800"/>
            </a:pPr>
            <a:r>
              <a:rPr lang="en" sz="2400"/>
              <a:t>Условни оператори (if-else)</a:t>
            </a:r>
            <a:endParaRPr sz="24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2004" y="2357099"/>
            <a:ext cx="10050483" cy="26776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simpleFunction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a =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a == 5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then "It's five :)"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if a == 6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then "It's six :)"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else "It's neither 5 nor 6 :("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943601" y="1408123"/>
            <a:ext cx="4888362" cy="859143"/>
          </a:xfrm>
          <a:prstGeom prst="wedgeRoundRectCallout">
            <a:avLst>
              <a:gd name="adj1" fmla="val -56928"/>
              <a:gd name="adj2" fmla="val 180439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Изпълнява се само в случай, че булевия израз връща True</a:t>
            </a:r>
          </a:p>
        </p:txBody>
      </p:sp>
    </p:spTree>
    <p:extLst>
      <p:ext uri="{BB962C8B-B14F-4D97-AF65-F5344CB8AC3E}">
        <p14:creationId xmlns:p14="http://schemas.microsoft.com/office/powerpoint/2010/main" val="857826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9" name="Google Shape;429;p5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4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buClr>
                <a:schemeClr val="accent1"/>
              </a:buClr>
              <a:buSzPts val="1800"/>
            </a:pPr>
            <a:r>
              <a:rPr lang="en" sz="2400"/>
              <a:t>Условни оператори (if-else)</a:t>
            </a:r>
            <a:endParaRPr sz="24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2004" y="2357099"/>
            <a:ext cx="10050483" cy="26776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simpleFunction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a =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a == 5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then "It's five :)"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if a == 6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then "It's six :)"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else "It's neither 5 nor 6 :("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943601" y="1408123"/>
            <a:ext cx="4888362" cy="859143"/>
          </a:xfrm>
          <a:prstGeom prst="wedgeRoundRectCallout">
            <a:avLst>
              <a:gd name="adj1" fmla="val -73235"/>
              <a:gd name="adj2" fmla="val 243206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 smtClean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Вложено условие</a:t>
            </a:r>
            <a:endParaRPr lang="ru-RU" sz="2000" dirty="0">
              <a:solidFill>
                <a:srgbClr val="FFFFFF"/>
              </a:solidFill>
              <a:latin typeface="Comfortaa" pitchFamily="2" charset="0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13991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9" name="Google Shape;429;p5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4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buClr>
                <a:schemeClr val="accent1"/>
              </a:buClr>
              <a:buSzPts val="1800"/>
            </a:pPr>
            <a:r>
              <a:rPr lang="en" sz="2400"/>
              <a:t>Условни оператори (if-else)</a:t>
            </a:r>
            <a:endParaRPr sz="240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72004" y="2357099"/>
            <a:ext cx="10050483" cy="267765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simpleFunction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a =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if a == 5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then "It's five :)"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else if a == 6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then "It's six :)"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    else "It's neither 5 nor 6 :("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435971" y="2955368"/>
            <a:ext cx="4888362" cy="859143"/>
          </a:xfrm>
          <a:prstGeom prst="wedgeRoundRectCallout">
            <a:avLst>
              <a:gd name="adj1" fmla="val -64122"/>
              <a:gd name="adj2" fmla="val 15860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Изпълнява се, ако нито едно от условията не е удовлетворено</a:t>
            </a:r>
          </a:p>
        </p:txBody>
      </p:sp>
    </p:spTree>
    <p:extLst>
      <p:ext uri="{BB962C8B-B14F-4D97-AF65-F5344CB8AC3E}">
        <p14:creationId xmlns:p14="http://schemas.microsoft.com/office/powerpoint/2010/main" val="28564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>
                <a:latin typeface="Comfortaa" pitchFamily="2" charset="0"/>
              </a:rPr>
              <a:t>Парадигми за програмиране (...)</a:t>
            </a:r>
            <a:endParaRPr dirty="0">
              <a:latin typeface="Comfortaa" pitchFamily="2" charset="0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42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>
                <a:latin typeface="Comfortaa" pitchFamily="2" charset="0"/>
              </a:rPr>
              <a:t>Функционална </a:t>
            </a:r>
            <a:r>
              <a:rPr lang="en" sz="2400" dirty="0" smtClean="0">
                <a:latin typeface="Comfortaa" pitchFamily="2" charset="0"/>
              </a:rPr>
              <a:t>парадигм</a:t>
            </a:r>
            <a:r>
              <a:rPr lang="bg-BG" sz="2400" dirty="0" smtClean="0">
                <a:latin typeface="Comfortaa" pitchFamily="2" charset="0"/>
              </a:rPr>
              <a:t>а</a:t>
            </a:r>
          </a:p>
          <a:p>
            <a:pPr lvl="1"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000" dirty="0" smtClean="0">
                <a:latin typeface="Comfortaa" pitchFamily="2" charset="0"/>
              </a:rPr>
              <a:t>Следва </a:t>
            </a:r>
            <a:r>
              <a:rPr lang="en" sz="2000" dirty="0">
                <a:latin typeface="Comfortaa" pitchFamily="2" charset="0"/>
              </a:rPr>
              <a:t>декларативен програмен </a:t>
            </a:r>
            <a:r>
              <a:rPr lang="en" sz="2000" dirty="0" smtClean="0">
                <a:latin typeface="Comfortaa" pitchFamily="2" charset="0"/>
              </a:rPr>
              <a:t>модел</a:t>
            </a:r>
            <a:endParaRPr lang="bg-BG" sz="2000" dirty="0">
              <a:latin typeface="Comfortaa" pitchFamily="2" charset="0"/>
            </a:endParaRPr>
          </a:p>
          <a:p>
            <a:pPr lvl="1"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000" dirty="0" smtClean="0">
                <a:latin typeface="Comfortaa" pitchFamily="2" charset="0"/>
              </a:rPr>
              <a:t>Функциите </a:t>
            </a:r>
            <a:r>
              <a:rPr lang="en" sz="2000" dirty="0">
                <a:latin typeface="Comfortaa" pitchFamily="2" charset="0"/>
              </a:rPr>
              <a:t>са </a:t>
            </a:r>
            <a:r>
              <a:rPr lang="en" sz="2000" dirty="0" smtClean="0">
                <a:latin typeface="Comfortaa" pitchFamily="2" charset="0"/>
              </a:rPr>
              <a:t>стойности</a:t>
            </a:r>
            <a:endParaRPr lang="bg-BG" sz="2000" dirty="0">
              <a:latin typeface="Comfortaa" pitchFamily="2" charset="0"/>
            </a:endParaRPr>
          </a:p>
          <a:p>
            <a:pPr lvl="1"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000" dirty="0" smtClean="0">
                <a:latin typeface="Comfortaa" pitchFamily="2" charset="0"/>
              </a:rPr>
              <a:t>Стойностите </a:t>
            </a:r>
            <a:r>
              <a:rPr lang="en" sz="2000" dirty="0">
                <a:latin typeface="Comfortaa" pitchFamily="2" charset="0"/>
              </a:rPr>
              <a:t>не се променят по време на изпълнение на програмата (неизменяеми </a:t>
            </a:r>
            <a:r>
              <a:rPr lang="en" sz="2000" dirty="0" smtClean="0">
                <a:latin typeface="Comfortaa" pitchFamily="2" charset="0"/>
              </a:rPr>
              <a:t>данни)</a:t>
            </a:r>
            <a:endParaRPr lang="bg-BG" sz="2000" dirty="0">
              <a:latin typeface="Comfortaa" pitchFamily="2" charset="0"/>
            </a:endParaRPr>
          </a:p>
          <a:p>
            <a:pPr lvl="1"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000" dirty="0" smtClean="0">
                <a:latin typeface="Comfortaa" pitchFamily="2" charset="0"/>
              </a:rPr>
              <a:t>Липсва </a:t>
            </a:r>
            <a:r>
              <a:rPr lang="en" sz="2000" dirty="0">
                <a:latin typeface="Comfortaa" pitchFamily="2" charset="0"/>
              </a:rPr>
              <a:t>концепцията за </a:t>
            </a:r>
            <a:r>
              <a:rPr lang="en" sz="2000" dirty="0" smtClean="0">
                <a:latin typeface="Comfortaa" pitchFamily="2" charset="0"/>
              </a:rPr>
              <a:t>състояние</a:t>
            </a:r>
            <a:endParaRPr lang="bg-BG" sz="2000" dirty="0">
              <a:latin typeface="Comfortaa" pitchFamily="2" charset="0"/>
            </a:endParaRPr>
          </a:p>
          <a:p>
            <a:pPr lvl="1"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000" dirty="0" smtClean="0">
                <a:latin typeface="Comfortaa" pitchFamily="2" charset="0"/>
              </a:rPr>
              <a:t>Висока </a:t>
            </a:r>
            <a:r>
              <a:rPr lang="en" sz="2000" dirty="0">
                <a:latin typeface="Comfortaa" pitchFamily="2" charset="0"/>
              </a:rPr>
              <a:t>ефективност на </a:t>
            </a:r>
            <a:r>
              <a:rPr lang="en" sz="2000" dirty="0" smtClean="0">
                <a:latin typeface="Comfortaa" pitchFamily="2" charset="0"/>
              </a:rPr>
              <a:t>изпълнение</a:t>
            </a:r>
            <a:endParaRPr lang="bg-BG" sz="2000" dirty="0">
              <a:latin typeface="Comfortaa" pitchFamily="2" charset="0"/>
            </a:endParaRPr>
          </a:p>
          <a:p>
            <a:pPr lvl="1"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000" dirty="0" smtClean="0">
                <a:latin typeface="Comfortaa" pitchFamily="2" charset="0"/>
              </a:rPr>
              <a:t>Отложено </a:t>
            </a:r>
            <a:r>
              <a:rPr lang="en" sz="2000" dirty="0">
                <a:latin typeface="Comfortaa" pitchFamily="2" charset="0"/>
              </a:rPr>
              <a:t>изпълнение на </a:t>
            </a:r>
            <a:r>
              <a:rPr lang="en" sz="2000" dirty="0" smtClean="0">
                <a:latin typeface="Comfortaa" pitchFamily="2" charset="0"/>
              </a:rPr>
              <a:t>код</a:t>
            </a:r>
            <a:endParaRPr lang="bg-BG" sz="2000" dirty="0">
              <a:latin typeface="Comfortaa" pitchFamily="2" charset="0"/>
            </a:endParaRPr>
          </a:p>
          <a:p>
            <a:pPr lvl="1" indent="-457189" algn="just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000" dirty="0" smtClean="0">
                <a:latin typeface="Comfortaa" pitchFamily="2" charset="0"/>
              </a:rPr>
              <a:t>По-малко </a:t>
            </a:r>
            <a:r>
              <a:rPr lang="en" sz="2000" dirty="0">
                <a:latin typeface="Comfortaa" pitchFamily="2" charset="0"/>
              </a:rPr>
              <a:t>възможности за грешки</a:t>
            </a:r>
            <a:endParaRPr sz="20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7459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8" name="Google Shape;468;p6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4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 dirty="0"/>
              <a:t>Условни оператори (guards)</a:t>
            </a:r>
            <a:endParaRPr sz="2400" dirty="0"/>
          </a:p>
        </p:txBody>
      </p:sp>
      <p:sp>
        <p:nvSpPr>
          <p:cNvPr id="470" name="Google Shape;470;p62"/>
          <p:cNvSpPr txBox="1">
            <a:spLocks noGrp="1"/>
          </p:cNvSpPr>
          <p:nvPr>
            <p:ph type="body" idx="1"/>
          </p:nvPr>
        </p:nvSpPr>
        <p:spPr>
          <a:xfrm>
            <a:off x="415599" y="4487315"/>
            <a:ext cx="11360800" cy="64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1219170"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000" dirty="0"/>
              <a:t>Оператор подобен на switch-case използван в други езици</a:t>
            </a:r>
            <a:endParaRPr sz="2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70758" y="2357099"/>
            <a:ext cx="10050483" cy="18158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simpleFunction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' a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| a == 5 = "It's five :)"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| a == 6 = "It's six :)"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| otherwise = "It's neither 5 nor 6 :("</a:t>
            </a:r>
          </a:p>
        </p:txBody>
      </p:sp>
    </p:spTree>
    <p:extLst>
      <p:ext uri="{BB962C8B-B14F-4D97-AF65-F5344CB8AC3E}">
        <p14:creationId xmlns:p14="http://schemas.microsoft.com/office/powerpoint/2010/main" val="2270448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8" name="Google Shape;468;p6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4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 dirty="0"/>
              <a:t>Условни оператори (guards)</a:t>
            </a:r>
            <a:endParaRPr sz="2400" dirty="0"/>
          </a:p>
        </p:txBody>
      </p:sp>
      <p:sp>
        <p:nvSpPr>
          <p:cNvPr id="470" name="Google Shape;470;p62"/>
          <p:cNvSpPr txBox="1">
            <a:spLocks noGrp="1"/>
          </p:cNvSpPr>
          <p:nvPr>
            <p:ph type="body" idx="1"/>
          </p:nvPr>
        </p:nvSpPr>
        <p:spPr>
          <a:xfrm>
            <a:off x="415599" y="4487315"/>
            <a:ext cx="11360800" cy="64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1219170"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000" dirty="0"/>
              <a:t>Оператор подобен на switch-case използван в други езици</a:t>
            </a:r>
            <a:endParaRPr sz="2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70758" y="2357099"/>
            <a:ext cx="10050483" cy="18158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simpleFunction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' a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| a == 5 = "It's five :)"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| a == 6 = "It's six :)"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| otherwise = "It's neither 5 nor 6 :("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91494" y="1506015"/>
            <a:ext cx="4829747" cy="1387835"/>
          </a:xfrm>
          <a:prstGeom prst="wedgeRoundRectCallout">
            <a:avLst>
              <a:gd name="adj1" fmla="val -104900"/>
              <a:gd name="adj2" fmla="val 54709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Условията се дефинират с оператора | - връща се резултат отговарящ на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3074437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8" name="Google Shape;468;p6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64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 dirty="0"/>
              <a:t>Условни оператори (guards)</a:t>
            </a:r>
            <a:endParaRPr sz="2400" dirty="0"/>
          </a:p>
        </p:txBody>
      </p:sp>
      <p:sp>
        <p:nvSpPr>
          <p:cNvPr id="470" name="Google Shape;470;p62"/>
          <p:cNvSpPr txBox="1">
            <a:spLocks noGrp="1"/>
          </p:cNvSpPr>
          <p:nvPr>
            <p:ph type="body" idx="1"/>
          </p:nvPr>
        </p:nvSpPr>
        <p:spPr>
          <a:xfrm>
            <a:off x="415599" y="4487315"/>
            <a:ext cx="11360800" cy="64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marL="1219170"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000" dirty="0"/>
              <a:t>Оператор подобен на switch-case използван в други езици</a:t>
            </a:r>
            <a:endParaRPr sz="2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70758" y="2357099"/>
            <a:ext cx="10050483" cy="18158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simpleFunction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' a 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| a == 5 = "It's five :)"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| a == 6 = "It's six :)"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| otherwise = "It's neither 5 nor 6 :("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91494" y="1506015"/>
            <a:ext cx="4829747" cy="1387835"/>
          </a:xfrm>
          <a:prstGeom prst="wedgeRoundRectCallout">
            <a:avLst>
              <a:gd name="adj1" fmla="val -96647"/>
              <a:gd name="adj2" fmla="val 11552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Ако нито едно </a:t>
            </a:r>
            <a:r>
              <a:rPr lang="ru-RU" sz="2000" dirty="0" smtClean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условие </a:t>
            </a:r>
            <a:r>
              <a:rPr lang="ru-RU" sz="2000" dirty="0">
                <a:solidFill>
                  <a:srgbClr val="FFFFFF"/>
                </a:solidFill>
                <a:latin typeface="Comfortaa" pitchFamily="2" charset="0"/>
                <a:ea typeface="Consolas"/>
                <a:cs typeface="Consolas"/>
                <a:sym typeface="Consolas"/>
              </a:rPr>
              <a:t>не е удовлетворено се връща резултата след ключовата дума otherwise</a:t>
            </a:r>
          </a:p>
        </p:txBody>
      </p:sp>
    </p:spTree>
    <p:extLst>
      <p:ext uri="{BB962C8B-B14F-4D97-AF65-F5344CB8AC3E}">
        <p14:creationId xmlns:p14="http://schemas.microsoft.com/office/powerpoint/2010/main" val="31559313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Синтаксис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4" name="Google Shape;494;p6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75866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 dirty="0"/>
              <a:t>Условни оператори (case</a:t>
            </a:r>
            <a:r>
              <a:rPr lang="en" sz="2400" dirty="0" smtClean="0"/>
              <a:t>)</a:t>
            </a:r>
            <a:endParaRPr lang="bg-BG" sz="2400" dirty="0" smtClean="0"/>
          </a:p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endParaRPr lang="bg-BG" sz="2400" dirty="0"/>
          </a:p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endParaRPr lang="bg-BG" sz="2400" dirty="0" smtClean="0"/>
          </a:p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endParaRPr lang="bg-BG" sz="2400" dirty="0"/>
          </a:p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endParaRPr lang="bg-BG" sz="2400" dirty="0" smtClean="0"/>
          </a:p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ru-RU" sz="2400" dirty="0"/>
              <a:t>Условният оператор започва с `case &lt;име на параметъра&gt; of`</a:t>
            </a:r>
          </a:p>
          <a:p>
            <a:pPr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ru-RU" sz="2400" dirty="0"/>
              <a:t>От лявата страна на оператора  `-&gt;` е условието, което трябва да е удовлетворено, а от дясната резултата, който се връща, ако това се случи</a:t>
            </a:r>
          </a:p>
          <a:p>
            <a:pPr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ru-RU" sz="2400" dirty="0"/>
              <a:t>`_` - хваща всички други случаи, които не са описани 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70758" y="2177433"/>
            <a:ext cx="10050483" cy="18158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GB" sz="2800" b="1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simpleFunction</a:t>
            </a: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'' a = case a of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5 -&gt; "It's five :)"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6 -&gt; "It's six :)"</a:t>
            </a:r>
          </a:p>
          <a:p>
            <a:pPr>
              <a:buClr>
                <a:schemeClr val="dk1"/>
              </a:buClr>
              <a:buSzPts val="1100"/>
            </a:pPr>
            <a:r>
              <a:rPr lang="en-GB" sz="2800" b="1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   _  -&gt; "It's neither 5 nor 6 :("</a:t>
            </a:r>
          </a:p>
        </p:txBody>
      </p:sp>
    </p:spTree>
    <p:extLst>
      <p:ext uri="{BB962C8B-B14F-4D97-AF65-F5344CB8AC3E}">
        <p14:creationId xmlns:p14="http://schemas.microsoft.com/office/powerpoint/2010/main" val="1467854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7959" y="733260"/>
            <a:ext cx="10515600" cy="1325563"/>
          </a:xfrm>
        </p:spPr>
        <p:txBody>
          <a:bodyPr>
            <a:normAutofit/>
          </a:bodyPr>
          <a:lstStyle/>
          <a:p>
            <a:r>
              <a:rPr lang="bg-BG" b="1" dirty="0" smtClean="0">
                <a:latin typeface="Comfortaa" pitchFamily="2" charset="0"/>
              </a:rPr>
              <a:t>Обобщение</a:t>
            </a:r>
            <a:endParaRPr lang="bg-BG" b="1" dirty="0">
              <a:latin typeface="Comfortaa" pitchFamily="2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957959" y="2058823"/>
            <a:ext cx="10515600" cy="42177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Парадигми за </a:t>
            </a:r>
            <a:r>
              <a:rPr lang="ru-RU" sz="3200" dirty="0" smtClean="0">
                <a:latin typeface="Comfortaa" pitchFamily="2" charset="0"/>
              </a:rPr>
              <a:t>програмиране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 smtClean="0">
                <a:latin typeface="Comfortaa" pitchFamily="2" charset="0"/>
              </a:rPr>
              <a:t>Входно/изходни </a:t>
            </a:r>
            <a:r>
              <a:rPr lang="ru-RU" sz="3200" dirty="0">
                <a:latin typeface="Comfortaa" pitchFamily="2" charset="0"/>
              </a:rPr>
              <a:t>операции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ru-RU" sz="3200" dirty="0">
                <a:latin typeface="Comfortaa" pitchFamily="2" charset="0"/>
              </a:rPr>
              <a:t>Състояние на програма</a:t>
            </a:r>
          </a:p>
        </p:txBody>
      </p:sp>
    </p:spTree>
    <p:extLst>
      <p:ext uri="{BB962C8B-B14F-4D97-AF65-F5344CB8AC3E}">
        <p14:creationId xmlns:p14="http://schemas.microsoft.com/office/powerpoint/2010/main" val="19730214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 dirty="0"/>
              <a:t>Функционални езици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42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 dirty="0"/>
              <a:t>Чисто функционални </a:t>
            </a:r>
            <a:r>
              <a:rPr lang="en" sz="2400" dirty="0" smtClean="0"/>
              <a:t>езици</a:t>
            </a:r>
            <a:endParaRPr lang="en" sz="2400" dirty="0"/>
          </a:p>
          <a:p>
            <a:pPr lvl="1"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000" dirty="0" smtClean="0">
                <a:latin typeface="Comfortaa" pitchFamily="2" charset="0"/>
              </a:rPr>
              <a:t>Haskell</a:t>
            </a:r>
            <a:endParaRPr lang="en" sz="20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000" dirty="0" smtClean="0">
                <a:latin typeface="Comfortaa" pitchFamily="2" charset="0"/>
              </a:rPr>
              <a:t>Mercury</a:t>
            </a:r>
            <a:endParaRPr lang="en" sz="20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000" dirty="0" smtClean="0">
                <a:latin typeface="Comfortaa" pitchFamily="2" charset="0"/>
              </a:rPr>
              <a:t>Clean</a:t>
            </a:r>
            <a:endParaRPr sz="2000" dirty="0">
              <a:latin typeface="Comfortaa" pitchFamily="2" charset="0"/>
            </a:endParaRPr>
          </a:p>
          <a:p>
            <a:pPr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Нечисти функционални </a:t>
            </a:r>
            <a:r>
              <a:rPr lang="en" sz="2400" dirty="0" smtClean="0"/>
              <a:t>езици</a:t>
            </a:r>
            <a:endParaRPr lang="en" sz="2400" dirty="0"/>
          </a:p>
          <a:p>
            <a:pPr lvl="1"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000" dirty="0" smtClean="0">
                <a:latin typeface="Comfortaa" pitchFamily="2" charset="0"/>
              </a:rPr>
              <a:t>Lisp</a:t>
            </a:r>
            <a:endParaRPr lang="en" sz="20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000" dirty="0" smtClean="0">
                <a:latin typeface="Comfortaa" pitchFamily="2" charset="0"/>
              </a:rPr>
              <a:t>Scala</a:t>
            </a:r>
            <a:endParaRPr lang="en" sz="20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000" dirty="0" smtClean="0">
                <a:latin typeface="Comfortaa" pitchFamily="2" charset="0"/>
              </a:rPr>
              <a:t>Clojure</a:t>
            </a:r>
            <a:endParaRPr lang="en" sz="20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000" dirty="0" smtClean="0">
                <a:latin typeface="Comfortaa" pitchFamily="2" charset="0"/>
              </a:rPr>
              <a:t>F</a:t>
            </a:r>
            <a:r>
              <a:rPr lang="en" sz="2000" dirty="0">
                <a:latin typeface="Comfortaa" pitchFamily="2" charset="0"/>
              </a:rPr>
              <a:t>#</a:t>
            </a:r>
            <a:endParaRPr sz="2000" dirty="0">
              <a:latin typeface="Comfortaa" pitchFamily="2" charset="0"/>
            </a:endParaRPr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875" y="1771053"/>
            <a:ext cx="2012225" cy="39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ercury programming language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742" y="2501633"/>
            <a:ext cx="734486" cy="79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ean 3.0 (programming language) logo.svg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480" y="2501633"/>
            <a:ext cx="1818143" cy="90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sp logo.svg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970" y="3879257"/>
            <a:ext cx="596950" cy="59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e the source image"/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787" y="3636279"/>
            <a:ext cx="2265100" cy="12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e the source image"/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007" y="4872656"/>
            <a:ext cx="1062875" cy="106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ee the source imag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951" y="4827830"/>
            <a:ext cx="1219200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79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Haskell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8420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 dirty="0"/>
              <a:t>Чисто функционален език</a:t>
            </a:r>
            <a:endParaRPr sz="2400" dirty="0"/>
          </a:p>
          <a:p>
            <a:pPr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400" dirty="0"/>
              <a:t>Статично типизиран</a:t>
            </a:r>
            <a:endParaRPr sz="2400" dirty="0"/>
          </a:p>
          <a:p>
            <a:pPr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Бързодействие</a:t>
            </a:r>
            <a:endParaRPr sz="2400" dirty="0"/>
          </a:p>
          <a:p>
            <a:pPr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Отложено изпълнение</a:t>
            </a:r>
            <a:endParaRPr sz="2400" dirty="0"/>
          </a:p>
          <a:p>
            <a:pPr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 smtClean="0"/>
              <a:t>Инструменти</a:t>
            </a:r>
            <a:endParaRPr lang="en" sz="2400" dirty="0"/>
          </a:p>
          <a:p>
            <a:pPr lvl="1"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000" dirty="0" smtClean="0">
                <a:latin typeface="Comfortaa" pitchFamily="2" charset="0"/>
              </a:rPr>
              <a:t>Платформата </a:t>
            </a:r>
            <a:r>
              <a:rPr lang="en" sz="2000" dirty="0">
                <a:latin typeface="Comfortaa" pitchFamily="2" charset="0"/>
              </a:rPr>
              <a:t>Haskell </a:t>
            </a:r>
          </a:p>
          <a:p>
            <a:pPr lvl="1"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000" dirty="0" smtClean="0">
                <a:latin typeface="Comfortaa" pitchFamily="2" charset="0"/>
              </a:rPr>
              <a:t>GHCi </a:t>
            </a:r>
            <a:r>
              <a:rPr lang="en" sz="2000" dirty="0">
                <a:latin typeface="Comfortaa" pitchFamily="2" charset="0"/>
              </a:rPr>
              <a:t>(Read, Evaluate, Print </a:t>
            </a:r>
            <a:r>
              <a:rPr lang="en" sz="2000" dirty="0" smtClean="0">
                <a:latin typeface="Comfortaa" pitchFamily="2" charset="0"/>
              </a:rPr>
              <a:t>Loop)</a:t>
            </a:r>
            <a:endParaRPr lang="en" sz="2000" dirty="0">
              <a:latin typeface="Comfortaa" pitchFamily="2" charset="0"/>
            </a:endParaRPr>
          </a:p>
          <a:p>
            <a:pPr lvl="1"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000" dirty="0" smtClean="0">
                <a:latin typeface="Comfortaa" pitchFamily="2" charset="0"/>
              </a:rPr>
              <a:t>VSCode </a:t>
            </a:r>
            <a:r>
              <a:rPr lang="en" sz="2000" dirty="0">
                <a:latin typeface="Comfortaa" pitchFamily="2" charset="0"/>
              </a:rPr>
              <a:t>with Haskell Syntax Highlighting plugin</a:t>
            </a:r>
            <a:endParaRPr sz="20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33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Hello World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  <a:buFont typeface="Cambria"/>
              <a:buChar char="▪"/>
            </a:pPr>
            <a:r>
              <a:rPr lang="en" sz="2400"/>
              <a:t>Работа с конзолата</a:t>
            </a:r>
            <a:endParaRPr sz="2400"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174" y="1723292"/>
            <a:ext cx="6596226" cy="4711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294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38008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t" anchorCtr="0">
            <a:noAutofit/>
          </a:bodyPr>
          <a:lstStyle/>
          <a:p>
            <a:pPr indent="-457189">
              <a:lnSpc>
                <a:spcPct val="105000"/>
              </a:lnSpc>
              <a:buClr>
                <a:schemeClr val="accent1"/>
              </a:buClr>
              <a:buSzPts val="1800"/>
            </a:pPr>
            <a:r>
              <a:rPr lang="en" sz="2400" dirty="0"/>
              <a:t>Всяка функция в Haskell си има тип - от какъв тип са функциите, които взаимодействат с външния свят?</a:t>
            </a:r>
            <a:endParaRPr sz="2400" dirty="0"/>
          </a:p>
          <a:p>
            <a:pPr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Входно/изходните операции в Haskell стават посредством IO действия</a:t>
            </a:r>
            <a:endParaRPr sz="2400" dirty="0"/>
          </a:p>
          <a:p>
            <a:pPr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Най-просто обяснено IO действията са парчета код, които взаимодействат с външния свят</a:t>
            </a:r>
            <a:endParaRPr sz="2400" dirty="0"/>
          </a:p>
          <a:p>
            <a:pPr lvl="1" indent="-457189">
              <a:lnSpc>
                <a:spcPct val="105000"/>
              </a:lnSpc>
              <a:spcBef>
                <a:spcPts val="0"/>
              </a:spcBef>
              <a:buSzPts val="1800"/>
            </a:pPr>
            <a:r>
              <a:rPr lang="en" sz="2000" dirty="0">
                <a:latin typeface="Comfortaa" pitchFamily="2" charset="0"/>
              </a:rPr>
              <a:t>`main` сам по себе си е IO действие - това означава, че реално се изпълнява и всички странични ефекти реално се случват</a:t>
            </a:r>
            <a:endParaRPr sz="2000" dirty="0">
              <a:latin typeface="Comfortaa" pitchFamily="2" charset="0"/>
            </a:endParaRPr>
          </a:p>
          <a:p>
            <a:pPr indent="-457189">
              <a:lnSpc>
                <a:spcPct val="105000"/>
              </a:lnSpc>
              <a:spcBef>
                <a:spcPts val="0"/>
              </a:spcBef>
              <a:buClr>
                <a:schemeClr val="accent1"/>
              </a:buClr>
              <a:buSzPts val="1800"/>
            </a:pPr>
            <a:r>
              <a:rPr lang="en" sz="2400" dirty="0"/>
              <a:t>do-блоковете се използват, за да се опишат няколко последователни действия, които IO действието да изпълни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183635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08033" tIns="36000" rIns="108033" bIns="36000" rtlCol="0" anchor="ctr" anchorCtr="0">
            <a:noAutofit/>
          </a:bodyPr>
          <a:lstStyle/>
          <a:p>
            <a:r>
              <a:rPr lang="en"/>
              <a:t>Входно/изходни операции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0" y="1872585"/>
            <a:ext cx="11785595" cy="31128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405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</TotalTime>
  <Words>1637</Words>
  <Application>Microsoft Office PowerPoint</Application>
  <PresentationFormat>Widescreen</PresentationFormat>
  <Paragraphs>309</Paragraphs>
  <Slides>45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Cambria</vt:lpstr>
      <vt:lpstr>Comfortaa</vt:lpstr>
      <vt:lpstr>Consolas</vt:lpstr>
      <vt:lpstr>Times New Roman</vt:lpstr>
      <vt:lpstr>Office Theme</vt:lpstr>
      <vt:lpstr>Въведение</vt:lpstr>
      <vt:lpstr>Съдържание</vt:lpstr>
      <vt:lpstr>Парадигми за програмиране</vt:lpstr>
      <vt:lpstr>Парадигми за програмиране (...)</vt:lpstr>
      <vt:lpstr>Функционални езици</vt:lpstr>
      <vt:lpstr>Haskell</vt:lpstr>
      <vt:lpstr>Hello World</vt:lpstr>
      <vt:lpstr>Входно/изходни операции</vt:lpstr>
      <vt:lpstr>Входно/изходни операции</vt:lpstr>
      <vt:lpstr>Входно/изходни операции</vt:lpstr>
      <vt:lpstr>Входно/изходни операции</vt:lpstr>
      <vt:lpstr>Входно/изходни операции</vt:lpstr>
      <vt:lpstr>Входно/изходни операции</vt:lpstr>
      <vt:lpstr>Входно/изходни операции</vt:lpstr>
      <vt:lpstr>Входно/изходни операции</vt:lpstr>
      <vt:lpstr>Входно/изходни операции</vt:lpstr>
      <vt:lpstr>Входно/изходни операции</vt:lpstr>
      <vt:lpstr>Входно/изходни операции</vt:lpstr>
      <vt:lpstr>Входно/изходни операции</vt:lpstr>
      <vt:lpstr>Входно/изходни операции</vt:lpstr>
      <vt:lpstr>Състояние на програма</vt:lpstr>
      <vt:lpstr>Състояние на програма</vt:lpstr>
      <vt:lpstr>Състояние на програма</vt:lpstr>
      <vt:lpstr>Състояние на програма</vt:lpstr>
      <vt:lpstr>Състояние на програма</vt:lpstr>
      <vt:lpstr>Състояние на програма</vt:lpstr>
      <vt:lpstr>Състояние на програма</vt:lpstr>
      <vt:lpstr>Състояние на програма</vt:lpstr>
      <vt:lpstr>Състояние на програма</vt:lpstr>
      <vt:lpstr>Синтаксис</vt:lpstr>
      <vt:lpstr>Синтаксис</vt:lpstr>
      <vt:lpstr>Синтаксис</vt:lpstr>
      <vt:lpstr>Синтаксис</vt:lpstr>
      <vt:lpstr>Синтаксис</vt:lpstr>
      <vt:lpstr>Синтаксис</vt:lpstr>
      <vt:lpstr>Синтаксис</vt:lpstr>
      <vt:lpstr>Синтаксис</vt:lpstr>
      <vt:lpstr>Синтаксис</vt:lpstr>
      <vt:lpstr>Синтаксис</vt:lpstr>
      <vt:lpstr>Синтаксис</vt:lpstr>
      <vt:lpstr>Синтаксис</vt:lpstr>
      <vt:lpstr>Синтаксис</vt:lpstr>
      <vt:lpstr>Синтаксис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Krassimir</cp:lastModifiedBy>
  <cp:revision>21</cp:revision>
  <dcterms:created xsi:type="dcterms:W3CDTF">2022-08-09T09:25:46Z</dcterms:created>
  <dcterms:modified xsi:type="dcterms:W3CDTF">2022-11-11T21:52:28Z</dcterms:modified>
</cp:coreProperties>
</file>