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8" r:id="rId2"/>
    <p:sldId id="634" r:id="rId3"/>
    <p:sldId id="635" r:id="rId4"/>
    <p:sldId id="636" r:id="rId5"/>
    <p:sldId id="637" r:id="rId6"/>
    <p:sldId id="668" r:id="rId7"/>
    <p:sldId id="639" r:id="rId8"/>
    <p:sldId id="669" r:id="rId9"/>
    <p:sldId id="670" r:id="rId10"/>
    <p:sldId id="642" r:id="rId11"/>
    <p:sldId id="671" r:id="rId12"/>
    <p:sldId id="672" r:id="rId13"/>
    <p:sldId id="645" r:id="rId14"/>
    <p:sldId id="673" r:id="rId15"/>
    <p:sldId id="647" r:id="rId16"/>
    <p:sldId id="648" r:id="rId17"/>
    <p:sldId id="649" r:id="rId18"/>
    <p:sldId id="650" r:id="rId19"/>
    <p:sldId id="651" r:id="rId20"/>
    <p:sldId id="652" r:id="rId21"/>
    <p:sldId id="674" r:id="rId22"/>
    <p:sldId id="675" r:id="rId23"/>
    <p:sldId id="657" r:id="rId24"/>
    <p:sldId id="676" r:id="rId25"/>
    <p:sldId id="660" r:id="rId26"/>
    <p:sldId id="661" r:id="rId27"/>
    <p:sldId id="662" r:id="rId28"/>
    <p:sldId id="663" r:id="rId29"/>
    <p:sldId id="664" r:id="rId30"/>
    <p:sldId id="677" r:id="rId31"/>
    <p:sldId id="678" r:id="rId32"/>
    <p:sldId id="667" r:id="rId33"/>
    <p:sldId id="57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34"/>
            <p14:sldId id="635"/>
            <p14:sldId id="636"/>
            <p14:sldId id="637"/>
            <p14:sldId id="668"/>
            <p14:sldId id="639"/>
            <p14:sldId id="669"/>
            <p14:sldId id="670"/>
            <p14:sldId id="642"/>
            <p14:sldId id="671"/>
            <p14:sldId id="672"/>
            <p14:sldId id="645"/>
            <p14:sldId id="673"/>
            <p14:sldId id="647"/>
            <p14:sldId id="648"/>
            <p14:sldId id="649"/>
            <p14:sldId id="650"/>
            <p14:sldId id="651"/>
            <p14:sldId id="652"/>
            <p14:sldId id="674"/>
            <p14:sldId id="675"/>
            <p14:sldId id="657"/>
            <p14:sldId id="676"/>
            <p14:sldId id="660"/>
            <p14:sldId id="661"/>
            <p14:sldId id="662"/>
            <p14:sldId id="663"/>
            <p14:sldId id="664"/>
            <p14:sldId id="677"/>
            <p14:sldId id="678"/>
            <p14:sldId id="667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734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8f7fe4f5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8f7fe4f5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96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8f7fe4f5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8f7fe4f5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07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8f7fe4f5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8f7fe4f5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42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8f7fe4f5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8f7fe4f5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94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88e3c88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88e3c88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66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88e3c88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88e3c88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65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10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8f7fe4f5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18f7fe4f5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51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15d49e4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15d49e4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205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18f7fe4f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18f7fe4f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6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8f7fe4f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8f7fe4f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322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18f7fe4f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18f7fe4f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682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18f7fe4f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18f7fe4f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718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8f7fe4f5_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8f7fe4f5_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8f7fe4f5_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8f7fe4f5_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95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188e3c88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188e3c88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82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88e3c88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188e3c88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491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15d49e4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15d49e4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76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199082a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199082a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872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99082a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99082a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92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99082a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99082a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81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8f7fe4f5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8f7fe4f5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297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99082a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99082a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74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199082a9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199082a9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69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8f7fe4f5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8f7fe4f5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7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8f7fe4f5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8f7fe4f5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06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8f7fe4f5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8f7fe4f5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10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8f7fe4f5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8f7fe4f5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85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8f7fe4f5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8f7fe4f5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64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8f7fe4f5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8f7fe4f5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1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forta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omfortaa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>
                <a:latin typeface="Comfortaa" pitchFamily="2" charset="0"/>
              </a:defRPr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03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forta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omfortaa" pitchFamily="2" charset="0"/>
              </a:defRPr>
            </a:lvl1pPr>
            <a:lvl2pPr>
              <a:defRPr sz="2800">
                <a:latin typeface="Comfortaa" pitchFamily="2" charset="0"/>
              </a:defRPr>
            </a:lvl2pPr>
            <a:lvl3pPr>
              <a:defRPr sz="2400">
                <a:latin typeface="Comfortaa" pitchFamily="2" charset="0"/>
              </a:defRPr>
            </a:lvl3pPr>
            <a:lvl4pPr>
              <a:defRPr sz="2000">
                <a:latin typeface="Comfortaa" pitchFamily="2" charset="0"/>
              </a:defRPr>
            </a:lvl4pPr>
            <a:lvl5pPr>
              <a:defRPr sz="2000">
                <a:latin typeface="Comforta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Comforta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/>
              <a:t>Функции и стойности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Функционално програмиране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700400" y="3008850"/>
            <a:ext cx="17944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700400" y="1428233"/>
            <a:ext cx="10791200" cy="1046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Извикване на вградената в Haskell sqrt функция, която извежда корен корен квадратен</a:t>
            </a:r>
            <a:endParaRPr sz="2400"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700400" y="4384267"/>
            <a:ext cx="10791200" cy="5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Резултат:</a:t>
            </a:r>
            <a:endParaRPr sz="2400"/>
          </a:p>
        </p:txBody>
      </p:sp>
      <p:sp>
        <p:nvSpPr>
          <p:cNvPr id="186" name="Google Shape;186;p27"/>
          <p:cNvSpPr/>
          <p:nvPr/>
        </p:nvSpPr>
        <p:spPr>
          <a:xfrm>
            <a:off x="700400" y="5047933"/>
            <a:ext cx="45044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7133067" y="3008850"/>
            <a:ext cx="20828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7133067" y="5047933"/>
            <a:ext cx="605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758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700400" y="3008850"/>
            <a:ext cx="17944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700400" y="1428233"/>
            <a:ext cx="10791200" cy="1046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Извикване на вградената в Haskell sqrt функция, която извежда корен корен квадратен</a:t>
            </a:r>
            <a:endParaRPr sz="2400"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700400" y="4384267"/>
            <a:ext cx="10791200" cy="5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Резултат:</a:t>
            </a:r>
            <a:endParaRPr sz="2400"/>
          </a:p>
        </p:txBody>
      </p:sp>
      <p:sp>
        <p:nvSpPr>
          <p:cNvPr id="186" name="Google Shape;186;p27"/>
          <p:cNvSpPr/>
          <p:nvPr/>
        </p:nvSpPr>
        <p:spPr>
          <a:xfrm>
            <a:off x="700400" y="5047933"/>
            <a:ext cx="45044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7133067" y="3008850"/>
            <a:ext cx="20828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7133067" y="5047933"/>
            <a:ext cx="605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143;p22"/>
          <p:cNvSpPr/>
          <p:nvPr/>
        </p:nvSpPr>
        <p:spPr>
          <a:xfrm>
            <a:off x="2758984" y="3109376"/>
            <a:ext cx="3337016" cy="1075875"/>
          </a:xfrm>
          <a:prstGeom prst="wedgeRoundRectCallout">
            <a:avLst>
              <a:gd name="adj1" fmla="val -57875"/>
              <a:gd name="adj2" fmla="val -26442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приема като параметър едно число</a:t>
            </a:r>
            <a:endParaRPr lang="ru-RU" sz="2000" dirty="0">
              <a:solidFill>
                <a:srgbClr val="FFFFFF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259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Извикване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700400" y="3008850"/>
            <a:ext cx="17944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sqrt 3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700400" y="1428233"/>
            <a:ext cx="10791200" cy="1046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Извикване на вградената в Haskell sqrt функция, която извежда корен корен квадратен</a:t>
            </a:r>
            <a:endParaRPr sz="2400"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700400" y="4384267"/>
            <a:ext cx="10791200" cy="5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Резултат:</a:t>
            </a:r>
            <a:endParaRPr sz="2400"/>
          </a:p>
        </p:txBody>
      </p:sp>
      <p:sp>
        <p:nvSpPr>
          <p:cNvPr id="186" name="Google Shape;186;p27"/>
          <p:cNvSpPr/>
          <p:nvPr/>
        </p:nvSpPr>
        <p:spPr>
          <a:xfrm>
            <a:off x="700400" y="5047933"/>
            <a:ext cx="45044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1.7320508075688722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7133067" y="3008850"/>
            <a:ext cx="20828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 3 7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7133067" y="5047933"/>
            <a:ext cx="605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143;p22"/>
          <p:cNvSpPr/>
          <p:nvPr/>
        </p:nvSpPr>
        <p:spPr>
          <a:xfrm>
            <a:off x="3536292" y="3008850"/>
            <a:ext cx="3337016" cy="1775691"/>
          </a:xfrm>
          <a:prstGeom prst="wedgeRoundRectCallout">
            <a:avLst>
              <a:gd name="adj1" fmla="val 57726"/>
              <a:gd name="adj2" fmla="val -32077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когато параметрите са повече от един, те се изреждат без запетаи или скоби</a:t>
            </a:r>
          </a:p>
        </p:txBody>
      </p:sp>
    </p:spTree>
    <p:extLst>
      <p:ext uri="{BB962C8B-B14F-4D97-AF65-F5344CB8AC3E}">
        <p14:creationId xmlns:p14="http://schemas.microsoft.com/office/powerpoint/2010/main" val="302339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- кога има нужда от скоби?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700400" y="1517800"/>
            <a:ext cx="10791200" cy="5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Групиране</a:t>
            </a:r>
            <a:endParaRPr sz="2400"/>
          </a:p>
        </p:txBody>
      </p:sp>
      <p:sp>
        <p:nvSpPr>
          <p:cNvPr id="220" name="Google Shape;220;p30"/>
          <p:cNvSpPr/>
          <p:nvPr/>
        </p:nvSpPr>
        <p:spPr>
          <a:xfrm>
            <a:off x="700400" y="2179433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(5 + 2) * (3 - 4)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00400" y="3771833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 (5 + 2) (sqrt 17)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xfrm>
            <a:off x="700400" y="4949433"/>
            <a:ext cx="10791200" cy="5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Подаване на отрицателно число като параметър</a:t>
            </a:r>
            <a:endParaRPr sz="2400"/>
          </a:p>
        </p:txBody>
      </p:sp>
      <p:sp>
        <p:nvSpPr>
          <p:cNvPr id="223" name="Google Shape;223;p30"/>
          <p:cNvSpPr/>
          <p:nvPr/>
        </p:nvSpPr>
        <p:spPr>
          <a:xfrm>
            <a:off x="700400" y="5559900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 5 (-5)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330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- кога има нужда от скоби?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700400" y="1517800"/>
            <a:ext cx="10791200" cy="5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Групиране</a:t>
            </a:r>
            <a:endParaRPr sz="2400"/>
          </a:p>
        </p:txBody>
      </p:sp>
      <p:sp>
        <p:nvSpPr>
          <p:cNvPr id="220" name="Google Shape;220;p30"/>
          <p:cNvSpPr/>
          <p:nvPr/>
        </p:nvSpPr>
        <p:spPr>
          <a:xfrm>
            <a:off x="700400" y="2143800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(5 + 2) * (3 - 4)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00400" y="3771833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 (5 + 2) (sqrt 17)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xfrm>
            <a:off x="700400" y="4949433"/>
            <a:ext cx="10791200" cy="5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Подаване на отрицателно число като параметър</a:t>
            </a:r>
            <a:endParaRPr sz="2400"/>
          </a:p>
        </p:txBody>
      </p:sp>
      <p:sp>
        <p:nvSpPr>
          <p:cNvPr id="223" name="Google Shape;223;p30"/>
          <p:cNvSpPr/>
          <p:nvPr/>
        </p:nvSpPr>
        <p:spPr>
          <a:xfrm>
            <a:off x="700400" y="5559900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 5 (-5)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143;p22"/>
          <p:cNvSpPr/>
          <p:nvPr/>
        </p:nvSpPr>
        <p:spPr>
          <a:xfrm>
            <a:off x="5517492" y="2237742"/>
            <a:ext cx="3337016" cy="653316"/>
          </a:xfrm>
          <a:prstGeom prst="wedgeRoundRectCallout">
            <a:avLst>
              <a:gd name="adj1" fmla="val -69863"/>
              <a:gd name="adj2" fmla="val -3785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Резултат: 7</a:t>
            </a:r>
          </a:p>
        </p:txBody>
      </p:sp>
      <p:sp>
        <p:nvSpPr>
          <p:cNvPr id="9" name="Google Shape;143;p22"/>
          <p:cNvSpPr/>
          <p:nvPr/>
        </p:nvSpPr>
        <p:spPr>
          <a:xfrm>
            <a:off x="6355692" y="3858909"/>
            <a:ext cx="3337016" cy="653316"/>
          </a:xfrm>
          <a:prstGeom prst="wedgeRoundRectCallout">
            <a:avLst>
              <a:gd name="adj1" fmla="val -69863"/>
              <a:gd name="adj2" fmla="val -3785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Резултат: 7</a:t>
            </a:r>
          </a:p>
        </p:txBody>
      </p:sp>
      <p:sp>
        <p:nvSpPr>
          <p:cNvPr id="10" name="Google Shape;143;p22"/>
          <p:cNvSpPr/>
          <p:nvPr/>
        </p:nvSpPr>
        <p:spPr>
          <a:xfrm>
            <a:off x="3848984" y="5653842"/>
            <a:ext cx="3337016" cy="653316"/>
          </a:xfrm>
          <a:prstGeom prst="wedgeRoundRectCallout">
            <a:avLst>
              <a:gd name="adj1" fmla="val -69863"/>
              <a:gd name="adj2" fmla="val -3785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Резултат: 5</a:t>
            </a:r>
          </a:p>
        </p:txBody>
      </p:sp>
    </p:spTree>
    <p:extLst>
      <p:ext uri="{BB962C8B-B14F-4D97-AF65-F5344CB8AC3E}">
        <p14:creationId xmlns:p14="http://schemas.microsoft.com/office/powerpoint/2010/main" val="357531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Задача: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Дефинирайте функция, която приема 1 параметър n (целочислен тип) и връща като резултат абсолютната стойност на n и прибавя към нея  5</a:t>
            </a:r>
            <a:endParaRPr sz="240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95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700400" y="1501867"/>
            <a:ext cx="10791200" cy="228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plusFive n =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 &lt; 0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(-n) + 5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n + 5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700400" y="4131267"/>
            <a:ext cx="10791200" cy="8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plusFive' n = (abs n) + 5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700400" y="5410633"/>
            <a:ext cx="10791200" cy="8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0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Резултат: plusFive 5 -&gt; 10; plusFive (-5) -&gt; 10</a:t>
            </a:r>
            <a:endParaRPr sz="30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43;p22"/>
          <p:cNvSpPr/>
          <p:nvPr/>
        </p:nvSpPr>
        <p:spPr>
          <a:xfrm>
            <a:off x="5495924" y="1066501"/>
            <a:ext cx="4800601" cy="1824557"/>
          </a:xfrm>
          <a:prstGeom prst="wedgeRoundRectCallout">
            <a:avLst>
              <a:gd name="adj1" fmla="val -69863"/>
              <a:gd name="adj2" fmla="val -3785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един възможен подход е да проверявате дали числото е по-малко от 0 и съответно да го преобразувате</a:t>
            </a:r>
          </a:p>
        </p:txBody>
      </p:sp>
      <p:sp>
        <p:nvSpPr>
          <p:cNvPr id="12" name="Google Shape;143;p22"/>
          <p:cNvSpPr/>
          <p:nvPr/>
        </p:nvSpPr>
        <p:spPr>
          <a:xfrm>
            <a:off x="6791324" y="3368393"/>
            <a:ext cx="4800601" cy="1824557"/>
          </a:xfrm>
          <a:prstGeom prst="wedgeRoundRectCallout">
            <a:avLst>
              <a:gd name="adj1" fmla="val -73038"/>
              <a:gd name="adj2" fmla="val 1435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може и да използвате вградения в стандартната библиотека за Haskell abs метод</a:t>
            </a:r>
          </a:p>
        </p:txBody>
      </p:sp>
    </p:spTree>
    <p:extLst>
      <p:ext uri="{BB962C8B-B14F-4D97-AF65-F5344CB8AC3E}">
        <p14:creationId xmlns:p14="http://schemas.microsoft.com/office/powerpoint/2010/main" val="294901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Чисти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50000"/>
              </a:lnSpc>
              <a:buClr>
                <a:schemeClr val="accent1"/>
              </a:buClr>
              <a:buSzPts val="1800"/>
            </a:pPr>
            <a:r>
              <a:rPr lang="en" sz="2400" dirty="0"/>
              <a:t>Всички функции в Haskell са чисти функции</a:t>
            </a:r>
            <a:endParaRPr sz="2400" dirty="0"/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не могат да променят нито локално, нито глобално състояние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не могат да зависят от текущо състояние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при подаване на едни и същи параметри дадена функция винаги връща един и същ резултат</a:t>
            </a:r>
            <a:endParaRPr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6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Чисти функции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0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 dirty="0"/>
              <a:t>Принтиране на текст в конзола</a:t>
            </a:r>
            <a:endParaRPr sz="2400" dirty="0"/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не е чиста функция - променя външно състояние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Четене на файл</a:t>
            </a:r>
            <a:endParaRPr sz="2400" dirty="0"/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не е чиста функция - зависи от външно състояние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Пресмятане дължината на символен низ</a:t>
            </a:r>
            <a:endParaRPr sz="2400" dirty="0"/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чиста функция - не зависи от външно или вътрешно състояние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Вземане на текущото време</a:t>
            </a:r>
            <a:endParaRPr sz="2400" dirty="0"/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не е чиста функция - в зависимост кога е извикана връща различен резултат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Вземане на произволно число</a:t>
            </a:r>
            <a:endParaRPr sz="2400" dirty="0"/>
          </a:p>
          <a:p>
            <a:pPr lvl="1" indent="-457189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не е чиста функция - връща различен резултат всеки път при извикването си</a:t>
            </a:r>
            <a:endParaRPr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9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/>
              <a:t>Функции като стойности на функция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50000"/>
              </a:lnSpc>
              <a:buClr>
                <a:schemeClr val="accent1"/>
              </a:buClr>
              <a:buSzPts val="1800"/>
            </a:pPr>
            <a:r>
              <a:rPr lang="en" sz="2400" dirty="0"/>
              <a:t>Функциите в Haskell се възприемат като тип променлива (подобно на Int, Char в процедурните и обектно-ориентираните езици)</a:t>
            </a:r>
            <a:endParaRPr sz="2400" dirty="0"/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Могат да се подават като параметри на други функции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Функции от по-висок ред</a:t>
            </a:r>
            <a:endParaRPr sz="2400" dirty="0"/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Това са функции, които или приемат като параметър една или повече функции, или връщат като резултат функция</a:t>
            </a:r>
            <a:endParaRPr sz="2000" dirty="0">
              <a:latin typeface="Comfortaa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 dirty="0"/>
              <a:t>Основен градивен блок в Haskell</a:t>
            </a:r>
            <a:endParaRPr sz="2400" dirty="0"/>
          </a:p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Поредица от команди, която може да бъде преизползвана</a:t>
            </a:r>
            <a:endParaRPr sz="2400" dirty="0"/>
          </a:p>
          <a:p>
            <a:pPr marL="1219170" indent="-457189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2400" dirty="0"/>
              <a:t>Всяка функция  изпълнява определена задача, приема n на брой параметри и връща резултат спрямо подадените параметри</a:t>
            </a:r>
            <a:endParaRPr sz="2400" dirty="0"/>
          </a:p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Повечето програмни езици използват функции (също се наричат и  методи, процедури)</a:t>
            </a:r>
            <a:endParaRPr sz="2400" dirty="0"/>
          </a:p>
          <a:p>
            <a:pPr marL="1828754" indent="0" algn="just">
              <a:lnSpc>
                <a:spcPct val="150000"/>
              </a:lnSpc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22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700400" y="1877667"/>
            <a:ext cx="10791200" cy="181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68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700400" y="1877667"/>
            <a:ext cx="10791200" cy="181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143;p22"/>
          <p:cNvSpPr/>
          <p:nvPr/>
        </p:nvSpPr>
        <p:spPr>
          <a:xfrm>
            <a:off x="4648200" y="1815722"/>
            <a:ext cx="7210425" cy="967945"/>
          </a:xfrm>
          <a:prstGeom prst="wedgeRoundRectCallout">
            <a:avLst>
              <a:gd name="adj1" fmla="val -60352"/>
              <a:gd name="adj2" fmla="val -2801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lang="ru-RU" sz="2400" dirty="0"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43;p22"/>
          <p:cNvSpPr/>
          <p:nvPr/>
        </p:nvSpPr>
        <p:spPr>
          <a:xfrm>
            <a:off x="4648200" y="2956672"/>
            <a:ext cx="5815014" cy="862853"/>
          </a:xfrm>
          <a:prstGeom prst="wedgeRoundRectCallout">
            <a:avLst>
              <a:gd name="adj1" fmla="val -58524"/>
              <a:gd name="adj2" fmla="val -42890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lang="ru-RU" sz="2400" dirty="0">
              <a:solidFill>
                <a:schemeClr val="dk1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143;p22"/>
          <p:cNvSpPr/>
          <p:nvPr/>
        </p:nvSpPr>
        <p:spPr>
          <a:xfrm>
            <a:off x="1562100" y="4210367"/>
            <a:ext cx="5815014" cy="2028508"/>
          </a:xfrm>
          <a:prstGeom prst="wedgeRoundRectCallout">
            <a:avLst>
              <a:gd name="adj1" fmla="val -51644"/>
              <a:gd name="adj2" fmla="val -83612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pass3 е извикана с параметър add1, а по време на изпълнението и add1 се изпълнява с параметър 3</a:t>
            </a:r>
          </a:p>
        </p:txBody>
      </p:sp>
    </p:spTree>
    <p:extLst>
      <p:ext uri="{BB962C8B-B14F-4D97-AF65-F5344CB8AC3E}">
        <p14:creationId xmlns:p14="http://schemas.microsoft.com/office/powerpoint/2010/main" val="1405059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700400" y="1877667"/>
            <a:ext cx="10791200" cy="181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pass3 f = f 3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add1 x = x + 1 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pass3 add1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143;p22"/>
          <p:cNvSpPr/>
          <p:nvPr/>
        </p:nvSpPr>
        <p:spPr>
          <a:xfrm>
            <a:off x="4648200" y="1815722"/>
            <a:ext cx="7210425" cy="967945"/>
          </a:xfrm>
          <a:prstGeom prst="wedgeRoundRectCallout">
            <a:avLst>
              <a:gd name="adj1" fmla="val -60352"/>
              <a:gd name="adj2" fmla="val -2801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pass3 приема като параметър функция f, на която подава 3 като параметър</a:t>
            </a:r>
            <a:endParaRPr lang="ru-RU" sz="2400" dirty="0"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43;p22"/>
          <p:cNvSpPr/>
          <p:nvPr/>
        </p:nvSpPr>
        <p:spPr>
          <a:xfrm>
            <a:off x="4648200" y="2956672"/>
            <a:ext cx="5815014" cy="862853"/>
          </a:xfrm>
          <a:prstGeom prst="wedgeRoundRectCallout">
            <a:avLst>
              <a:gd name="adj1" fmla="val -58524"/>
              <a:gd name="adj2" fmla="val -42890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add1 приема един параметър, към който прибавя 1</a:t>
            </a:r>
            <a:endParaRPr lang="ru-RU" sz="2400" dirty="0">
              <a:solidFill>
                <a:schemeClr val="dk1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143;p22"/>
          <p:cNvSpPr/>
          <p:nvPr/>
        </p:nvSpPr>
        <p:spPr>
          <a:xfrm>
            <a:off x="1562100" y="4210367"/>
            <a:ext cx="5815014" cy="2028508"/>
          </a:xfrm>
          <a:prstGeom prst="wedgeRoundRectCallout">
            <a:avLst>
              <a:gd name="adj1" fmla="val -51644"/>
              <a:gd name="adj2" fmla="val -83612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pass3 е извикана с параметър add1, а по време на изпълнението и add1 се изпълнява с параметър 3</a:t>
            </a:r>
          </a:p>
        </p:txBody>
      </p:sp>
      <p:sp>
        <p:nvSpPr>
          <p:cNvPr id="7" name="Google Shape;310;p41"/>
          <p:cNvSpPr txBox="1">
            <a:spLocks noGrp="1"/>
          </p:cNvSpPr>
          <p:nvPr>
            <p:ph type="body" idx="1"/>
          </p:nvPr>
        </p:nvSpPr>
        <p:spPr>
          <a:xfrm>
            <a:off x="7467600" y="4519942"/>
            <a:ext cx="268553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 dirty="0"/>
              <a:t>Резултат:</a:t>
            </a:r>
            <a:endParaRPr sz="2400" dirty="0"/>
          </a:p>
        </p:txBody>
      </p:sp>
      <p:sp>
        <p:nvSpPr>
          <p:cNvPr id="8" name="Google Shape;311;p41"/>
          <p:cNvSpPr/>
          <p:nvPr/>
        </p:nvSpPr>
        <p:spPr>
          <a:xfrm>
            <a:off x="10434800" y="4502142"/>
            <a:ext cx="10568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610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700400" y="1877667"/>
            <a:ext cx="10791200" cy="181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700400" y="4076667"/>
            <a:ext cx="10791200" cy="8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294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Функции като стойности на функция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700400" y="1810817"/>
            <a:ext cx="10791200" cy="181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compose f g x = f (g x)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add1 x = x + 1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mult2 x = 2 * x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700400" y="4076667"/>
            <a:ext cx="10791200" cy="8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compose add1 mult2 4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43;p22"/>
          <p:cNvSpPr/>
          <p:nvPr/>
        </p:nvSpPr>
        <p:spPr>
          <a:xfrm>
            <a:off x="6896100" y="1815721"/>
            <a:ext cx="4972050" cy="2575303"/>
          </a:xfrm>
          <a:prstGeom prst="wedgeRoundRectCallout">
            <a:avLst>
              <a:gd name="adj1" fmla="val -66291"/>
              <a:gd name="adj2" fmla="val -34609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compose приема 3 параметъра, от които 2 са функции, подава параметърът x на функцията g, след което подава полученият резултат на функцията f</a:t>
            </a:r>
            <a:endParaRPr lang="ru-RU" sz="2400" dirty="0"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143;p22"/>
          <p:cNvSpPr/>
          <p:nvPr/>
        </p:nvSpPr>
        <p:spPr>
          <a:xfrm>
            <a:off x="6519550" y="4606547"/>
            <a:ext cx="3148325" cy="1089404"/>
          </a:xfrm>
          <a:prstGeom prst="wedgeRoundRectCallout">
            <a:avLst>
              <a:gd name="adj1" fmla="val -83777"/>
              <a:gd name="adj2" fmla="val -61779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bg-BG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Резултатът след изпълнението е 9</a:t>
            </a:r>
            <a:endParaRPr lang="ru-RU" sz="2400" dirty="0"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233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1" name="Google Shape;341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Дефинирайте функция, която приема като параметри две функции и число и последователно извиква двете функции, подавайки им числото като параметър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4860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700400" y="1758033"/>
            <a:ext cx="10791200" cy="8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execute f g a = f (g a)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700400" y="3330867"/>
            <a:ext cx="10791200" cy="14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Резултат: execute sqrt sqrt 5 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-&gt; 1.4953487812212205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143;p22"/>
          <p:cNvSpPr/>
          <p:nvPr/>
        </p:nvSpPr>
        <p:spPr>
          <a:xfrm>
            <a:off x="6614800" y="1884495"/>
            <a:ext cx="4748525" cy="1089404"/>
          </a:xfrm>
          <a:prstGeom prst="wedgeRoundRectCallout">
            <a:avLst>
              <a:gd name="adj1" fmla="val -63507"/>
              <a:gd name="adj2" fmla="val -28554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скобите са нужни, за да се дефинира приоритета на операциите</a:t>
            </a:r>
            <a:endParaRPr lang="ru-RU" sz="2400" dirty="0"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6279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Процес, при който функция извиква себе си директно или индиректно (пример: функцията а извиква функцията b, която извиква функцията a)</a:t>
            </a:r>
            <a:endParaRPr sz="24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Техника за решение на проблеми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Разделя всеки проблем на подпроблем от същия тип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Рекурсията трябва да има дъно (базов случай)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Всяка стъпка от рекурсията трябва да се стреми към така дефинираното дъно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В Haskell рекурсията се използва като заместител на циклите, които езикът не поддържа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За целта се използва помощна функция</a:t>
            </a:r>
            <a:endParaRPr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08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700400" y="1877667"/>
            <a:ext cx="10791200" cy="22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2300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49"/>
          <p:cNvSpPr/>
          <p:nvPr/>
        </p:nvSpPr>
        <p:spPr>
          <a:xfrm>
            <a:off x="700400" y="1877667"/>
            <a:ext cx="10791200" cy="22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43;p22"/>
          <p:cNvSpPr/>
          <p:nvPr/>
        </p:nvSpPr>
        <p:spPr>
          <a:xfrm>
            <a:off x="4568250" y="2140040"/>
            <a:ext cx="6633150" cy="1107986"/>
          </a:xfrm>
          <a:prstGeom prst="wedgeRoundRectCallout">
            <a:avLst>
              <a:gd name="adj1" fmla="val -63507"/>
              <a:gd name="adj2" fmla="val -28554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pow2 връща като резултат n-тата степен на 2-ката като използва рекурсия, за да я намери</a:t>
            </a:r>
            <a:endParaRPr lang="ru-RU" sz="2400" dirty="0"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749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/>
              <a:t>Дефиниране на функция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57525" y="1646325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57525" y="4460650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32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57525" y="2569033"/>
            <a:ext cx="10791200" cy="1088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 dirty="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37854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49"/>
          <p:cNvSpPr/>
          <p:nvPr/>
        </p:nvSpPr>
        <p:spPr>
          <a:xfrm>
            <a:off x="700400" y="1877667"/>
            <a:ext cx="10791200" cy="22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43;p22"/>
          <p:cNvSpPr/>
          <p:nvPr/>
        </p:nvSpPr>
        <p:spPr>
          <a:xfrm>
            <a:off x="4568250" y="2140040"/>
            <a:ext cx="6633150" cy="1107986"/>
          </a:xfrm>
          <a:prstGeom prst="wedgeRoundRectCallout">
            <a:avLst>
              <a:gd name="adj1" fmla="val -67959"/>
              <a:gd name="adj2" fmla="val 7552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случаят в който n достигне 0 е дъното на рекурсията, тогава функцията връща резултат 1</a:t>
            </a:r>
          </a:p>
        </p:txBody>
      </p:sp>
    </p:spTree>
    <p:extLst>
      <p:ext uri="{BB962C8B-B14F-4D97-AF65-F5344CB8AC3E}">
        <p14:creationId xmlns:p14="http://schemas.microsoft.com/office/powerpoint/2010/main" val="1519960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49"/>
          <p:cNvSpPr/>
          <p:nvPr/>
        </p:nvSpPr>
        <p:spPr>
          <a:xfrm>
            <a:off x="538475" y="1877666"/>
            <a:ext cx="10791200" cy="22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 n =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if n == 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then 1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else 2 * (pow2 (n - 1))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43;p22"/>
          <p:cNvSpPr/>
          <p:nvPr/>
        </p:nvSpPr>
        <p:spPr>
          <a:xfrm>
            <a:off x="6909125" y="2085198"/>
            <a:ext cx="4867275" cy="2429652"/>
          </a:xfrm>
          <a:prstGeom prst="wedgeRoundRectCallout">
            <a:avLst>
              <a:gd name="adj1" fmla="val -59935"/>
              <a:gd name="adj2" fmla="val 19415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В противен случай функцията връща 2 умножено по резултата от функцията за n - 1. Така проблемът се разбива на малки подпроблеми и се стига до крайният резултат</a:t>
            </a:r>
          </a:p>
        </p:txBody>
      </p:sp>
    </p:spTree>
    <p:extLst>
      <p:ext uri="{BB962C8B-B14F-4D97-AF65-F5344CB8AC3E}">
        <p14:creationId xmlns:p14="http://schemas.microsoft.com/office/powerpoint/2010/main" val="3360267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Рекурсия - примери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52"/>
          <p:cNvSpPr/>
          <p:nvPr/>
        </p:nvSpPr>
        <p:spPr>
          <a:xfrm>
            <a:off x="700400" y="3893033"/>
            <a:ext cx="10791200" cy="22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 str n =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""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str ++ (repeatString str (n-1))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>
            <a:spLocks noGrp="1"/>
          </p:cNvSpPr>
          <p:nvPr>
            <p:ph type="body" idx="1"/>
          </p:nvPr>
        </p:nvSpPr>
        <p:spPr>
          <a:xfrm>
            <a:off x="700400" y="1536633"/>
            <a:ext cx="10791200" cy="205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Функция, слепваща символен низ n на брой пъти</a:t>
            </a:r>
            <a:endParaRPr sz="240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/>
              <a:t>При n = 0 функцията връща празен символен низ</a:t>
            </a:r>
            <a:endParaRPr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/>
              <a:t>В противен случай свежда проблема до подпроблем от същия тип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5377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38475" y="1589175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538475" y="4393975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38475" y="3169108"/>
            <a:ext cx="10791200" cy="1153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240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71221" y="2430375"/>
            <a:ext cx="2148254" cy="859143"/>
          </a:xfrm>
          <a:prstGeom prst="wedgeRoundRectCallout">
            <a:avLst>
              <a:gd name="adj1" fmla="val -29631"/>
              <a:gd name="adj2" fmla="val -7788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име на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337419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00400" y="2703600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518799" y="1465967"/>
            <a:ext cx="6511025" cy="1351200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параметрите, които функцията приема се изреждат, разделени от интервал, без  да се обграждат от скоби</a:t>
            </a:r>
            <a:endParaRPr sz="2000" dirty="0">
              <a:solidFill>
                <a:srgbClr val="FFFFFF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700400" y="5479825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32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00400" y="3693567"/>
            <a:ext cx="10791200" cy="108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5729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Дефиниране на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00400" y="2703600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square x = x * x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5113926" y="3017967"/>
            <a:ext cx="3391900" cy="675600"/>
          </a:xfrm>
          <a:prstGeom prst="wedgeRoundRectCallout">
            <a:avLst>
              <a:gd name="adj1" fmla="val -65491"/>
              <a:gd name="adj2" fmla="val -34271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Тяло на функцията</a:t>
            </a:r>
            <a:endParaRPr sz="2000" dirty="0">
              <a:solidFill>
                <a:srgbClr val="FFFFFF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700400" y="5479825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let square x = x * x</a:t>
            </a:r>
            <a:endParaRPr sz="32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00400" y="3693567"/>
            <a:ext cx="10791200" cy="108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В контекста на GHCi функцията се дефинира  с ключовата дума let, за да е ясно, че се декларира нова функция, а не се извиква съществуваща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237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/>
              <a:t>Дефиниране на функция с повече параметри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00400" y="2587800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200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/>
              <a:t>Дефиниране на функция с повече параметри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00400" y="2587800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143;p22"/>
          <p:cNvSpPr/>
          <p:nvPr/>
        </p:nvSpPr>
        <p:spPr>
          <a:xfrm>
            <a:off x="4952000" y="3637091"/>
            <a:ext cx="5582649" cy="1668333"/>
          </a:xfrm>
          <a:prstGeom prst="wedgeRoundRectCallout">
            <a:avLst>
              <a:gd name="adj1" fmla="val -45073"/>
              <a:gd name="adj2" fmla="val -75542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първо се изпълнява функцията max, която е вградена за Haskell и връща по-големият от два параметъра</a:t>
            </a:r>
          </a:p>
        </p:txBody>
      </p:sp>
    </p:spTree>
    <p:extLst>
      <p:ext uri="{BB962C8B-B14F-4D97-AF65-F5344CB8AC3E}">
        <p14:creationId xmlns:p14="http://schemas.microsoft.com/office/powerpoint/2010/main" val="284385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/>
              <a:t>Дефиниране на функция с повече параметри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00400" y="2587800"/>
            <a:ext cx="10791200" cy="8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multMax a b x = (max a b) * x</a:t>
            </a:r>
            <a:endParaRPr sz="32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143;p22"/>
          <p:cNvSpPr/>
          <p:nvPr/>
        </p:nvSpPr>
        <p:spPr>
          <a:xfrm>
            <a:off x="6134100" y="3637091"/>
            <a:ext cx="4400549" cy="1668333"/>
          </a:xfrm>
          <a:prstGeom prst="wedgeRoundRectCallout">
            <a:avLst>
              <a:gd name="adj1" fmla="val -33633"/>
              <a:gd name="adj2" fmla="val -80681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Резултатът от функцията </a:t>
            </a:r>
            <a:r>
              <a:rPr lang="en-GB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max </a:t>
            </a:r>
            <a:r>
              <a:rPr lang="bg-BG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се умножава по </a:t>
            </a:r>
            <a:r>
              <a:rPr lang="en-GB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x</a:t>
            </a:r>
            <a:endParaRPr lang="ru-RU" sz="2000" dirty="0">
              <a:solidFill>
                <a:srgbClr val="FFFFFF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741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1490</Words>
  <Application>Microsoft Office PowerPoint</Application>
  <PresentationFormat>Widescreen</PresentationFormat>
  <Paragraphs>193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Comfortaa</vt:lpstr>
      <vt:lpstr>Consolas</vt:lpstr>
      <vt:lpstr>Office Theme</vt:lpstr>
      <vt:lpstr>Функции и стойности</vt:lpstr>
      <vt:lpstr>Функции</vt:lpstr>
      <vt:lpstr>Дефиниране на функция</vt:lpstr>
      <vt:lpstr>Дефиниране на функция</vt:lpstr>
      <vt:lpstr>Дефиниране на функция</vt:lpstr>
      <vt:lpstr>Дефиниране на функция</vt:lpstr>
      <vt:lpstr>Дефиниране на функция с повече параметри</vt:lpstr>
      <vt:lpstr>Дефиниране на функция с повече параметри</vt:lpstr>
      <vt:lpstr>Дефиниране на функция с повече параметри</vt:lpstr>
      <vt:lpstr>Извикване на функция</vt:lpstr>
      <vt:lpstr>Извикване на функция</vt:lpstr>
      <vt:lpstr>Извикване на функция</vt:lpstr>
      <vt:lpstr>Функции - кога има нужда от скоби?</vt:lpstr>
      <vt:lpstr>Функции - кога има нужда от скоби?</vt:lpstr>
      <vt:lpstr>Задача:</vt:lpstr>
      <vt:lpstr>Решение: </vt:lpstr>
      <vt:lpstr>Чисти функции</vt:lpstr>
      <vt:lpstr>Чисти функции - примери</vt:lpstr>
      <vt:lpstr>Функции като стойности на функция</vt:lpstr>
      <vt:lpstr>Функции като стойности на функция - примери</vt:lpstr>
      <vt:lpstr>Функции като стойности на функция - примери</vt:lpstr>
      <vt:lpstr>Функции като стойности на функция - примери</vt:lpstr>
      <vt:lpstr>Функции като стойности на функция - примери</vt:lpstr>
      <vt:lpstr>Функции като стойности на функция - примери</vt:lpstr>
      <vt:lpstr>Задача: </vt:lpstr>
      <vt:lpstr>Решение: </vt:lpstr>
      <vt:lpstr>Рекурсия</vt:lpstr>
      <vt:lpstr>Рекурсия - примери</vt:lpstr>
      <vt:lpstr>Рекурсия - примери</vt:lpstr>
      <vt:lpstr>Рекурсия - примери</vt:lpstr>
      <vt:lpstr>Рекурсия - примери</vt:lpstr>
      <vt:lpstr>Рекурсия - примери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24</cp:revision>
  <dcterms:created xsi:type="dcterms:W3CDTF">2022-08-09T09:25:46Z</dcterms:created>
  <dcterms:modified xsi:type="dcterms:W3CDTF">2023-11-11T16:00:52Z</dcterms:modified>
</cp:coreProperties>
</file>