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8" r:id="rId2"/>
    <p:sldId id="635" r:id="rId3"/>
    <p:sldId id="636" r:id="rId4"/>
    <p:sldId id="637" r:id="rId5"/>
    <p:sldId id="638" r:id="rId6"/>
    <p:sldId id="639" r:id="rId7"/>
    <p:sldId id="640" r:id="rId8"/>
    <p:sldId id="641" r:id="rId9"/>
    <p:sldId id="642" r:id="rId10"/>
    <p:sldId id="643" r:id="rId11"/>
    <p:sldId id="644" r:id="rId12"/>
    <p:sldId id="648" r:id="rId13"/>
    <p:sldId id="649" r:id="rId14"/>
    <p:sldId id="651" r:id="rId15"/>
    <p:sldId id="5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8"/>
            <p14:sldId id="649"/>
            <p14:sldId id="651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A51F5-6E34-4A9B-8787-8C29D4F40D1D}" v="1" dt="2022-08-10T06:34:56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7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ed18ef6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1ed18ef6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834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a4fb445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a4fb445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772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a4fb445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a4fb445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418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a4fb445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a4fb445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236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a4fb445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a4fb445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421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1ed18ef66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1ed18ef66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764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1a4fb445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1a4fb445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1343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1a4fb445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1a4fb445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63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1a4fb445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1a4fb445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27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1a4fb445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1a4fb445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623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8d3888a4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e8d3888a4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318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a4fb445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a4fb445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824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1a4fb445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1a4fb445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4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omforta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omfortaa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609585" lvl="0" indent="-524920" rtl="0">
              <a:spcBef>
                <a:spcPts val="667"/>
              </a:spcBef>
              <a:spcAft>
                <a:spcPts val="0"/>
              </a:spcAft>
              <a:buSzPts val="2600"/>
              <a:buChar char="▪"/>
              <a:defRPr>
                <a:latin typeface="Comfortaa" pitchFamily="2" charset="0"/>
              </a:defRPr>
            </a:lvl1pPr>
            <a:lvl2pPr marL="1219170" lvl="1" indent="-465655" rtl="0">
              <a:spcBef>
                <a:spcPts val="667"/>
              </a:spcBef>
              <a:spcAft>
                <a:spcPts val="0"/>
              </a:spcAft>
              <a:buSzPts val="1900"/>
              <a:buChar char="▪"/>
              <a:defRPr/>
            </a:lvl2pPr>
            <a:lvl3pPr marL="1828754" lvl="2" indent="-457189" rtl="0">
              <a:spcBef>
                <a:spcPts val="667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48722" rtl="0">
              <a:spcBef>
                <a:spcPts val="667"/>
              </a:spcBef>
              <a:spcAft>
                <a:spcPts val="0"/>
              </a:spcAft>
              <a:buSzPts val="1700"/>
              <a:buChar char="▪"/>
              <a:defRPr/>
            </a:lvl4pPr>
            <a:lvl5pPr marL="3047924" lvl="4" indent="-440256" rtl="0">
              <a:spcBef>
                <a:spcPts val="667"/>
              </a:spcBef>
              <a:spcAft>
                <a:spcPts val="0"/>
              </a:spcAft>
              <a:buSzPts val="1600"/>
              <a:buChar char="▪"/>
              <a:defRPr/>
            </a:lvl5pPr>
            <a:lvl6pPr marL="3657509" lvl="5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4267093" lvl="6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4876678" lvl="7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5486263" lvl="8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303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omfortaa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mforta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omforta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omforta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Comfortaa" pitchFamily="2" charset="0"/>
              </a:defRPr>
            </a:lvl1pPr>
            <a:lvl2pPr>
              <a:defRPr sz="2800">
                <a:latin typeface="Comfortaa" pitchFamily="2" charset="0"/>
              </a:defRPr>
            </a:lvl2pPr>
            <a:lvl3pPr>
              <a:defRPr sz="2400">
                <a:latin typeface="Comfortaa" pitchFamily="2" charset="0"/>
              </a:defRPr>
            </a:lvl3pPr>
            <a:lvl4pPr>
              <a:defRPr sz="2000">
                <a:latin typeface="Comfortaa" pitchFamily="2" charset="0"/>
              </a:defRPr>
            </a:lvl4pPr>
            <a:lvl5pPr>
              <a:defRPr sz="2000">
                <a:latin typeface="Comfortaa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omforta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>
                <a:latin typeface="Comfortaa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omforta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bg-BG" dirty="0" smtClean="0"/>
              <a:t>Рекурсия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 smtClean="0">
                <a:latin typeface="Comfortaa" pitchFamily="2" charset="0"/>
              </a:rPr>
              <a:t>Функционално програмиране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42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50000"/>
              </a:lnSpc>
              <a:buClr>
                <a:schemeClr val="accent1"/>
              </a:buClr>
              <a:buSzPts val="1800"/>
            </a:pPr>
            <a:r>
              <a:rPr lang="en" sz="2400" dirty="0"/>
              <a:t>Опашковата рекурсия е рекурсия, при която последното извършвано действие е рекурсивно извикване</a:t>
            </a:r>
            <a:endParaRPr sz="2400" dirty="0"/>
          </a:p>
          <a:p>
            <a:pPr lvl="1" indent="-457189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Оптимизация наречена премахване на опашното извикване (tail call elimination)</a:t>
            </a:r>
            <a:endParaRPr sz="2000" dirty="0">
              <a:latin typeface="Comfortaa" pitchFamily="2" charset="0"/>
            </a:endParaRPr>
          </a:p>
          <a:p>
            <a:pPr lvl="1" indent="-457189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Вместо с последващо връщане рекурсивното обръщение се реализира със преход без връщане</a:t>
            </a:r>
            <a:endParaRPr sz="2000" dirty="0">
              <a:latin typeface="Comfortaa" pitchFamily="2" charset="0"/>
            </a:endParaRPr>
          </a:p>
          <a:p>
            <a:pPr lvl="1" indent="-457189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При тази рекурсия заделената в стека памет се преизползва вместо да се заделя нова </a:t>
            </a:r>
            <a:endParaRPr sz="2000" dirty="0">
              <a:latin typeface="Comfortaa" pitchFamily="2" charset="0"/>
            </a:endParaRPr>
          </a:p>
          <a:p>
            <a:pPr lvl="1" indent="-457189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Намалява разхода на памет и обикновено подобрява бързината на алгоритъма, но по-трудно се откриват грешки</a:t>
            </a:r>
            <a:endParaRPr sz="2000" dirty="0">
              <a:latin typeface="Comfortaa" pitchFamily="2" charset="0"/>
            </a:endParaRPr>
          </a:p>
        </p:txBody>
      </p:sp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Опашкова рекурсия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3209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Опашкова рекурсия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42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000" dirty="0"/>
              <a:t>Обратно към примера с функцията repeatString - тя може да се преобразува като се използва опашкова рекурсия по следния начин: </a:t>
            </a:r>
            <a:endParaRPr sz="2000" dirty="0"/>
          </a:p>
        </p:txBody>
      </p:sp>
      <p:sp>
        <p:nvSpPr>
          <p:cNvPr id="184" name="Google Shape;184;p28"/>
          <p:cNvSpPr/>
          <p:nvPr/>
        </p:nvSpPr>
        <p:spPr>
          <a:xfrm>
            <a:off x="700400" y="2375433"/>
            <a:ext cx="10791200" cy="270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repeatStringLoop string result n = </a:t>
            </a:r>
            <a:endParaRPr sz="3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n == 0</a:t>
            </a:r>
            <a:endParaRPr sz="3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then result</a:t>
            </a:r>
            <a:endParaRPr sz="3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repeatStringLoop string (result ++ string) (n - 1)</a:t>
            </a:r>
            <a:endParaRPr sz="3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3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700400" y="5308467"/>
            <a:ext cx="10791200" cy="134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lnSpc>
                <a:spcPct val="131250"/>
              </a:lnSpc>
              <a:buClr>
                <a:schemeClr val="dk1"/>
              </a:buClr>
              <a:buSzPts val="1100"/>
            </a:pPr>
            <a:r>
              <a:rPr lang="en" sz="3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repeatString string n = repeatStringLoop string string n</a:t>
            </a:r>
            <a:endParaRPr sz="3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3650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Опашкова рекурсия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42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000" dirty="0"/>
              <a:t>Обратно към примера с функцията repeatString - тя може да се преобразува като се използва опашкова рекурсия по следния начин: </a:t>
            </a:r>
            <a:endParaRPr sz="2000" dirty="0"/>
          </a:p>
        </p:txBody>
      </p:sp>
      <p:sp>
        <p:nvSpPr>
          <p:cNvPr id="184" name="Google Shape;184;p28"/>
          <p:cNvSpPr/>
          <p:nvPr/>
        </p:nvSpPr>
        <p:spPr>
          <a:xfrm>
            <a:off x="700400" y="2375433"/>
            <a:ext cx="10791200" cy="270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repeatStringLoop string result n = </a:t>
            </a:r>
            <a:endParaRPr sz="3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n == 0</a:t>
            </a:r>
            <a:endParaRPr sz="3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then result</a:t>
            </a:r>
            <a:endParaRPr sz="3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repeatStringLoop string (result ++ string) (n - 1)</a:t>
            </a:r>
            <a:endParaRPr sz="3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3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700400" y="5308467"/>
            <a:ext cx="10791200" cy="134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lnSpc>
                <a:spcPct val="131250"/>
              </a:lnSpc>
              <a:buClr>
                <a:schemeClr val="dk1"/>
              </a:buClr>
              <a:buSzPts val="1100"/>
            </a:pPr>
            <a:r>
              <a:rPr lang="en" sz="3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repeatString string n = repeatStringLoop string string n</a:t>
            </a:r>
            <a:endParaRPr sz="3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610700" y="3384418"/>
            <a:ext cx="5356550" cy="1924049"/>
          </a:xfrm>
          <a:prstGeom prst="wedgeRoundRectCallout">
            <a:avLst>
              <a:gd name="adj1" fmla="val -90852"/>
              <a:gd name="adj2" fmla="val 6003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latin typeface="Comfortaa" pitchFamily="2" charset="0"/>
                <a:ea typeface="Consolas"/>
                <a:cs typeface="Consolas"/>
                <a:sym typeface="Consolas"/>
              </a:rPr>
              <a:t>отново се изпозлва помощна функция, на която се подават 2 параметъра - стринга и колко повторения трябва да се направят</a:t>
            </a:r>
            <a:endParaRPr lang="ru-RU" sz="24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694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Опашкова рекурсия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42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000" dirty="0"/>
              <a:t>Обратно към примера с функцията repeatString - тя може да се преобразува като се използва опашкова рекурсия по следния начин: </a:t>
            </a:r>
            <a:endParaRPr sz="2000" dirty="0"/>
          </a:p>
        </p:txBody>
      </p:sp>
      <p:sp>
        <p:nvSpPr>
          <p:cNvPr id="184" name="Google Shape;184;p28"/>
          <p:cNvSpPr/>
          <p:nvPr/>
        </p:nvSpPr>
        <p:spPr>
          <a:xfrm>
            <a:off x="700400" y="2375433"/>
            <a:ext cx="10791200" cy="270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repeatStringLoop string result n = </a:t>
            </a:r>
            <a:endParaRPr sz="3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n == 0</a:t>
            </a:r>
            <a:endParaRPr sz="3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then result</a:t>
            </a:r>
            <a:endParaRPr sz="3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repeatStringLoop string (result ++ string) (n - 1)</a:t>
            </a:r>
            <a:endParaRPr sz="3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3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700400" y="5308467"/>
            <a:ext cx="10791200" cy="134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lnSpc>
                <a:spcPct val="131250"/>
              </a:lnSpc>
              <a:buClr>
                <a:schemeClr val="dk1"/>
              </a:buClr>
              <a:buSzPts val="1100"/>
            </a:pPr>
            <a:r>
              <a:rPr lang="en" sz="3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repeatString string n = repeatStringLoop string string n</a:t>
            </a:r>
            <a:endParaRPr sz="3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610700" y="2800350"/>
            <a:ext cx="5356550" cy="2508117"/>
          </a:xfrm>
          <a:prstGeom prst="wedgeRoundRectCallout">
            <a:avLst>
              <a:gd name="adj1" fmla="val -90852"/>
              <a:gd name="adj2" fmla="val 6003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latin typeface="Comfortaa" pitchFamily="2" charset="0"/>
                <a:ea typeface="Consolas"/>
                <a:cs typeface="Consolas"/>
                <a:sym typeface="Consolas"/>
              </a:rPr>
              <a:t>функцията от своя страна извиква рекурсивния цикъл като задава стойности за низа, който ще се повтаря, текущия низ (в началото със същата стойност) и броя повторения, които се изискват</a:t>
            </a:r>
            <a:endParaRPr lang="ru-RU" sz="24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599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Опашкова рекурсия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1042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000" dirty="0"/>
              <a:t>Обратно към примера с функцията repeatString - тя може да се преобразува като се използва опашкова рекурсия по следния начин: </a:t>
            </a:r>
            <a:endParaRPr sz="2000" dirty="0"/>
          </a:p>
        </p:txBody>
      </p:sp>
      <p:sp>
        <p:nvSpPr>
          <p:cNvPr id="184" name="Google Shape;184;p28"/>
          <p:cNvSpPr/>
          <p:nvPr/>
        </p:nvSpPr>
        <p:spPr>
          <a:xfrm>
            <a:off x="700400" y="2375433"/>
            <a:ext cx="10791200" cy="270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repeatStringLoop string result n = </a:t>
            </a:r>
            <a:endParaRPr sz="3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n == 0</a:t>
            </a:r>
            <a:endParaRPr sz="3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then result</a:t>
            </a:r>
            <a:endParaRPr sz="3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repeatStringLoop string (result ++ string) (n - 1)</a:t>
            </a:r>
            <a:endParaRPr sz="3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3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700400" y="5308467"/>
            <a:ext cx="10791200" cy="134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lnSpc>
                <a:spcPct val="131250"/>
              </a:lnSpc>
              <a:buClr>
                <a:schemeClr val="dk1"/>
              </a:buClr>
              <a:buSzPts val="1100"/>
            </a:pPr>
            <a:r>
              <a:rPr lang="en" sz="3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repeatString string n = repeatStringLoop string string n</a:t>
            </a:r>
            <a:endParaRPr sz="3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553075" y="1076325"/>
            <a:ext cx="6365725" cy="2025159"/>
          </a:xfrm>
          <a:prstGeom prst="wedgeRoundRectCallout">
            <a:avLst>
              <a:gd name="adj1" fmla="val 5348"/>
              <a:gd name="adj2" fmla="val 86996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latin typeface="Comfortaa" pitchFamily="2" charset="0"/>
                <a:ea typeface="Consolas"/>
                <a:cs typeface="Consolas"/>
                <a:sym typeface="Consolas"/>
              </a:rPr>
              <a:t>забележете как вместо функцията да долепя низа със резултата от рекурсивното извикване на функция за (n - 1) директно извиква функцията като ѝ подава низа (досега), залепен с началният низ, който трябва да се повтаря</a:t>
            </a:r>
            <a:endParaRPr lang="ru-RU" sz="24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461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Рекурсивна реализация на цилки</a:t>
            </a: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69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buClr>
                <a:schemeClr val="accent1"/>
              </a:buClr>
              <a:buSzPts val="1800"/>
            </a:pPr>
            <a:r>
              <a:rPr lang="en" sz="2400" dirty="0"/>
              <a:t>В Haskell няма цикли</a:t>
            </a:r>
            <a:endParaRPr sz="2400" dirty="0"/>
          </a:p>
          <a:p>
            <a:pPr lvl="1" indent="-457189" algn="just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Циклите се реализират чрез рекурсия</a:t>
            </a:r>
            <a:endParaRPr sz="2000" dirty="0">
              <a:latin typeface="Comfortaa" pitchFamily="2" charset="0"/>
            </a:endParaRPr>
          </a:p>
          <a:p>
            <a:pPr lvl="1" indent="-457189" algn="just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В Haskell всички функции са чисти (не могат да променят състояние)</a:t>
            </a:r>
            <a:endParaRPr sz="2000" dirty="0">
              <a:latin typeface="Comfortaa" pitchFamily="2" charset="0"/>
            </a:endParaRPr>
          </a:p>
          <a:p>
            <a:pPr lvl="1" indent="-457189" algn="just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Итерациите се реализират с рекурсивни извиквания</a:t>
            </a:r>
            <a:endParaRPr sz="2000" dirty="0">
              <a:latin typeface="Comfortaa" pitchFamily="2" charset="0"/>
            </a:endParaRPr>
          </a:p>
          <a:p>
            <a:pPr lvl="1" indent="-457189" algn="just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Итераторите се реализират като параметри и се променят при всяко рекурсивно извикване</a:t>
            </a:r>
            <a:endParaRPr sz="20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Рекурсивна реализация на цилки</a:t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700400" y="1614233"/>
            <a:ext cx="10791200" cy="369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int repeatString(String str, int n) {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String result = "";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for(int i = 0; i &lt; n; ++i)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result += str;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return result;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395283" y="3781033"/>
            <a:ext cx="5498000" cy="1531200"/>
          </a:xfrm>
          <a:prstGeom prst="wedgeRoundRectCallout">
            <a:avLst>
              <a:gd name="adj1" fmla="val -72076"/>
              <a:gd name="adj2" fmla="val -4677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latin typeface="Comfortaa" pitchFamily="2" charset="0"/>
                <a:ea typeface="Consolas"/>
                <a:cs typeface="Consolas"/>
                <a:sym typeface="Consolas"/>
              </a:rPr>
              <a:t>Java реализация на функция, която използва цикъл, който долепя даден символен низ до себе си n на брой пъти</a:t>
            </a:r>
            <a:endParaRPr lang="ru-RU" sz="24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8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Рекурсивна реализация на цилки</a:t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700400" y="1614233"/>
            <a:ext cx="10791200" cy="234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repeatString str n = 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n == 0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then ""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str ++ (repeatString str (n-1))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452433" y="3738162"/>
            <a:ext cx="5498000" cy="986238"/>
          </a:xfrm>
          <a:prstGeom prst="wedgeRoundRectCallout">
            <a:avLst>
              <a:gd name="adj1" fmla="val -72076"/>
              <a:gd name="adj2" fmla="val -4677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latin typeface="Comfortaa" pitchFamily="2" charset="0"/>
                <a:ea typeface="Consolas"/>
                <a:cs typeface="Consolas"/>
                <a:sym typeface="Consolas"/>
              </a:rPr>
              <a:t>реализация на същата функция в Haskell</a:t>
            </a:r>
            <a:endParaRPr lang="ru-RU" sz="24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53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Рекурсивна реализация на цилки</a:t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700400" y="2733433"/>
            <a:ext cx="10791200" cy="226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pow2loop n x i = 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i &lt; n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then pow2loop n (x*2) (i+1)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x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700400" y="1536667"/>
            <a:ext cx="10791200" cy="1042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buClr>
                <a:schemeClr val="accent1"/>
              </a:buClr>
              <a:buSzPts val="1800"/>
            </a:pPr>
            <a:r>
              <a:rPr lang="en" sz="2400"/>
              <a:t>За функциите, които зависят от външно състояние се използва помощна функция</a:t>
            </a:r>
            <a:endParaRPr sz="2400"/>
          </a:p>
        </p:txBody>
      </p:sp>
      <p:sp>
        <p:nvSpPr>
          <p:cNvPr id="140" name="Google Shape;140;p22"/>
          <p:cNvSpPr/>
          <p:nvPr/>
        </p:nvSpPr>
        <p:spPr>
          <a:xfrm>
            <a:off x="700400" y="5306233"/>
            <a:ext cx="10791200" cy="88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pow2 n = pow2loop n 1 0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6755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Рекурсивна реализация на цилки</a:t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700400" y="2733433"/>
            <a:ext cx="10791200" cy="226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pow2loop n x i = 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i &lt; n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then pow2loop n (x*2) (i+1)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x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700400" y="1536667"/>
            <a:ext cx="10791200" cy="1042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buClr>
                <a:schemeClr val="accent1"/>
              </a:buClr>
              <a:buSzPts val="1800"/>
            </a:pPr>
            <a:r>
              <a:rPr lang="en" sz="2400"/>
              <a:t>За функциите, които зависят от външно състояние се използва помощна функция</a:t>
            </a:r>
            <a:endParaRPr sz="2400"/>
          </a:p>
        </p:txBody>
      </p:sp>
      <p:sp>
        <p:nvSpPr>
          <p:cNvPr id="148" name="Google Shape;148;p23"/>
          <p:cNvSpPr/>
          <p:nvPr/>
        </p:nvSpPr>
        <p:spPr>
          <a:xfrm>
            <a:off x="700400" y="5306233"/>
            <a:ext cx="10791200" cy="88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pow2 n = pow2loop n 1 0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638500" y="2885467"/>
            <a:ext cx="5200950" cy="1162658"/>
          </a:xfrm>
          <a:prstGeom prst="wedgeRoundRectCallout">
            <a:avLst>
              <a:gd name="adj1" fmla="val -72076"/>
              <a:gd name="adj2" fmla="val -4677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latin typeface="Comfortaa" pitchFamily="2" charset="0"/>
                <a:ea typeface="Consolas"/>
                <a:cs typeface="Consolas"/>
                <a:sym typeface="Consolas"/>
              </a:rPr>
              <a:t>параметърът i е итератора, който би се използвал при for-цикъл в процедурен език</a:t>
            </a:r>
            <a:endParaRPr lang="ru-RU" sz="24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96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Рекурсивна реализация на цилки</a:t>
            </a:r>
            <a:endParaRPr/>
          </a:p>
        </p:txBody>
      </p:sp>
      <p:sp>
        <p:nvSpPr>
          <p:cNvPr id="155" name="Google Shape;155;p24"/>
          <p:cNvSpPr/>
          <p:nvPr/>
        </p:nvSpPr>
        <p:spPr>
          <a:xfrm>
            <a:off x="700400" y="2733433"/>
            <a:ext cx="10791200" cy="226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pow2loop n x i = 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i &lt; n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then pow2loop n (x*2) (i+1)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x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700400" y="1536667"/>
            <a:ext cx="10791200" cy="1042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buClr>
                <a:schemeClr val="accent1"/>
              </a:buClr>
              <a:buSzPts val="1800"/>
            </a:pPr>
            <a:r>
              <a:rPr lang="en" sz="2400"/>
              <a:t>За функциите, които зависят от външно състояние се използва помощна функция</a:t>
            </a:r>
            <a:endParaRPr sz="2400"/>
          </a:p>
        </p:txBody>
      </p:sp>
      <p:sp>
        <p:nvSpPr>
          <p:cNvPr id="157" name="Google Shape;157;p24"/>
          <p:cNvSpPr/>
          <p:nvPr/>
        </p:nvSpPr>
        <p:spPr>
          <a:xfrm>
            <a:off x="700400" y="5306233"/>
            <a:ext cx="10791200" cy="88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pow2 n = pow2loop n 1 0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419850" y="4743450"/>
            <a:ext cx="5356550" cy="1924049"/>
          </a:xfrm>
          <a:prstGeom prst="wedgeRoundRectCallout">
            <a:avLst>
              <a:gd name="adj1" fmla="val -55643"/>
              <a:gd name="adj2" fmla="val -8779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latin typeface="Comfortaa" pitchFamily="2" charset="0"/>
                <a:ea typeface="Consolas"/>
                <a:cs typeface="Consolas"/>
                <a:sym typeface="Consolas"/>
              </a:rPr>
              <a:t>pow2 приема само един аргумент - на коя степен да се повдигне 2;</a:t>
            </a:r>
            <a:br>
              <a:rPr lang="ru-RU" sz="2000" dirty="0">
                <a:latin typeface="Comfortaa" pitchFamily="2" charset="0"/>
                <a:ea typeface="Consolas"/>
                <a:cs typeface="Consolas"/>
                <a:sym typeface="Consolas"/>
              </a:rPr>
            </a:br>
            <a:r>
              <a:rPr lang="ru-RU" sz="2000" dirty="0">
                <a:latin typeface="Comfortaa" pitchFamily="2" charset="0"/>
                <a:ea typeface="Consolas"/>
                <a:cs typeface="Consolas"/>
                <a:sym typeface="Consolas"/>
              </a:rPr>
              <a:t>За начален индекс на цикъла се задава 0, а за начална стойност на произведението се задава 1</a:t>
            </a:r>
          </a:p>
        </p:txBody>
      </p:sp>
    </p:spTree>
    <p:extLst>
      <p:ext uri="{BB962C8B-B14F-4D97-AF65-F5344CB8AC3E}">
        <p14:creationId xmlns:p14="http://schemas.microsoft.com/office/powerpoint/2010/main" val="3921718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42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400"/>
              <a:t>Дефинирайте функция, която намира сбора на първите 10 естествени числа</a:t>
            </a:r>
            <a:endParaRPr sz="2400"/>
          </a:p>
        </p:txBody>
      </p:sp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Задача: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14851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Решение: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700400" y="1643600"/>
            <a:ext cx="10791200" cy="365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sumNumbers = sumNumbersLoop 0 1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sumNumbersLoop sum index = 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index &gt; 10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then sum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(sum + index) + (sumNumbersLoop sum (index + 1))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8828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</TotalTime>
  <Words>835</Words>
  <Application>Microsoft Office PowerPoint</Application>
  <PresentationFormat>Widescreen</PresentationFormat>
  <Paragraphs>103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Comfortaa</vt:lpstr>
      <vt:lpstr>Consolas</vt:lpstr>
      <vt:lpstr>Times New Roman</vt:lpstr>
      <vt:lpstr>Office Theme</vt:lpstr>
      <vt:lpstr>Рекурсия</vt:lpstr>
      <vt:lpstr>Рекурсивна реализация на цилки</vt:lpstr>
      <vt:lpstr>Рекурсивна реализация на цилки</vt:lpstr>
      <vt:lpstr>Рекурсивна реализация на цилки</vt:lpstr>
      <vt:lpstr>Рекурсивна реализация на цилки</vt:lpstr>
      <vt:lpstr>Рекурсивна реализация на цилки</vt:lpstr>
      <vt:lpstr>Рекурсивна реализация на цилки</vt:lpstr>
      <vt:lpstr>Задача: </vt:lpstr>
      <vt:lpstr>Решение:</vt:lpstr>
      <vt:lpstr>Опашкова рекурсия</vt:lpstr>
      <vt:lpstr>Опашкова рекурсия</vt:lpstr>
      <vt:lpstr>Опашкова рекурсия</vt:lpstr>
      <vt:lpstr>Опашкова рекурсия</vt:lpstr>
      <vt:lpstr>Опашкова рекурсия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Krassimir</cp:lastModifiedBy>
  <cp:revision>27</cp:revision>
  <dcterms:created xsi:type="dcterms:W3CDTF">2022-08-09T09:25:46Z</dcterms:created>
  <dcterms:modified xsi:type="dcterms:W3CDTF">2022-11-11T22:04:20Z</dcterms:modified>
</cp:coreProperties>
</file>