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8" r:id="rId2"/>
    <p:sldId id="652" r:id="rId3"/>
    <p:sldId id="653" r:id="rId4"/>
    <p:sldId id="654" r:id="rId5"/>
    <p:sldId id="655" r:id="rId6"/>
    <p:sldId id="656" r:id="rId7"/>
    <p:sldId id="657" r:id="rId8"/>
    <p:sldId id="658" r:id="rId9"/>
    <p:sldId id="659" r:id="rId10"/>
    <p:sldId id="660" r:id="rId11"/>
    <p:sldId id="673" r:id="rId12"/>
    <p:sldId id="662" r:id="rId13"/>
    <p:sldId id="663" r:id="rId14"/>
    <p:sldId id="664" r:id="rId15"/>
    <p:sldId id="665" r:id="rId16"/>
    <p:sldId id="666" r:id="rId17"/>
    <p:sldId id="667" r:id="rId18"/>
    <p:sldId id="668" r:id="rId19"/>
    <p:sldId id="669" r:id="rId20"/>
    <p:sldId id="670" r:id="rId21"/>
    <p:sldId id="671" r:id="rId22"/>
    <p:sldId id="672" r:id="rId23"/>
    <p:sldId id="5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</p14:sldIdLst>
        </p14:section>
        <p14:section name="Съдържание" id="{0B0C01F3-1F60-4ADB-AC1E-9589654EAEF3}">
          <p14:sldIdLst>
            <p14:sldId id="652"/>
            <p14:sldId id="653"/>
            <p14:sldId id="654"/>
            <p14:sldId id="655"/>
            <p14:sldId id="656"/>
            <p14:sldId id="657"/>
            <p14:sldId id="658"/>
            <p14:sldId id="659"/>
            <p14:sldId id="660"/>
            <p14:sldId id="673"/>
            <p14:sldId id="662"/>
            <p14:sldId id="663"/>
            <p14:sldId id="664"/>
            <p14:sldId id="665"/>
            <p14:sldId id="666"/>
            <p14:sldId id="667"/>
            <p14:sldId id="668"/>
            <p14:sldId id="669"/>
            <p14:sldId id="670"/>
            <p14:sldId id="671"/>
            <p14:sldId id="672"/>
          </p14:sldIdLst>
        </p14:section>
        <p14:section name="Заключение" id="{9315BEE7-605C-4839-996A-A4EEA70921D9}">
          <p14:sldIdLst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8A51F5-6E34-4A9B-8787-8C29D4F40D1D}" v="1" dt="2022-08-10T06:34:56.1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873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итър Минчев" userId="6da192e4-d32c-454b-8615-bbadf07b6639" providerId="ADAL" clId="{508A51F5-6E34-4A9B-8787-8C29D4F40D1D}"/>
    <pc:docChg chg="addSld modSld">
      <pc:chgData name="Димитър Минчев" userId="6da192e4-d32c-454b-8615-bbadf07b6639" providerId="ADAL" clId="{508A51F5-6E34-4A9B-8787-8C29D4F40D1D}" dt="2022-08-10T06:34:56.108" v="0"/>
      <pc:docMkLst>
        <pc:docMk/>
      </pc:docMkLst>
      <pc:sldChg chg="add">
        <pc:chgData name="Димитър Минчев" userId="6da192e4-d32c-454b-8615-bbadf07b6639" providerId="ADAL" clId="{508A51F5-6E34-4A9B-8787-8C29D4F40D1D}" dt="2022-08-10T06:34:56.108" v="0"/>
        <pc:sldMkLst>
          <pc:docMk/>
          <pc:sldMk cId="2002111910" sldId="4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12.11.2022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1c58508d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1c58508d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235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1c82c8ae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1c82c8ae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286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1c82c8ae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1c82c8ae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250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15eeb6e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15eeb6e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061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15eeb6e5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15eeb6e5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504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1c82c8ae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1c82c8ae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822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1c82c8ae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1c82c8ae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598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1c82c8ae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1c82c8ae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991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20ca1be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20ca1be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5118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20ca1bee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620ca1bee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5657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20ca1bee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620ca1bee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37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1c58508d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1c58508d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8245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2db66e1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2db66e1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9113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2db66e17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62db66e17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085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1c58508d4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1c58508d4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0265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1c58508d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1c58508d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239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1c58508d4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1c58508d4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441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e8d3888a4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e8d3888a4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592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1c58508d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1c58508d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331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1c82c8ae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1c82c8ae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165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1c82c8ae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1c82c8ae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710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omforta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12.11.2022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mfortaa" pitchFamily="2" charset="0"/>
              </a:defRPr>
            </a:lvl1pPr>
            <a:lvl2pPr>
              <a:defRPr>
                <a:latin typeface="Comfortaa" pitchFamily="2" charset="0"/>
              </a:defRPr>
            </a:lvl2pPr>
            <a:lvl3pPr>
              <a:defRPr>
                <a:latin typeface="Comfortaa" pitchFamily="2" charset="0"/>
              </a:defRPr>
            </a:lvl3pPr>
            <a:lvl4pPr>
              <a:defRPr>
                <a:latin typeface="Comfortaa" pitchFamily="2" charset="0"/>
              </a:defRPr>
            </a:lvl4pPr>
            <a:lvl5pPr>
              <a:defRPr>
                <a:latin typeface="Comforta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12.11.2022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Comfortaa" pitchFamily="2" charset="0"/>
              </a:defRPr>
            </a:lvl1pPr>
            <a:lvl2pPr>
              <a:defRPr>
                <a:latin typeface="Comfortaa" pitchFamily="2" charset="0"/>
              </a:defRPr>
            </a:lvl2pPr>
            <a:lvl3pPr>
              <a:defRPr>
                <a:latin typeface="Comfortaa" pitchFamily="2" charset="0"/>
              </a:defRPr>
            </a:lvl3pPr>
            <a:lvl4pPr>
              <a:defRPr>
                <a:latin typeface="Comfortaa" pitchFamily="2" charset="0"/>
              </a:defRPr>
            </a:lvl4pPr>
            <a:lvl5pPr>
              <a:defRPr>
                <a:latin typeface="Comforta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12.11.2022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Comfortaa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marL="609585" lvl="0" indent="-524920" rtl="0">
              <a:spcBef>
                <a:spcPts val="667"/>
              </a:spcBef>
              <a:spcAft>
                <a:spcPts val="0"/>
              </a:spcAft>
              <a:buSzPts val="2600"/>
              <a:buChar char="▪"/>
              <a:defRPr>
                <a:latin typeface="Comfortaa" pitchFamily="2" charset="0"/>
              </a:defRPr>
            </a:lvl1pPr>
            <a:lvl2pPr marL="1219170" lvl="1" indent="-465655" rtl="0">
              <a:spcBef>
                <a:spcPts val="667"/>
              </a:spcBef>
              <a:spcAft>
                <a:spcPts val="0"/>
              </a:spcAft>
              <a:buSzPts val="1900"/>
              <a:buChar char="▪"/>
              <a:defRPr/>
            </a:lvl2pPr>
            <a:lvl3pPr marL="1828754" lvl="2" indent="-457189" rtl="0">
              <a:spcBef>
                <a:spcPts val="667"/>
              </a:spcBef>
              <a:spcAft>
                <a:spcPts val="0"/>
              </a:spcAft>
              <a:buSzPts val="1800"/>
              <a:buChar char="▪"/>
              <a:defRPr/>
            </a:lvl3pPr>
            <a:lvl4pPr marL="2438339" lvl="3" indent="-448722" rtl="0">
              <a:spcBef>
                <a:spcPts val="667"/>
              </a:spcBef>
              <a:spcAft>
                <a:spcPts val="0"/>
              </a:spcAft>
              <a:buSzPts val="1700"/>
              <a:buChar char="▪"/>
              <a:defRPr/>
            </a:lvl4pPr>
            <a:lvl5pPr marL="3047924" lvl="4" indent="-440256" rtl="0">
              <a:spcBef>
                <a:spcPts val="667"/>
              </a:spcBef>
              <a:spcAft>
                <a:spcPts val="0"/>
              </a:spcAft>
              <a:buSzPts val="1600"/>
              <a:buChar char="▪"/>
              <a:defRPr/>
            </a:lvl5pPr>
            <a:lvl6pPr marL="3657509" lvl="5" indent="-40639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4267093" lvl="6" indent="-40639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4876678" lvl="7" indent="-40639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5486263" lvl="8" indent="-40639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 dirty="0"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3037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mfortaa" pitchFamily="2" charset="0"/>
              </a:defRPr>
            </a:lvl1pPr>
            <a:lvl2pPr>
              <a:defRPr>
                <a:latin typeface="Comfortaa" pitchFamily="2" charset="0"/>
              </a:defRPr>
            </a:lvl2pPr>
            <a:lvl3pPr>
              <a:defRPr>
                <a:latin typeface="Comfortaa" pitchFamily="2" charset="0"/>
              </a:defRPr>
            </a:lvl3pPr>
            <a:lvl4pPr>
              <a:defRPr>
                <a:latin typeface="Comfortaa" pitchFamily="2" charset="0"/>
              </a:defRPr>
            </a:lvl4pPr>
            <a:lvl5pPr>
              <a:defRPr>
                <a:latin typeface="Comforta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12.11.2022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Comfortaa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omfortaa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12.11.2022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Comfortaa" pitchFamily="2" charset="0"/>
              </a:defRPr>
            </a:lvl1pPr>
            <a:lvl2pPr>
              <a:defRPr>
                <a:latin typeface="Comfortaa" pitchFamily="2" charset="0"/>
              </a:defRPr>
            </a:lvl2pPr>
            <a:lvl3pPr>
              <a:defRPr>
                <a:latin typeface="Comfortaa" pitchFamily="2" charset="0"/>
              </a:defRPr>
            </a:lvl3pPr>
            <a:lvl4pPr>
              <a:defRPr>
                <a:latin typeface="Comfortaa" pitchFamily="2" charset="0"/>
              </a:defRPr>
            </a:lvl4pPr>
            <a:lvl5pPr>
              <a:defRPr>
                <a:latin typeface="Comforta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Comfortaa" pitchFamily="2" charset="0"/>
              </a:defRPr>
            </a:lvl1pPr>
            <a:lvl2pPr>
              <a:defRPr>
                <a:latin typeface="Comfortaa" pitchFamily="2" charset="0"/>
              </a:defRPr>
            </a:lvl2pPr>
            <a:lvl3pPr>
              <a:defRPr>
                <a:latin typeface="Comfortaa" pitchFamily="2" charset="0"/>
              </a:defRPr>
            </a:lvl3pPr>
            <a:lvl4pPr>
              <a:defRPr>
                <a:latin typeface="Comfortaa" pitchFamily="2" charset="0"/>
              </a:defRPr>
            </a:lvl4pPr>
            <a:lvl5pPr>
              <a:defRPr>
                <a:latin typeface="Comforta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12.11.2022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omfortaa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Comfortaa" pitchFamily="2" charset="0"/>
              </a:defRPr>
            </a:lvl1pPr>
            <a:lvl2pPr>
              <a:defRPr>
                <a:latin typeface="Comfortaa" pitchFamily="2" charset="0"/>
              </a:defRPr>
            </a:lvl2pPr>
            <a:lvl3pPr>
              <a:defRPr>
                <a:latin typeface="Comfortaa" pitchFamily="2" charset="0"/>
              </a:defRPr>
            </a:lvl3pPr>
            <a:lvl4pPr>
              <a:defRPr>
                <a:latin typeface="Comfortaa" pitchFamily="2" charset="0"/>
              </a:defRPr>
            </a:lvl4pPr>
            <a:lvl5pPr>
              <a:defRPr>
                <a:latin typeface="Comforta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omfortaa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Comfortaa" pitchFamily="2" charset="0"/>
              </a:defRPr>
            </a:lvl1pPr>
            <a:lvl2pPr>
              <a:defRPr>
                <a:latin typeface="Comfortaa" pitchFamily="2" charset="0"/>
              </a:defRPr>
            </a:lvl2pPr>
            <a:lvl3pPr>
              <a:defRPr>
                <a:latin typeface="Comfortaa" pitchFamily="2" charset="0"/>
              </a:defRPr>
            </a:lvl3pPr>
            <a:lvl4pPr>
              <a:defRPr>
                <a:latin typeface="Comfortaa" pitchFamily="2" charset="0"/>
              </a:defRPr>
            </a:lvl4pPr>
            <a:lvl5pPr>
              <a:defRPr>
                <a:latin typeface="Comforta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12.11.2022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12.11.2022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12.11.2022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Comfortaa" pitchFamily="2" charset="0"/>
              </a:defRPr>
            </a:lvl1pPr>
            <a:lvl2pPr>
              <a:defRPr sz="2800">
                <a:latin typeface="Comfortaa" pitchFamily="2" charset="0"/>
              </a:defRPr>
            </a:lvl2pPr>
            <a:lvl3pPr>
              <a:defRPr sz="2400">
                <a:latin typeface="Comfortaa" pitchFamily="2" charset="0"/>
              </a:defRPr>
            </a:lvl3pPr>
            <a:lvl4pPr>
              <a:defRPr sz="2000">
                <a:latin typeface="Comfortaa" pitchFamily="2" charset="0"/>
              </a:defRPr>
            </a:lvl4pPr>
            <a:lvl5pPr>
              <a:defRPr sz="2000">
                <a:latin typeface="Comfortaa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Comfortaa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12.11.2022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>
                <a:latin typeface="Comfortaa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Comfortaa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12.11.2022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12.11.2022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on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/>
          <a:lstStyle/>
          <a:p>
            <a:r>
              <a:rPr lang="bg-BG" dirty="0" smtClean="0"/>
              <a:t>Списъци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ru-RU" dirty="0" smtClean="0">
                <a:latin typeface="Comfortaa" pitchFamily="2" charset="0"/>
              </a:rPr>
              <a:t>Функционално програмиране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Рекурсивно обхождане на списък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1" name="Google Shape;201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7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400"/>
              <a:t>Рекурсивно обхождане на списък и умножаване на всяка стойност по 2:</a:t>
            </a:r>
            <a:endParaRPr sz="2400"/>
          </a:p>
        </p:txBody>
      </p:sp>
      <p:sp>
        <p:nvSpPr>
          <p:cNvPr id="202" name="Google Shape;202;p27"/>
          <p:cNvSpPr/>
          <p:nvPr/>
        </p:nvSpPr>
        <p:spPr>
          <a:xfrm>
            <a:off x="700400" y="2253499"/>
            <a:ext cx="10791200" cy="274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doubleList list = 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if null list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then []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else (2 * (head list) : (doubleList (tail list)))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27"/>
          <p:cNvSpPr/>
          <p:nvPr/>
        </p:nvSpPr>
        <p:spPr>
          <a:xfrm>
            <a:off x="700400" y="5278633"/>
            <a:ext cx="10791200" cy="89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doubleList [1,2,3,4,5] -- [2,4,6,8,10]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993600" y="2073833"/>
            <a:ext cx="5498000" cy="1974292"/>
          </a:xfrm>
          <a:prstGeom prst="wedgeRoundRectCallout">
            <a:avLst>
              <a:gd name="adj1" fmla="val -69997"/>
              <a:gd name="adj2" fmla="val -14445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Дъно на рекурсията е достигането на празен списък - използва се вградената в Haskell функция `null`, която връща съответно True при празен списък и False при непразен</a:t>
            </a:r>
            <a:endParaRPr lang="ru-RU" sz="24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39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Рекурсивно обхождане на списък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1" name="Google Shape;201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7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400"/>
              <a:t>Рекурсивно обхождане на списък и умножаване на всяка стойност по 2:</a:t>
            </a:r>
            <a:endParaRPr sz="2400"/>
          </a:p>
        </p:txBody>
      </p:sp>
      <p:sp>
        <p:nvSpPr>
          <p:cNvPr id="202" name="Google Shape;202;p27"/>
          <p:cNvSpPr/>
          <p:nvPr/>
        </p:nvSpPr>
        <p:spPr>
          <a:xfrm>
            <a:off x="700400" y="2253499"/>
            <a:ext cx="10791200" cy="274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doubleList list = 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if null list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then []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else (2 * (head list) : (doubleList (tail list)))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27"/>
          <p:cNvSpPr/>
          <p:nvPr/>
        </p:nvSpPr>
        <p:spPr>
          <a:xfrm>
            <a:off x="700400" y="5278633"/>
            <a:ext cx="10791200" cy="89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doubleList [1,2,3,4,5] -- [2,4,6,8,10]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993600" y="2073833"/>
            <a:ext cx="5498000" cy="1974292"/>
          </a:xfrm>
          <a:prstGeom prst="wedgeRoundRectCallout">
            <a:avLst>
              <a:gd name="adj1" fmla="val -69997"/>
              <a:gd name="adj2" fmla="val -14445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В случай, че списък не е празен функцията връща като резултат първият елемент от списъка умножен по 2 и рекурсивно се извиква за останалите елементи</a:t>
            </a:r>
            <a:endParaRPr lang="ru-RU" sz="24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786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Рекурсивно обхождане на списък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9" name="Google Shape;219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7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400"/>
              <a:t>Функция, филтрираща елементите в списък (премахва нечетни числа):</a:t>
            </a:r>
            <a:endParaRPr sz="2400"/>
          </a:p>
        </p:txBody>
      </p:sp>
      <p:sp>
        <p:nvSpPr>
          <p:cNvPr id="220" name="Google Shape;220;p29"/>
          <p:cNvSpPr/>
          <p:nvPr/>
        </p:nvSpPr>
        <p:spPr>
          <a:xfrm>
            <a:off x="700400" y="2193133"/>
            <a:ext cx="10791200" cy="288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removeOdd nums =</a:t>
            </a:r>
            <a:endParaRPr sz="24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if null nums</a:t>
            </a:r>
            <a:endParaRPr sz="24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then []</a:t>
            </a:r>
            <a:endParaRPr sz="24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else </a:t>
            </a:r>
            <a:endParaRPr sz="24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if (mod (head nums) 2 ) == 0</a:t>
            </a:r>
            <a:endParaRPr sz="24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then (head nums) : (removeOdd (tail nums))</a:t>
            </a:r>
            <a:endParaRPr sz="24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else removeOdd (tail nums)</a:t>
            </a:r>
            <a:endParaRPr sz="24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802933" y="5478242"/>
            <a:ext cx="7264992" cy="1074958"/>
          </a:xfrm>
          <a:prstGeom prst="wedgeRoundRectCallout">
            <a:avLst>
              <a:gd name="adj1" fmla="val -26536"/>
              <a:gd name="adj2" fmla="val -89115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Ако даден елемент не отговаря на условието, просто се пропуска и рекурсията се извиква за опашката на списъка</a:t>
            </a:r>
            <a:endParaRPr lang="ru-RU" sz="24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195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Дължина на списък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7" name="Google Shape;227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6940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sz="2000" dirty="0"/>
              <a:t>За намиране на дължината на списък се използва функцията `length`</a:t>
            </a:r>
            <a:endParaRPr sz="2000" dirty="0"/>
          </a:p>
        </p:txBody>
      </p:sp>
      <p:sp>
        <p:nvSpPr>
          <p:cNvPr id="228" name="Google Shape;228;p30"/>
          <p:cNvSpPr/>
          <p:nvPr/>
        </p:nvSpPr>
        <p:spPr>
          <a:xfrm>
            <a:off x="700400" y="2230633"/>
            <a:ext cx="10791200" cy="61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4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length [1,2,3,4,5] -- 5</a:t>
            </a:r>
            <a:endParaRPr sz="24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9" name="Google Shape;229;p30"/>
          <p:cNvSpPr txBox="1">
            <a:spLocks noGrp="1"/>
          </p:cNvSpPr>
          <p:nvPr>
            <p:ph type="body" idx="1"/>
          </p:nvPr>
        </p:nvSpPr>
        <p:spPr>
          <a:xfrm>
            <a:off x="415600" y="2931833"/>
            <a:ext cx="11360800" cy="6940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sz="2000" dirty="0"/>
              <a:t>Собствена функция за намиране на дължината</a:t>
            </a:r>
            <a:endParaRPr sz="2000" dirty="0"/>
          </a:p>
        </p:txBody>
      </p:sp>
      <p:sp>
        <p:nvSpPr>
          <p:cNvPr id="230" name="Google Shape;230;p30"/>
          <p:cNvSpPr/>
          <p:nvPr/>
        </p:nvSpPr>
        <p:spPr>
          <a:xfrm>
            <a:off x="700400" y="3601800"/>
            <a:ext cx="10791200" cy="256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4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listLength [] = 0</a:t>
            </a:r>
            <a:endParaRPr sz="24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4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listLength list = findLength 1 list</a:t>
            </a:r>
            <a:endParaRPr sz="24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4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findLength length list = </a:t>
            </a:r>
            <a:endParaRPr sz="24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4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if null list</a:t>
            </a:r>
            <a:endParaRPr sz="24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4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then (length - 1)</a:t>
            </a:r>
            <a:endParaRPr sz="24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4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else findLength (length + 1) (tail list)</a:t>
            </a:r>
            <a:endParaRPr sz="24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38506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Създаване на списък чрез рекурсия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6" name="Google Shape;236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625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sz="2400"/>
              <a:t>Създаване на списък чрез рекурсия: </a:t>
            </a:r>
            <a:endParaRPr sz="2400"/>
          </a:p>
        </p:txBody>
      </p:sp>
      <p:sp>
        <p:nvSpPr>
          <p:cNvPr id="237" name="Google Shape;237;p31"/>
          <p:cNvSpPr/>
          <p:nvPr/>
        </p:nvSpPr>
        <p:spPr>
          <a:xfrm>
            <a:off x="700400" y="2294733"/>
            <a:ext cx="10791200" cy="294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667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createList start end = createListLoop [] start end</a:t>
            </a:r>
            <a:endParaRPr sz="2667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667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createListLoop list start end =</a:t>
            </a:r>
            <a:endParaRPr sz="2667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667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if start &gt; end</a:t>
            </a:r>
            <a:endParaRPr sz="2667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667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then list</a:t>
            </a:r>
            <a:endParaRPr sz="2667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667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else createListLoop (list ++ [start]) (start + 1) end</a:t>
            </a:r>
            <a:endParaRPr sz="2667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Google Shape;238;p31"/>
          <p:cNvSpPr/>
          <p:nvPr/>
        </p:nvSpPr>
        <p:spPr>
          <a:xfrm>
            <a:off x="700400" y="5568367"/>
            <a:ext cx="10791200" cy="82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createList 1 10 -- [1,2,3,4,5,6,7,8,9,10]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26386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Създаване на списък чрез рекурсия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4" name="Google Shape;244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625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sz="2400"/>
              <a:t>Създаване на списък чрез рекурсия: </a:t>
            </a:r>
            <a:endParaRPr sz="2400"/>
          </a:p>
        </p:txBody>
      </p:sp>
      <p:sp>
        <p:nvSpPr>
          <p:cNvPr id="245" name="Google Shape;245;p32"/>
          <p:cNvSpPr/>
          <p:nvPr/>
        </p:nvSpPr>
        <p:spPr>
          <a:xfrm>
            <a:off x="700400" y="2294733"/>
            <a:ext cx="10791200" cy="294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667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createList start end = createListLoop [] start end</a:t>
            </a:r>
            <a:endParaRPr sz="2667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667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createListLoop list start end =</a:t>
            </a:r>
            <a:endParaRPr sz="2667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667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if start &gt; end</a:t>
            </a:r>
            <a:endParaRPr sz="2667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667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then list</a:t>
            </a:r>
            <a:endParaRPr sz="2667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667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else createListLoop (list ++ [start]) (start + 1) end</a:t>
            </a:r>
            <a:endParaRPr sz="2667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6" name="Google Shape;246;p32"/>
          <p:cNvSpPr/>
          <p:nvPr/>
        </p:nvSpPr>
        <p:spPr>
          <a:xfrm>
            <a:off x="700400" y="5568367"/>
            <a:ext cx="10791200" cy="82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createList 1 10 -- [1,2,3,4,5,6,7,8,9,10]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999891" y="2743200"/>
            <a:ext cx="2978742" cy="1122100"/>
          </a:xfrm>
          <a:prstGeom prst="wedgeRoundRectCallout">
            <a:avLst>
              <a:gd name="adj1" fmla="val -36129"/>
              <a:gd name="adj2" fmla="val 72152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`++` операторът добавя елемент в края на списъка</a:t>
            </a:r>
            <a:endParaRPr lang="ru-RU" sz="24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745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Създаване на списък чрез рекурсия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3" name="Google Shape;253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625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sz="2400"/>
              <a:t>Създаване на обърнат списък чрез рекурсия: </a:t>
            </a:r>
            <a:endParaRPr sz="2400"/>
          </a:p>
        </p:txBody>
      </p:sp>
      <p:sp>
        <p:nvSpPr>
          <p:cNvPr id="254" name="Google Shape;254;p33"/>
          <p:cNvSpPr/>
          <p:nvPr/>
        </p:nvSpPr>
        <p:spPr>
          <a:xfrm>
            <a:off x="700400" y="2294733"/>
            <a:ext cx="10791200" cy="303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533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createReverseList start end = createReverseListLoop [] start end</a:t>
            </a:r>
            <a:endParaRPr sz="2533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533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createReverseListLoop list start end =</a:t>
            </a:r>
            <a:endParaRPr sz="2533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533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if start &gt; end</a:t>
            </a:r>
            <a:endParaRPr sz="2533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533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then list</a:t>
            </a:r>
            <a:endParaRPr sz="2533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533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else createReverseListLoop (start : list) (start + 1) end</a:t>
            </a:r>
            <a:endParaRPr sz="2533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2667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Google Shape;255;p33"/>
          <p:cNvSpPr/>
          <p:nvPr/>
        </p:nvSpPr>
        <p:spPr>
          <a:xfrm>
            <a:off x="700400" y="5568367"/>
            <a:ext cx="10791200" cy="82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667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createReverseList 1 10</a:t>
            </a: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667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-- [10,9,8,7,6,5,4,3,2,1]</a:t>
            </a:r>
            <a:endParaRPr sz="2667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41408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Създаване на списък чрез рекурсия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1" name="Google Shape;261;p3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625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sz="2400"/>
              <a:t>Създаване на обърнат списък чрез рекурсия: </a:t>
            </a:r>
            <a:endParaRPr sz="2400"/>
          </a:p>
        </p:txBody>
      </p:sp>
      <p:sp>
        <p:nvSpPr>
          <p:cNvPr id="262" name="Google Shape;262;p34"/>
          <p:cNvSpPr/>
          <p:nvPr/>
        </p:nvSpPr>
        <p:spPr>
          <a:xfrm>
            <a:off x="700400" y="2294733"/>
            <a:ext cx="10791200" cy="303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533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createReverseList start end = createReverseListLoop [] start end</a:t>
            </a:r>
            <a:endParaRPr sz="2533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533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createReverseListLoop list start end =</a:t>
            </a:r>
            <a:endParaRPr sz="2533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533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if start &gt; end</a:t>
            </a:r>
            <a:endParaRPr sz="2533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533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then list</a:t>
            </a:r>
            <a:endParaRPr sz="2533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533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else createReverseListLoop (start : list) (start + 1) end</a:t>
            </a:r>
            <a:endParaRPr sz="2533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34"/>
          <p:cNvSpPr/>
          <p:nvPr/>
        </p:nvSpPr>
        <p:spPr>
          <a:xfrm>
            <a:off x="700400" y="5568367"/>
            <a:ext cx="10791200" cy="82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667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createReverseList 1 10</a:t>
            </a: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667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-- [10,9,8,7,6,5,4,3,2,1]</a:t>
            </a:r>
            <a:endParaRPr sz="2667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285640" y="3000375"/>
            <a:ext cx="3649059" cy="1122100"/>
          </a:xfrm>
          <a:prstGeom prst="wedgeRoundRectCallout">
            <a:avLst>
              <a:gd name="adj1" fmla="val -36129"/>
              <a:gd name="adj2" fmla="val 72152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Операторът `:` добавя елемент в началото на списъка</a:t>
            </a:r>
            <a:endParaRPr lang="ru-RU" sz="24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586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Създаване на списък чрез рекурсия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0" name="Google Shape;270;p3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625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sz="2400"/>
              <a:t>В Haskell създаването на списък може да продължава до безкрайност:</a:t>
            </a:r>
            <a:endParaRPr sz="2400"/>
          </a:p>
        </p:txBody>
      </p:sp>
      <p:sp>
        <p:nvSpPr>
          <p:cNvPr id="271" name="Google Shape;271;p35"/>
          <p:cNvSpPr/>
          <p:nvPr/>
        </p:nvSpPr>
        <p:spPr>
          <a:xfrm>
            <a:off x="700400" y="2341900"/>
            <a:ext cx="10791200" cy="108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667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intsFrom n = n : (intsFrom (n+1))</a:t>
            </a:r>
            <a:endParaRPr sz="2667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667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ints = intsFrom 1</a:t>
            </a:r>
            <a:endParaRPr sz="2667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2" name="Google Shape;272;p35"/>
          <p:cNvSpPr/>
          <p:nvPr/>
        </p:nvSpPr>
        <p:spPr>
          <a:xfrm>
            <a:off x="700400" y="3699533"/>
            <a:ext cx="10791200" cy="69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667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ints -- Продължава до безкрайност</a:t>
            </a:r>
            <a:endParaRPr sz="2667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" name="Google Shape;273;p35"/>
          <p:cNvSpPr/>
          <p:nvPr/>
        </p:nvSpPr>
        <p:spPr>
          <a:xfrm>
            <a:off x="700400" y="5536533"/>
            <a:ext cx="10791200" cy="69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667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take 10 ints -- [1,2,3,4,5,6,7,8,9,10]</a:t>
            </a:r>
            <a:endParaRPr sz="2667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88920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Създаване на списък чрез рекурсия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9" name="Google Shape;279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625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sz="2400"/>
              <a:t>В Haskell създаването на списък може да продължава до безкрайност:</a:t>
            </a:r>
            <a:endParaRPr sz="2400"/>
          </a:p>
        </p:txBody>
      </p:sp>
      <p:sp>
        <p:nvSpPr>
          <p:cNvPr id="280" name="Google Shape;280;p36"/>
          <p:cNvSpPr/>
          <p:nvPr/>
        </p:nvSpPr>
        <p:spPr>
          <a:xfrm>
            <a:off x="700400" y="2341900"/>
            <a:ext cx="10791200" cy="108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667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intsFrom n = n : (intsFrom (n+1))</a:t>
            </a:r>
            <a:endParaRPr sz="2667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667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ints = intsFrom 1</a:t>
            </a:r>
            <a:endParaRPr sz="2667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" name="Google Shape;281;p36"/>
          <p:cNvSpPr/>
          <p:nvPr/>
        </p:nvSpPr>
        <p:spPr>
          <a:xfrm>
            <a:off x="700400" y="3699533"/>
            <a:ext cx="10791200" cy="69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667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ints -- Продължава до безкрайност</a:t>
            </a:r>
            <a:endParaRPr sz="2667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36"/>
          <p:cNvSpPr/>
          <p:nvPr/>
        </p:nvSpPr>
        <p:spPr>
          <a:xfrm>
            <a:off x="700400" y="5536533"/>
            <a:ext cx="10791200" cy="69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667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take 10 ints -- [1,2,3,4,5,6,7,8,9,10]</a:t>
            </a:r>
            <a:endParaRPr sz="2667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086225" y="3790950"/>
            <a:ext cx="6610349" cy="1417375"/>
          </a:xfrm>
          <a:prstGeom prst="wedgeRoundRectCallout">
            <a:avLst>
              <a:gd name="adj1" fmla="val -36129"/>
              <a:gd name="adj2" fmla="val 72152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Haskell обаче е “мързелив” език - функцията `intsFrom` няма да се изпълнява до безкрайност, а само до там, докъдето създаденият списък е нужен</a:t>
            </a:r>
            <a:endParaRPr lang="ru-RU" sz="24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14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47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400"/>
              <a:t>Инициализация на списък: </a:t>
            </a:r>
            <a:endParaRPr sz="2400"/>
          </a:p>
          <a:p>
            <a:pPr marL="1828754" indent="0" algn="just">
              <a:lnSpc>
                <a:spcPct val="150000"/>
              </a:lnSpc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19" name="Google Shape;119;p19"/>
          <p:cNvSpPr/>
          <p:nvPr/>
        </p:nvSpPr>
        <p:spPr>
          <a:xfrm>
            <a:off x="700400" y="2083833"/>
            <a:ext cx="10791200" cy="82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x = [1,2,3]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415600" y="3105800"/>
            <a:ext cx="11360800" cy="547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400"/>
              <a:t>Празен списък: </a:t>
            </a:r>
            <a:endParaRPr sz="2400"/>
          </a:p>
          <a:p>
            <a:pPr marL="1828754" indent="0" algn="just">
              <a:lnSpc>
                <a:spcPct val="150000"/>
              </a:lnSpc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21" name="Google Shape;121;p19"/>
          <p:cNvSpPr/>
          <p:nvPr/>
        </p:nvSpPr>
        <p:spPr>
          <a:xfrm>
            <a:off x="700400" y="3733900"/>
            <a:ext cx="10791200" cy="82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empty = []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415600" y="4738000"/>
            <a:ext cx="11360800" cy="547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400"/>
              <a:t>Операторът `:`</a:t>
            </a:r>
            <a:endParaRPr sz="2400"/>
          </a:p>
          <a:p>
            <a:pPr marL="1828754" indent="0" algn="just">
              <a:lnSpc>
                <a:spcPct val="150000"/>
              </a:lnSpc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23" name="Google Shape;123;p19"/>
          <p:cNvSpPr/>
          <p:nvPr/>
        </p:nvSpPr>
        <p:spPr>
          <a:xfrm>
            <a:off x="700400" y="5336100"/>
            <a:ext cx="10791200" cy="82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y = 0 : x -- [0,1,2,3]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5310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Създаване на списък чрез рекурсия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9" name="Google Shape;289;p3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625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sz="2400"/>
              <a:t>В Haskell създаването на списък може да продължава до безкрайност:</a:t>
            </a:r>
            <a:endParaRPr sz="2400"/>
          </a:p>
        </p:txBody>
      </p:sp>
      <p:sp>
        <p:nvSpPr>
          <p:cNvPr id="290" name="Google Shape;290;p37"/>
          <p:cNvSpPr/>
          <p:nvPr/>
        </p:nvSpPr>
        <p:spPr>
          <a:xfrm>
            <a:off x="700400" y="2341900"/>
            <a:ext cx="10791200" cy="108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667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intsFrom n = n : (intsFrom (n+1))</a:t>
            </a:r>
            <a:endParaRPr sz="2667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667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ints = intsFrom 1</a:t>
            </a:r>
            <a:endParaRPr sz="2667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1" name="Google Shape;291;p37"/>
          <p:cNvSpPr/>
          <p:nvPr/>
        </p:nvSpPr>
        <p:spPr>
          <a:xfrm>
            <a:off x="700400" y="3699533"/>
            <a:ext cx="10791200" cy="69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667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ints -- Продължава до безкрайност</a:t>
            </a:r>
            <a:endParaRPr sz="2667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2" name="Google Shape;292;p37"/>
          <p:cNvSpPr/>
          <p:nvPr/>
        </p:nvSpPr>
        <p:spPr>
          <a:xfrm>
            <a:off x="700400" y="5536533"/>
            <a:ext cx="10791200" cy="69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667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take 10 ints -- [1,2,3,4,5,6,7,8,9,10]</a:t>
            </a:r>
            <a:endParaRPr sz="2667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086225" y="3790950"/>
            <a:ext cx="6610349" cy="1417375"/>
          </a:xfrm>
          <a:prstGeom prst="wedgeRoundRectCallout">
            <a:avLst>
              <a:gd name="adj1" fmla="val -36129"/>
              <a:gd name="adj2" fmla="val 72152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Функцията ще продължи да се извиква рекурсивно чак когато последващите елементи от списъка се използват</a:t>
            </a:r>
            <a:endParaRPr lang="ru-RU" sz="24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642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Задача: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9" name="Google Shape;299;p3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5060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sz="2400"/>
              <a:t>Дефинирайте функция, която приема списък и число n и връща като резултат n-тия елемент от списъка</a:t>
            </a:r>
            <a:endParaRPr sz="2400"/>
          </a:p>
          <a:p>
            <a:pPr indent="-457189">
              <a:lnSpc>
                <a:spcPct val="105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400"/>
              <a:t>Бележка: Не използвайте вградения в Haskell оператор `!!`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06790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Решение: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5" name="Google Shape;305;p39"/>
          <p:cNvSpPr/>
          <p:nvPr/>
        </p:nvSpPr>
        <p:spPr>
          <a:xfrm>
            <a:off x="728975" y="1445867"/>
            <a:ext cx="10791200" cy="473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267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nThElement list n = nThElementLoop list (length list) n 0</a:t>
            </a:r>
            <a:endParaRPr sz="2267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267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nThElement [] _ = error "Empty list" </a:t>
            </a:r>
            <a:endParaRPr sz="2267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267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nThElementLoop list listLength n index =</a:t>
            </a:r>
            <a:endParaRPr sz="2267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267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if n &gt;= listLength || n &lt; 0</a:t>
            </a:r>
            <a:endParaRPr sz="2267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267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then error "Index outside bounds of array"</a:t>
            </a:r>
            <a:endParaRPr sz="2267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267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else if index == n</a:t>
            </a:r>
            <a:endParaRPr sz="2267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267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 then (head list)</a:t>
            </a:r>
            <a:endParaRPr sz="2267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267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 else nThElementLoop (tail list) listLength n (index + 1)</a:t>
            </a:r>
            <a:endParaRPr sz="2267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2267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56464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7" y="2650021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5452243"/>
            <a:ext cx="11667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</a:t>
            </a:r>
            <a:r>
              <a:rPr lang="en-US" sz="1800" dirty="0">
                <a:latin typeface="Comfortaa" pitchFamily="2" charset="0"/>
              </a:rPr>
              <a:t> </a:t>
            </a:r>
            <a:r>
              <a:rPr lang="bg-BG" sz="1800" dirty="0">
                <a:latin typeface="Comfortaa" pitchFamily="2" charset="0"/>
              </a:rPr>
              <a:t>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344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47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400"/>
              <a:t>Инициализация на списък: </a:t>
            </a:r>
            <a:endParaRPr sz="2400"/>
          </a:p>
          <a:p>
            <a:pPr marL="1828754" indent="0" algn="just">
              <a:lnSpc>
                <a:spcPct val="150000"/>
              </a:lnSpc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30" name="Google Shape;130;p20"/>
          <p:cNvSpPr/>
          <p:nvPr/>
        </p:nvSpPr>
        <p:spPr>
          <a:xfrm>
            <a:off x="700400" y="2083833"/>
            <a:ext cx="10791200" cy="82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x = [1,2,3]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415600" y="3105800"/>
            <a:ext cx="11360800" cy="547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400"/>
              <a:t>Празен списък: </a:t>
            </a:r>
            <a:endParaRPr sz="2400"/>
          </a:p>
          <a:p>
            <a:pPr marL="1828754" indent="0" algn="just">
              <a:lnSpc>
                <a:spcPct val="150000"/>
              </a:lnSpc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32" name="Google Shape;132;p20"/>
          <p:cNvSpPr/>
          <p:nvPr/>
        </p:nvSpPr>
        <p:spPr>
          <a:xfrm>
            <a:off x="700400" y="3733900"/>
            <a:ext cx="10791200" cy="82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empty = []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415600" y="4738000"/>
            <a:ext cx="11360800" cy="547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400"/>
              <a:t>Операторът `:`</a:t>
            </a:r>
            <a:endParaRPr sz="2400"/>
          </a:p>
          <a:p>
            <a:pPr marL="1828754" indent="0" algn="just">
              <a:lnSpc>
                <a:spcPct val="150000"/>
              </a:lnSpc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34" name="Google Shape;134;p20"/>
          <p:cNvSpPr/>
          <p:nvPr/>
        </p:nvSpPr>
        <p:spPr>
          <a:xfrm>
            <a:off x="700400" y="5336100"/>
            <a:ext cx="10791200" cy="82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y = 0 : x -- [0,1,2,3]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897900" y="2403233"/>
            <a:ext cx="5498000" cy="1531200"/>
          </a:xfrm>
          <a:prstGeom prst="wedgeRoundRectCallout">
            <a:avLst>
              <a:gd name="adj1" fmla="val -72076"/>
              <a:gd name="adj2" fmla="val -46777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latin typeface="Comfortaa" pitchFamily="2" charset="0"/>
                <a:ea typeface="Consolas"/>
                <a:cs typeface="Consolas"/>
                <a:sym typeface="Consolas"/>
              </a:rPr>
              <a:t>Елементите в списъка се разделят от запетая и се обграждат от квадратни скоби `[` `]`</a:t>
            </a:r>
          </a:p>
        </p:txBody>
      </p:sp>
    </p:spTree>
    <p:extLst>
      <p:ext uri="{BB962C8B-B14F-4D97-AF65-F5344CB8AC3E}">
        <p14:creationId xmlns:p14="http://schemas.microsoft.com/office/powerpoint/2010/main" val="186531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47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400"/>
              <a:t>Инициализация на списък: </a:t>
            </a:r>
            <a:endParaRPr sz="2400"/>
          </a:p>
          <a:p>
            <a:pPr marL="1828754" indent="0" algn="just">
              <a:lnSpc>
                <a:spcPct val="150000"/>
              </a:lnSpc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42" name="Google Shape;142;p21"/>
          <p:cNvSpPr/>
          <p:nvPr/>
        </p:nvSpPr>
        <p:spPr>
          <a:xfrm>
            <a:off x="700400" y="2083833"/>
            <a:ext cx="10791200" cy="82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x = [1,2,3]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415600" y="3105800"/>
            <a:ext cx="11360800" cy="547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400"/>
              <a:t>Празен списък: </a:t>
            </a:r>
            <a:endParaRPr sz="2400"/>
          </a:p>
          <a:p>
            <a:pPr marL="1828754" indent="0" algn="just">
              <a:lnSpc>
                <a:spcPct val="150000"/>
              </a:lnSpc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44" name="Google Shape;144;p21"/>
          <p:cNvSpPr/>
          <p:nvPr/>
        </p:nvSpPr>
        <p:spPr>
          <a:xfrm>
            <a:off x="700400" y="3733900"/>
            <a:ext cx="10791200" cy="82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empty = []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1"/>
          </p:nvPr>
        </p:nvSpPr>
        <p:spPr>
          <a:xfrm>
            <a:off x="415600" y="4738000"/>
            <a:ext cx="11360800" cy="547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400"/>
              <a:t>Операторът `:`</a:t>
            </a:r>
            <a:endParaRPr sz="2400"/>
          </a:p>
          <a:p>
            <a:pPr marL="1828754" indent="0" algn="just">
              <a:lnSpc>
                <a:spcPct val="150000"/>
              </a:lnSpc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46" name="Google Shape;146;p21"/>
          <p:cNvSpPr/>
          <p:nvPr/>
        </p:nvSpPr>
        <p:spPr>
          <a:xfrm>
            <a:off x="700400" y="5336100"/>
            <a:ext cx="10791200" cy="82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y = 0 : x -- [0,1,2,3]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4897900" y="1857375"/>
            <a:ext cx="5498000" cy="2077058"/>
          </a:xfrm>
          <a:prstGeom prst="wedgeRoundRectCallout">
            <a:avLst>
              <a:gd name="adj1" fmla="val -75541"/>
              <a:gd name="adj2" fmla="val -19262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latin typeface="Comfortaa" pitchFamily="2" charset="0"/>
                <a:ea typeface="Consolas"/>
                <a:cs typeface="Consolas"/>
                <a:sym typeface="Consolas"/>
              </a:rPr>
              <a:t>Операторът : винаги приема елемент от лявата си страна и списък от дясната си страна, като долепя елемента в началото на списъка, но без да променя вече съществуващия списък</a:t>
            </a:r>
          </a:p>
        </p:txBody>
      </p:sp>
    </p:spTree>
    <p:extLst>
      <p:ext uri="{BB962C8B-B14F-4D97-AF65-F5344CB8AC3E}">
        <p14:creationId xmlns:p14="http://schemas.microsoft.com/office/powerpoint/2010/main" val="2630089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700400" y="1575833"/>
            <a:ext cx="10791200" cy="76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x' = 1 : (2 : (3: [])) -- [1,2,3]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415600" y="2616300"/>
            <a:ext cx="11360800" cy="547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400"/>
              <a:t>Символните низове също са списъци: </a:t>
            </a:r>
            <a:endParaRPr sz="2400"/>
          </a:p>
          <a:p>
            <a:pPr marL="1828754" indent="0" algn="just">
              <a:lnSpc>
                <a:spcPct val="150000"/>
              </a:lnSpc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56" name="Google Shape;156;p22"/>
          <p:cNvSpPr/>
          <p:nvPr/>
        </p:nvSpPr>
        <p:spPr>
          <a:xfrm>
            <a:off x="700400" y="3163500"/>
            <a:ext cx="10791200" cy="76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str = "abcde"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Google Shape;157;p22"/>
          <p:cNvSpPr/>
          <p:nvPr/>
        </p:nvSpPr>
        <p:spPr>
          <a:xfrm>
            <a:off x="700400" y="4188467"/>
            <a:ext cx="10791200" cy="76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str' = 'a' : 'b' : 'c' : 'd' : 'e' : []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7552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3" name="Google Shape;163;p23"/>
          <p:cNvSpPr/>
          <p:nvPr/>
        </p:nvSpPr>
        <p:spPr>
          <a:xfrm>
            <a:off x="700400" y="1575833"/>
            <a:ext cx="10791200" cy="76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x' = 1 : (2 : (3: [])) -- [1,2,3]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23"/>
          <p:cNvSpPr txBox="1">
            <a:spLocks noGrp="1"/>
          </p:cNvSpPr>
          <p:nvPr>
            <p:ph type="body" idx="1"/>
          </p:nvPr>
        </p:nvSpPr>
        <p:spPr>
          <a:xfrm>
            <a:off x="415600" y="2616300"/>
            <a:ext cx="11360800" cy="547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400"/>
              <a:t>Символните низове също са списъци: </a:t>
            </a:r>
            <a:endParaRPr sz="2400"/>
          </a:p>
          <a:p>
            <a:pPr marL="1828754" indent="0" algn="just">
              <a:lnSpc>
                <a:spcPct val="150000"/>
              </a:lnSpc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65" name="Google Shape;165;p23"/>
          <p:cNvSpPr/>
          <p:nvPr/>
        </p:nvSpPr>
        <p:spPr>
          <a:xfrm>
            <a:off x="700400" y="3163500"/>
            <a:ext cx="10791200" cy="76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str = "abcde"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23"/>
          <p:cNvSpPr/>
          <p:nvPr/>
        </p:nvSpPr>
        <p:spPr>
          <a:xfrm>
            <a:off x="700400" y="4188467"/>
            <a:ext cx="10791200" cy="76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str' = 'a' : 'b' : 'c' : 'd' : 'e' : []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402600" y="5213434"/>
            <a:ext cx="5498000" cy="1120691"/>
          </a:xfrm>
          <a:prstGeom prst="wedgeRoundRectCallout">
            <a:avLst>
              <a:gd name="adj1" fmla="val -62894"/>
              <a:gd name="adj2" fmla="val -86406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При извикване str и str' имат една и съща стойност - abcde</a:t>
            </a:r>
            <a:endParaRPr lang="ru-RU" sz="24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63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Глава и опашка на 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3" name="Google Shape;173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764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sz="2400"/>
              <a:t>Глава на списъка е първият елемент от него</a:t>
            </a:r>
            <a:endParaRPr sz="2400"/>
          </a:p>
        </p:txBody>
      </p:sp>
      <p:sp>
        <p:nvSpPr>
          <p:cNvPr id="174" name="Google Shape;174;p24"/>
          <p:cNvSpPr/>
          <p:nvPr/>
        </p:nvSpPr>
        <p:spPr>
          <a:xfrm>
            <a:off x="700400" y="2294300"/>
            <a:ext cx="10791200" cy="76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head[1, 2, 3] -- 1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24"/>
          <p:cNvSpPr txBox="1">
            <a:spLocks noGrp="1"/>
          </p:cNvSpPr>
          <p:nvPr>
            <p:ph type="body" idx="1"/>
          </p:nvPr>
        </p:nvSpPr>
        <p:spPr>
          <a:xfrm>
            <a:off x="415600" y="3140800"/>
            <a:ext cx="11360800" cy="5764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sz="2400"/>
              <a:t>Опашка на списъка е всичко останало освен главата</a:t>
            </a:r>
            <a:endParaRPr sz="2400"/>
          </a:p>
        </p:txBody>
      </p:sp>
      <p:sp>
        <p:nvSpPr>
          <p:cNvPr id="176" name="Google Shape;176;p24"/>
          <p:cNvSpPr/>
          <p:nvPr/>
        </p:nvSpPr>
        <p:spPr>
          <a:xfrm>
            <a:off x="700400" y="3818800"/>
            <a:ext cx="10791200" cy="76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tail [1,2,3] -- [2, 3]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24"/>
          <p:cNvSpPr txBox="1">
            <a:spLocks noGrp="1"/>
          </p:cNvSpPr>
          <p:nvPr>
            <p:ph type="body" idx="1"/>
          </p:nvPr>
        </p:nvSpPr>
        <p:spPr>
          <a:xfrm>
            <a:off x="415600" y="4615800"/>
            <a:ext cx="11360800" cy="5764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sz="2400"/>
              <a:t>В комбинация от функциите можем да достъпим следващия елемент от списъка</a:t>
            </a:r>
            <a:endParaRPr sz="2400"/>
          </a:p>
        </p:txBody>
      </p:sp>
      <p:sp>
        <p:nvSpPr>
          <p:cNvPr id="178" name="Google Shape;178;p24"/>
          <p:cNvSpPr/>
          <p:nvPr/>
        </p:nvSpPr>
        <p:spPr>
          <a:xfrm>
            <a:off x="700400" y="5648100"/>
            <a:ext cx="10791200" cy="76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head (tail [1,2,3]) -- 2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9403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Рекурсивно обхождане на списък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4" name="Google Shape;184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7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400"/>
              <a:t>Рекурсивно обхождане на списък и умножаване на всяка стойност по 2:</a:t>
            </a:r>
            <a:endParaRPr sz="2400"/>
          </a:p>
        </p:txBody>
      </p:sp>
      <p:sp>
        <p:nvSpPr>
          <p:cNvPr id="185" name="Google Shape;185;p25"/>
          <p:cNvSpPr/>
          <p:nvPr/>
        </p:nvSpPr>
        <p:spPr>
          <a:xfrm>
            <a:off x="700400" y="2193133"/>
            <a:ext cx="10791200" cy="274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doubleList list = 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if null list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then []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else (2 * (head list) : (doubleList (tail list)))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700400" y="5278633"/>
            <a:ext cx="10791200" cy="89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doubleList [1,2,3,4,5] -- [2,4,6,8,10]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52759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Рекурсивно обхождане на списък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2" name="Google Shape;192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7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400"/>
              <a:t>Рекурсивно обхождане на списък и умножаване на всяка стойност по 2:</a:t>
            </a:r>
            <a:endParaRPr sz="2400"/>
          </a:p>
        </p:txBody>
      </p:sp>
      <p:sp>
        <p:nvSpPr>
          <p:cNvPr id="193" name="Google Shape;193;p26"/>
          <p:cNvSpPr/>
          <p:nvPr/>
        </p:nvSpPr>
        <p:spPr>
          <a:xfrm>
            <a:off x="700400" y="2193133"/>
            <a:ext cx="10791200" cy="274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doubleList list = 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if null list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then []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else (2 * (head list) : (doubleList (tail list)))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26"/>
          <p:cNvSpPr/>
          <p:nvPr/>
        </p:nvSpPr>
        <p:spPr>
          <a:xfrm>
            <a:off x="700400" y="5278633"/>
            <a:ext cx="10791200" cy="89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doubleList [1,2,3,4,5] -- [2,4,6,8,10]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336050" y="2444042"/>
            <a:ext cx="5498000" cy="1120691"/>
          </a:xfrm>
          <a:prstGeom prst="wedgeRoundRectCallout">
            <a:avLst>
              <a:gd name="adj1" fmla="val -59256"/>
              <a:gd name="adj2" fmla="val -31161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Рекурсивното обхождане започва като приема целият списък за параметър</a:t>
            </a:r>
          </a:p>
        </p:txBody>
      </p:sp>
    </p:spTree>
    <p:extLst>
      <p:ext uri="{BB962C8B-B14F-4D97-AF65-F5344CB8AC3E}">
        <p14:creationId xmlns:p14="http://schemas.microsoft.com/office/powerpoint/2010/main" val="2976399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</TotalTime>
  <Words>1290</Words>
  <Application>Microsoft Office PowerPoint</Application>
  <PresentationFormat>Widescreen</PresentationFormat>
  <Paragraphs>171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</vt:lpstr>
      <vt:lpstr>Comfortaa</vt:lpstr>
      <vt:lpstr>Consolas</vt:lpstr>
      <vt:lpstr>Times New Roman</vt:lpstr>
      <vt:lpstr>Office Theme</vt:lpstr>
      <vt:lpstr>Списъци</vt:lpstr>
      <vt:lpstr>Списъци</vt:lpstr>
      <vt:lpstr>Списъци</vt:lpstr>
      <vt:lpstr>Списъци</vt:lpstr>
      <vt:lpstr>Списъци</vt:lpstr>
      <vt:lpstr>Списъци</vt:lpstr>
      <vt:lpstr>Глава и опашка на списъци</vt:lpstr>
      <vt:lpstr>Рекурсивно обхождане на списък</vt:lpstr>
      <vt:lpstr>Рекурсивно обхождане на списък</vt:lpstr>
      <vt:lpstr>Рекурсивно обхождане на списък</vt:lpstr>
      <vt:lpstr>Рекурсивно обхождане на списък</vt:lpstr>
      <vt:lpstr>Рекурсивно обхождане на списък</vt:lpstr>
      <vt:lpstr>Дължина на списък</vt:lpstr>
      <vt:lpstr>Създаване на списък чрез рекурсия</vt:lpstr>
      <vt:lpstr>Създаване на списък чрез рекурсия</vt:lpstr>
      <vt:lpstr>Създаване на списък чрез рекурсия</vt:lpstr>
      <vt:lpstr>Създаване на списък чрез рекурсия</vt:lpstr>
      <vt:lpstr>Създаване на списък чрез рекурсия</vt:lpstr>
      <vt:lpstr>Създаване на списък чрез рекурсия</vt:lpstr>
      <vt:lpstr>Създаване на списък чрез рекурсия</vt:lpstr>
      <vt:lpstr>Задача: </vt:lpstr>
      <vt:lpstr>Решение: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Krassimir</cp:lastModifiedBy>
  <cp:revision>31</cp:revision>
  <dcterms:created xsi:type="dcterms:W3CDTF">2022-08-09T09:25:46Z</dcterms:created>
  <dcterms:modified xsi:type="dcterms:W3CDTF">2022-11-11T22:23:28Z</dcterms:modified>
</cp:coreProperties>
</file>