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8" r:id="rId2"/>
    <p:sldId id="660" r:id="rId3"/>
    <p:sldId id="661" r:id="rId4"/>
    <p:sldId id="687" r:id="rId5"/>
    <p:sldId id="663" r:id="rId6"/>
    <p:sldId id="688" r:id="rId7"/>
    <p:sldId id="689" r:id="rId8"/>
    <p:sldId id="666" r:id="rId9"/>
    <p:sldId id="690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91" r:id="rId20"/>
    <p:sldId id="692" r:id="rId21"/>
    <p:sldId id="679" r:id="rId22"/>
    <p:sldId id="693" r:id="rId23"/>
    <p:sldId id="694" r:id="rId24"/>
    <p:sldId id="695" r:id="rId25"/>
    <p:sldId id="683" r:id="rId26"/>
    <p:sldId id="684" r:id="rId27"/>
    <p:sldId id="685" r:id="rId28"/>
    <p:sldId id="57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60"/>
            <p14:sldId id="661"/>
            <p14:sldId id="687"/>
            <p14:sldId id="663"/>
            <p14:sldId id="688"/>
            <p14:sldId id="689"/>
            <p14:sldId id="666"/>
            <p14:sldId id="690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91"/>
            <p14:sldId id="692"/>
            <p14:sldId id="679"/>
            <p14:sldId id="693"/>
            <p14:sldId id="694"/>
            <p14:sldId id="695"/>
            <p14:sldId id="683"/>
            <p14:sldId id="684"/>
            <p14:sldId id="685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08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9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Димитър Минчев" userId="6da192e4-d32c-454b-8615-bbadf07b6639" providerId="ADAL" clId="{FA92FF2D-FAAF-466F-A68B-F25E04C94C2D}"/>
    <pc:docChg chg="modSld">
      <pc:chgData name="Димитър Минчев" userId="6da192e4-d32c-454b-8615-bbadf07b6639" providerId="ADAL" clId="{FA92FF2D-FAAF-466F-A68B-F25E04C94C2D}" dt="2022-11-17T07:15:41.926" v="4" actId="14100"/>
      <pc:docMkLst>
        <pc:docMk/>
      </pc:docMkLst>
      <pc:sldChg chg="modSp mod">
        <pc:chgData name="Димитър Минчев" userId="6da192e4-d32c-454b-8615-bbadf07b6639" providerId="ADAL" clId="{FA92FF2D-FAAF-466F-A68B-F25E04C94C2D}" dt="2022-11-17T07:15:41.926" v="4" actId="14100"/>
        <pc:sldMkLst>
          <pc:docMk/>
          <pc:sldMk cId="2386959723" sldId="258"/>
        </pc:sldMkLst>
        <pc:spChg chg="mod">
          <ac:chgData name="Димитър Минчев" userId="6da192e4-d32c-454b-8615-bbadf07b6639" providerId="ADAL" clId="{FA92FF2D-FAAF-466F-A68B-F25E04C94C2D}" dt="2022-11-17T07:15:41.926" v="4" actId="14100"/>
          <ac:spMkLst>
            <pc:docMk/>
            <pc:sldMk cId="2386959723" sldId="258"/>
            <ac:spMk id="4" creationId="{31A11B2B-6DC7-2642-A5E2-7E3177B718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67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dc9d91c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dc9d91c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705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2dc9d91c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2dc9d91c6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26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dc9d91c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dc9d91c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407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62dc9d91c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62dc9d91c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69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2e4a263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2e4a263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1888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2e4a2630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2e4a2630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0864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2dc9d91c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2dc9d91c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564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dcf80e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dcf80e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942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dcf80e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dcf80e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873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2dcf80e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2dcf80e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452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f2894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f2894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966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dcf80e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dcf80e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2844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dcf80e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dcf80e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63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dcf80e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dcf80e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8779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2dcf80ef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2dcf80ef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08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2dcf80ef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2dcf80ef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2337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62dcf80ef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62dcf80ef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1241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2dcf80ef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62dcf80ef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85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2f28946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2f28946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05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260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907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121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dc9d91c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dc9d91c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2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2dc9d91c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2dc9d91c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44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2dc9d91c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2dc9d91c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52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forta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omfortaa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>
                <a:latin typeface="Comfortaa" pitchFamily="2" charset="0"/>
              </a:defRPr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forta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mfortaa" pitchFamily="2" charset="0"/>
              </a:defRPr>
            </a:lvl1pPr>
            <a:lvl2pPr>
              <a:defRPr sz="2800">
                <a:latin typeface="Comfortaa" pitchFamily="2" charset="0"/>
              </a:defRPr>
            </a:lvl2pPr>
            <a:lvl3pPr>
              <a:defRPr sz="2400">
                <a:latin typeface="Comfortaa" pitchFamily="2" charset="0"/>
              </a:defRPr>
            </a:lvl3pPr>
            <a:lvl4pPr>
              <a:defRPr sz="2000">
                <a:latin typeface="Comfortaa" pitchFamily="2" charset="0"/>
              </a:defRPr>
            </a:lvl4pPr>
            <a:lvl5pPr>
              <a:defRPr sz="2000">
                <a:latin typeface="Comforta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omforta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95" y="1924336"/>
            <a:ext cx="11487528" cy="2387600"/>
          </a:xfrm>
        </p:spPr>
        <p:txBody>
          <a:bodyPr/>
          <a:lstStyle/>
          <a:p>
            <a:r>
              <a:rPr lang="ru-RU" dirty="0"/>
              <a:t>Функции от по висок </a:t>
            </a:r>
            <a:r>
              <a:rPr lang="ru-RU" dirty="0" err="1"/>
              <a:t>ред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>
                <a:latin typeface="Comfortaa" pitchFamily="2" charset="0"/>
              </a:rPr>
              <a:t>Функционално програмиране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00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2400"/>
          </a:p>
        </p:txBody>
      </p:sp>
      <p:sp>
        <p:nvSpPr>
          <p:cNvPr id="181" name="Google Shape;181;p27"/>
          <p:cNvSpPr/>
          <p:nvPr/>
        </p:nvSpPr>
        <p:spPr>
          <a:xfrm>
            <a:off x="700400" y="2848614"/>
            <a:ext cx="10791200" cy="1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27"/>
          <p:cNvSpPr/>
          <p:nvPr/>
        </p:nvSpPr>
        <p:spPr>
          <a:xfrm>
            <a:off x="700400" y="5188500"/>
            <a:ext cx="10791200" cy="84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removeOdd [1,2,3,4,5,6,7,8] -- [2,4,6,8]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415600" y="4322995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Резултат: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3399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97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000" dirty="0"/>
              <a:t>Сгъване на списък - комбиниране на всички стойности от списъка в една.  Има две вградени функции, които правят това</a:t>
            </a:r>
            <a:endParaRPr sz="20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800" dirty="0"/>
              <a:t>Функцията `foldl` - действията се извършват от ляво надясно </a:t>
            </a:r>
            <a:endParaRPr sz="18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800" dirty="0"/>
              <a:t>Функцията `foldr` - действията се извършват от дясно наляво</a:t>
            </a:r>
            <a:endParaRPr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/>
              <a:t>И двете функции приемат три параметъра 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800" dirty="0"/>
              <a:t>Акумулатор - функцията, която ще се извиква между елементите на списъка</a:t>
            </a:r>
            <a:endParaRPr sz="18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800" dirty="0"/>
              <a:t>Начална стойност, от която да започне изчислението</a:t>
            </a:r>
            <a:endParaRPr sz="18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800" dirty="0"/>
              <a:t>Самият списък</a:t>
            </a:r>
            <a:endParaRPr sz="18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/>
              <a:t>И при двете функции изчисленията започват от стойността на акумулатора</a:t>
            </a:r>
            <a:endParaRPr sz="20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/>
              <a:t>`foldl` е по-бърза функция</a:t>
            </a:r>
            <a:endParaRPr sz="20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/>
              <a:t>`foldr` намира приложението си при работа с безкрайни списъци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73745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700400" y="2354900"/>
            <a:ext cx="10791200" cy="132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subtractList list = foldl (-) 0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subtractList' list = foldr (-) 0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700400" y="4348400"/>
            <a:ext cx="10791200" cy="132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subtractList [1,2,3,4,5] -- -15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subtractList' [1,2,3,4,5] -- 3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1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Примери: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2279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4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Функцията  `zip` приема като аргументи два списъка и връща като резултат списък от двойки, където първият елемент е от първият списък, а другият от вторият списък</a:t>
            </a:r>
            <a:endParaRPr sz="2400"/>
          </a:p>
        </p:txBody>
      </p:sp>
      <p:sp>
        <p:nvSpPr>
          <p:cNvPr id="204" name="Google Shape;204;p30"/>
          <p:cNvSpPr/>
          <p:nvPr/>
        </p:nvSpPr>
        <p:spPr>
          <a:xfrm>
            <a:off x="700400" y="2938525"/>
            <a:ext cx="10791200" cy="8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zip [1,3,5] [2,4,6] -- [(1,2),(3,4),(5,6)]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5" name="Google Shape;205;p30"/>
          <p:cNvSpPr txBox="1">
            <a:spLocks noGrp="1"/>
          </p:cNvSpPr>
          <p:nvPr>
            <p:ph type="body" idx="1"/>
          </p:nvPr>
        </p:nvSpPr>
        <p:spPr>
          <a:xfrm>
            <a:off x="415600" y="3865575"/>
            <a:ext cx="11360800" cy="623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Списъкът - резултат свършва, където свършва кой да е от подадените списъци</a:t>
            </a:r>
            <a:endParaRPr sz="2400" dirty="0"/>
          </a:p>
        </p:txBody>
      </p:sp>
      <p:sp>
        <p:nvSpPr>
          <p:cNvPr id="206" name="Google Shape;206;p30"/>
          <p:cNvSpPr/>
          <p:nvPr/>
        </p:nvSpPr>
        <p:spPr>
          <a:xfrm>
            <a:off x="700400" y="4866267"/>
            <a:ext cx="10791200" cy="124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zip [1,2] [3,4,5,6] -- [(1,3),(2,4)]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zip [] [1] -- []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0236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9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Функцията  `zipWith` освен два списъка приема и функция, която да използва при комбинирането на елементи от двата списъка</a:t>
            </a:r>
            <a:endParaRPr sz="2400"/>
          </a:p>
        </p:txBody>
      </p:sp>
      <p:sp>
        <p:nvSpPr>
          <p:cNvPr id="213" name="Google Shape;213;p31"/>
          <p:cNvSpPr/>
          <p:nvPr/>
        </p:nvSpPr>
        <p:spPr>
          <a:xfrm>
            <a:off x="700400" y="2959667"/>
            <a:ext cx="10791200" cy="128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zipWith (+) [1,2,3,4,5] [9,8,7,6,5]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-- [10,10,10,10,10]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31"/>
          <p:cNvSpPr txBox="1">
            <a:spLocks noGrp="1"/>
          </p:cNvSpPr>
          <p:nvPr>
            <p:ph type="body" idx="1"/>
          </p:nvPr>
        </p:nvSpPr>
        <p:spPr>
          <a:xfrm>
            <a:off x="415600" y="4234533"/>
            <a:ext cx="11360800" cy="706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Вж. функциите `zipWith3`, `zipWith4` и тн.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329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2101917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50000"/>
              </a:lnSpc>
              <a:buClr>
                <a:schemeClr val="accent1"/>
              </a:buClr>
              <a:buSzPts val="1800"/>
            </a:pPr>
            <a:r>
              <a:rPr lang="en" sz="2400" dirty="0"/>
              <a:t>Дефинирайте функция, която приема лист и връща най-големият елемент от нея</a:t>
            </a:r>
            <a:endParaRPr sz="2400" dirty="0"/>
          </a:p>
          <a:p>
            <a:pPr lvl="1" indent="-457189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Използвайте някоя от научените функции за изчисления върху списък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1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709925" y="1436792"/>
            <a:ext cx="10791200" cy="131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maxFromList list = foldl max (head list)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maxFromList [-1, 5, 10] -- 10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99034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700400" y="2204941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Следният синтаксис често обърква и прави кода нечетим:</a:t>
            </a:r>
            <a:endParaRPr sz="2400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415600" y="3285567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 dirty="0"/>
              <a:t>В такива случаи много удобни за използване са анонимните функции</a:t>
            </a:r>
            <a:endParaRPr sz="2400" dirty="0"/>
          </a:p>
        </p:txBody>
      </p:sp>
      <p:sp>
        <p:nvSpPr>
          <p:cNvPr id="235" name="Google Shape;235;p34"/>
          <p:cNvSpPr/>
          <p:nvPr/>
        </p:nvSpPr>
        <p:spPr>
          <a:xfrm>
            <a:off x="700400" y="4212901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68563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700400" y="22502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Следният синтаксис често обърква и прави кода нечетим</a:t>
            </a:r>
            <a:endParaRPr sz="2400"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415600" y="3285567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 dirty="0"/>
              <a:t>В такива случаи много удобни за използване са анонимните функции</a:t>
            </a:r>
            <a:endParaRPr sz="2400" dirty="0"/>
          </a:p>
        </p:txBody>
      </p:sp>
      <p:sp>
        <p:nvSpPr>
          <p:cNvPr id="244" name="Google Shape;244;p35"/>
          <p:cNvSpPr/>
          <p:nvPr/>
        </p:nvSpPr>
        <p:spPr>
          <a:xfrm>
            <a:off x="700400" y="4334367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700400" y="56137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65631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700400" y="22502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Следният синтаксис често обърква и прави кода нечетим</a:t>
            </a:r>
            <a:endParaRPr sz="2400"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415600" y="3285567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 dirty="0"/>
              <a:t>В такива случаи много удобни за използване са анонимните функции</a:t>
            </a:r>
            <a:endParaRPr sz="2400" dirty="0"/>
          </a:p>
        </p:txBody>
      </p:sp>
      <p:sp>
        <p:nvSpPr>
          <p:cNvPr id="244" name="Google Shape;244;p35"/>
          <p:cNvSpPr/>
          <p:nvPr/>
        </p:nvSpPr>
        <p:spPr>
          <a:xfrm>
            <a:off x="700400" y="4334367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700400" y="56137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705600" y="4334367"/>
            <a:ext cx="5295899" cy="2057400"/>
          </a:xfrm>
          <a:prstGeom prst="wedgeRoundRectCallout">
            <a:avLst>
              <a:gd name="adj1" fmla="val -68361"/>
              <a:gd name="adj2" fmla="val -2946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В Haskell анонимните функции се дефинират, като се заграждат в скоби `()` и започват със символа `\` последван от параметрите, които функцията приема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716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 Haskell предлага възможност за абстракция чрез функция</a:t>
            </a:r>
            <a:endParaRPr sz="2400" dirty="0"/>
          </a:p>
          <a:p>
            <a:pPr marL="1219170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Ако функция a приема като параметри b, c и друга функция func и връща резултат извиканата функция func с параметри b и c, то резултатът всеки път ще е различен</a:t>
            </a:r>
            <a:endParaRPr sz="2400" dirty="0"/>
          </a:p>
          <a:p>
            <a:pPr marL="1219170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Резултатът зависи от подадената функция func, като единственото условие е тя да приема същия брой параметри, които и се подават в тялото на a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96622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700400" y="22502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plus3 x y z = x + y + z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Следният синтаксис често обърква и прави кода нечетим</a:t>
            </a:r>
            <a:endParaRPr sz="2400"/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415600" y="3285567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 dirty="0"/>
              <a:t>В такива случаи много удобни за използване са анонимните функции</a:t>
            </a:r>
            <a:endParaRPr sz="2400" dirty="0"/>
          </a:p>
        </p:txBody>
      </p:sp>
      <p:sp>
        <p:nvSpPr>
          <p:cNvPr id="244" name="Google Shape;244;p35"/>
          <p:cNvSpPr/>
          <p:nvPr/>
        </p:nvSpPr>
        <p:spPr>
          <a:xfrm>
            <a:off x="700400" y="4334367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5"/>
          <p:cNvSpPr/>
          <p:nvPr/>
        </p:nvSpPr>
        <p:spPr>
          <a:xfrm>
            <a:off x="700400" y="561370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(\x y z -&gt; x + y + z) 10 20 30 -- 60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010400" y="4914899"/>
            <a:ext cx="4991099" cy="1476867"/>
          </a:xfrm>
          <a:prstGeom prst="wedgeRoundRectCallout">
            <a:avLst>
              <a:gd name="adj1" fmla="val -128476"/>
              <a:gd name="adj2" fmla="val -4623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От дясната страна на стрелката `-&gt;` е резултатът, който функцията връща след изпълнението си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02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Кога да използваме анонимна функция?</a:t>
            </a:r>
            <a:endParaRPr sz="2400"/>
          </a:p>
        </p:txBody>
      </p:sp>
      <p:sp>
        <p:nvSpPr>
          <p:cNvPr id="274" name="Google Shape;274;p38"/>
          <p:cNvSpPr/>
          <p:nvPr/>
        </p:nvSpPr>
        <p:spPr>
          <a:xfrm>
            <a:off x="700400" y="215498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700400" y="498985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25146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Кога да използваме анонимна функция?</a:t>
            </a:r>
            <a:endParaRPr sz="2400"/>
          </a:p>
        </p:txBody>
      </p:sp>
      <p:sp>
        <p:nvSpPr>
          <p:cNvPr id="274" name="Google Shape;274;p38"/>
          <p:cNvSpPr/>
          <p:nvPr/>
        </p:nvSpPr>
        <p:spPr>
          <a:xfrm>
            <a:off x="700400" y="215498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700400" y="498985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57900" y="3253058"/>
            <a:ext cx="4991099" cy="1476867"/>
          </a:xfrm>
          <a:prstGeom prst="wedgeRoundRectCallout">
            <a:avLst>
              <a:gd name="adj1" fmla="val -53667"/>
              <a:gd name="adj2" fmla="val -7718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Колкото по-дълга и сложна е една функция, толкова по-добра идея е да се напише като отделна наименована функция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95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Кога да използваме анонимна функция?</a:t>
            </a:r>
            <a:endParaRPr sz="2400"/>
          </a:p>
        </p:txBody>
      </p:sp>
      <p:sp>
        <p:nvSpPr>
          <p:cNvPr id="274" name="Google Shape;274;p38"/>
          <p:cNvSpPr/>
          <p:nvPr/>
        </p:nvSpPr>
        <p:spPr>
          <a:xfrm>
            <a:off x="700400" y="215498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700400" y="498985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057900" y="3253058"/>
            <a:ext cx="4991099" cy="1476867"/>
          </a:xfrm>
          <a:prstGeom prst="wedgeRoundRectCallout">
            <a:avLst>
              <a:gd name="adj1" fmla="val -81148"/>
              <a:gd name="adj2" fmla="val 9049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Обратно - ако функцията е проста и лесно се вижда какво прави е добра идея да се напише като анонимна функция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57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Кога да използваме анонимна функция?</a:t>
            </a:r>
            <a:endParaRPr sz="2400"/>
          </a:p>
        </p:txBody>
      </p:sp>
      <p:sp>
        <p:nvSpPr>
          <p:cNvPr id="274" name="Google Shape;274;p38"/>
          <p:cNvSpPr/>
          <p:nvPr/>
        </p:nvSpPr>
        <p:spPr>
          <a:xfrm>
            <a:off x="700400" y="215498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x ++ [(head (tail x))] ++ [head x])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38"/>
          <p:cNvSpPr/>
          <p:nvPr/>
        </p:nvSpPr>
        <p:spPr>
          <a:xfrm>
            <a:off x="700400" y="4989850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(\ x -&gt; 2 * x)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191126" y="3253058"/>
            <a:ext cx="5857874" cy="1476867"/>
          </a:xfrm>
          <a:prstGeom prst="wedgeRoundRectCallout">
            <a:avLst>
              <a:gd name="adj1" fmla="val -22560"/>
              <a:gd name="adj2" fmla="val 4212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1100"/>
            </a:pPr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Анонимните функции не могат да се преизползват, но ако функцията се използва само веднъж няма причина тя да не е анонимна</a:t>
            </a:r>
          </a:p>
        </p:txBody>
      </p:sp>
    </p:spTree>
    <p:extLst>
      <p:ext uri="{BB962C8B-B14F-4D97-AF65-F5344CB8AC3E}">
        <p14:creationId xmlns:p14="http://schemas.microsoft.com/office/powerpoint/2010/main" val="269661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Анонимни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08" name="Google Shape;308;p4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9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В Haskell е възможно и да се дават имена на анонимни функции, ако по някаква причина това е нужно</a:t>
            </a:r>
            <a:endParaRPr sz="2400"/>
          </a:p>
        </p:txBody>
      </p:sp>
      <p:sp>
        <p:nvSpPr>
          <p:cNvPr id="309" name="Google Shape;309;p42"/>
          <p:cNvSpPr/>
          <p:nvPr/>
        </p:nvSpPr>
        <p:spPr>
          <a:xfrm>
            <a:off x="700400" y="2631833"/>
            <a:ext cx="10791200" cy="76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plus3' = (\ x y z -&gt; x + y + z)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42"/>
          <p:cNvSpPr txBox="1">
            <a:spLocks noGrp="1"/>
          </p:cNvSpPr>
          <p:nvPr>
            <p:ph type="body" idx="1"/>
          </p:nvPr>
        </p:nvSpPr>
        <p:spPr>
          <a:xfrm>
            <a:off x="415600" y="3704000"/>
            <a:ext cx="11360800" cy="109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Анонимните функции имат огромно приложение при използването на вградените в Haskell функции `map` и `foldl/foldr` при работа със списъци</a:t>
            </a:r>
            <a:endParaRPr sz="2400"/>
          </a:p>
        </p:txBody>
      </p:sp>
      <p:sp>
        <p:nvSpPr>
          <p:cNvPr id="311" name="Google Shape;311;p42"/>
          <p:cNvSpPr/>
          <p:nvPr/>
        </p:nvSpPr>
        <p:spPr>
          <a:xfrm>
            <a:off x="700400" y="4884700"/>
            <a:ext cx="10791200" cy="132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addOneList list = map (\x -&gt; x + 1)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addOneList [1,1,1] -- [2,2,2]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634715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Задача: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535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Използвайте вградената в Haskell функция `zipWith`, като за първи параметър (функция) използвате ваша анонимна функция, която връща сбора на два елемента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38613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Решение: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3" name="Google Shape;323;p44"/>
          <p:cNvSpPr/>
          <p:nvPr/>
        </p:nvSpPr>
        <p:spPr>
          <a:xfrm>
            <a:off x="700400" y="15925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zipWith (\ x y  -&gt; x + y ) [10,12] [3,4]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4"/>
          <p:cNvSpPr/>
          <p:nvPr/>
        </p:nvSpPr>
        <p:spPr>
          <a:xfrm>
            <a:off x="700400" y="3595833"/>
            <a:ext cx="10791200" cy="82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[13,16]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44"/>
          <p:cNvSpPr txBox="1">
            <a:spLocks noGrp="1"/>
          </p:cNvSpPr>
          <p:nvPr>
            <p:ph type="body" idx="1"/>
          </p:nvPr>
        </p:nvSpPr>
        <p:spPr>
          <a:xfrm>
            <a:off x="415600" y="2694833"/>
            <a:ext cx="11360800" cy="71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buClr>
                <a:schemeClr val="accent1"/>
              </a:buClr>
              <a:buSzPts val="1800"/>
            </a:pPr>
            <a:r>
              <a:rPr lang="en" sz="2400"/>
              <a:t>Резултат: 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78775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0400" y="1550633"/>
            <a:ext cx="10791200" cy="219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00400" y="4262100"/>
            <a:ext cx="10791200" cy="17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43432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Абстракции чрез функции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0400" y="1550633"/>
            <a:ext cx="10791200" cy="219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a b func = func a b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firstFunc a b = (a * b)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secondFunc a b = (a  + b)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thirdFunc a b = (a - b)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700400" y="4262100"/>
            <a:ext cx="10791200" cy="1752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firstFunc --100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secondFunc -- 20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abstThroughFunction 10 10 thirdFunc -- 0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297825" y="2558342"/>
            <a:ext cx="5498000" cy="1120691"/>
          </a:xfrm>
          <a:prstGeom prst="wedgeRoundRectCallout">
            <a:avLst>
              <a:gd name="adj1" fmla="val -13173"/>
              <a:gd name="adj2" fmla="val 10992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В зависимост от функцията резултатът е различен при едни и същи параметри (a - 10, b - 10)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06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14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Haskell предлага много възможности за изчисления върху списъци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600" dirty="0">
                <a:latin typeface="Comfortaa" pitchFamily="2" charset="0"/>
              </a:rPr>
              <a:t>Функцията `map` приема като параметри функция и списък и връща като резултат нов списък, като върху един елемент от първоначалният списък е извикана подадената функция</a:t>
            </a:r>
            <a:endParaRPr sz="1600" dirty="0">
              <a:latin typeface="Comfortaa" pitchFamily="2" charset="0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00400" y="3429000"/>
            <a:ext cx="10791200" cy="13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00400" y="5089867"/>
            <a:ext cx="10791200" cy="13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73808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14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Haskell предлага много възможности за изчисления върху списъци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600" dirty="0">
                <a:latin typeface="Comfortaa" pitchFamily="2" charset="0"/>
              </a:rPr>
              <a:t>Функцията `map` приема като параметри функция и списък и връща като резултат нов списък, като върху един елемент от първоначалният списък е извикана подадената функция</a:t>
            </a:r>
            <a:endParaRPr sz="1600" dirty="0">
              <a:latin typeface="Comfortaa" pitchFamily="2" charset="0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00400" y="3429000"/>
            <a:ext cx="10791200" cy="13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00400" y="5089867"/>
            <a:ext cx="10791200" cy="13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488449" y="4434767"/>
            <a:ext cx="5608175" cy="1594558"/>
          </a:xfrm>
          <a:prstGeom prst="wedgeRoundRectCallout">
            <a:avLst>
              <a:gd name="adj1" fmla="val -29458"/>
              <a:gd name="adj2" fmla="val -8640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`abs` е извикана за всеки елемент от списъка - резултатът е списък с елементи само положителни числа (модули)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14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814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Haskell предлага много възможности за изчисления върху списъци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1600" dirty="0">
                <a:latin typeface="Comfortaa" pitchFamily="2" charset="0"/>
              </a:rPr>
              <a:t>Функцията `map` приема като параметри функция и списък и връща като резултат нов списък, като върху един елемент от първоначалният списък е извикана подадената функция</a:t>
            </a:r>
            <a:endParaRPr sz="1600" dirty="0">
              <a:latin typeface="Comfortaa" pitchFamily="2" charset="0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00400" y="3429000"/>
            <a:ext cx="10791200" cy="13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absoluteList list = map abs list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absoluteList [1,2,-3,-4] -- [1,2,3,4]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00400" y="5089867"/>
            <a:ext cx="10791200" cy="131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plus1List list = map (1 + ) list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rgbClr val="000000"/>
              </a:buClr>
              <a:buSzPts val="1100"/>
            </a:pPr>
            <a:r>
              <a:rPr lang="en" sz="32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plus1List [1,2,3,4,5] -- [2,3,4,5,6]</a:t>
            </a:r>
            <a:endParaRPr sz="3200" b="1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05350" y="2857834"/>
            <a:ext cx="6400799" cy="2057400"/>
          </a:xfrm>
          <a:prstGeom prst="wedgeRoundRectCallout">
            <a:avLst>
              <a:gd name="adj1" fmla="val -28268"/>
              <a:gd name="adj2" fmla="val 6313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Можем да се възползваме от факта, че операторът `+` (както и всички оператори в Haskell) е функция. Използвано е също и така нареченото частично снабдяване на параметри за функция</a:t>
            </a:r>
            <a:endParaRPr lang="ru-RU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018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00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2400" dirty="0"/>
          </a:p>
        </p:txBody>
      </p:sp>
      <p:sp>
        <p:nvSpPr>
          <p:cNvPr id="166" name="Google Shape;166;p25"/>
          <p:cNvSpPr/>
          <p:nvPr/>
        </p:nvSpPr>
        <p:spPr>
          <a:xfrm>
            <a:off x="700400" y="3056942"/>
            <a:ext cx="10791200" cy="1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2219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Изчисления върху списъци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100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Функцията `filter` тества всеки елемент от списък и връща само тези, които минават теста (функция, която връща тип boolean)</a:t>
            </a:r>
            <a:endParaRPr sz="2400" dirty="0"/>
          </a:p>
        </p:txBody>
      </p:sp>
      <p:sp>
        <p:nvSpPr>
          <p:cNvPr id="166" name="Google Shape;166;p25"/>
          <p:cNvSpPr/>
          <p:nvPr/>
        </p:nvSpPr>
        <p:spPr>
          <a:xfrm>
            <a:off x="700400" y="3056942"/>
            <a:ext cx="10791200" cy="126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92000" tIns="144000" rIns="192000" bIns="1440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isEven x = x `mod` 2 == 0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removeOdd = filter isEven</a:t>
            </a:r>
            <a:endParaRPr sz="32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857750" y="4591050"/>
            <a:ext cx="6400799" cy="2057400"/>
          </a:xfrm>
          <a:prstGeom prst="wedgeRoundRectCallout">
            <a:avLst>
              <a:gd name="adj1" fmla="val -43000"/>
              <a:gd name="adj2" fmla="val -7390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Само първият аргумент на функцията `</a:t>
            </a:r>
            <a:r>
              <a:rPr lang="en-GB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filter` </a:t>
            </a:r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е подаден - това прави функцията `</a:t>
            </a:r>
            <a:r>
              <a:rPr lang="en-GB" sz="2000" dirty="0" err="1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removeOdd</a:t>
            </a:r>
            <a:r>
              <a:rPr lang="en-GB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` </a:t>
            </a:r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такава, която също приема 1 аргумент – </a:t>
            </a:r>
            <a:r>
              <a:rPr lang="bg-BG" sz="2000" dirty="0" err="1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неподаденият</a:t>
            </a:r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 досега</a:t>
            </a:r>
            <a:endParaRPr lang="bg-BG" sz="24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11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1626</Words>
  <Application>Microsoft Office PowerPoint</Application>
  <PresentationFormat>Widescreen</PresentationFormat>
  <Paragraphs>162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Comfortaa</vt:lpstr>
      <vt:lpstr>Consolas</vt:lpstr>
      <vt:lpstr>Office Theme</vt:lpstr>
      <vt:lpstr>Функции от по висок ред</vt:lpstr>
      <vt:lpstr>Абстракции чрез функции</vt:lpstr>
      <vt:lpstr>Абстракции чрез функции</vt:lpstr>
      <vt:lpstr>Абстракции чрез функции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Изчисления върху списъци</vt:lpstr>
      <vt:lpstr>Задача: </vt:lpstr>
      <vt:lpstr>Решение: 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Анонимни функции</vt:lpstr>
      <vt:lpstr>Задача: </vt:lpstr>
      <vt:lpstr>Решение: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Димитър Минчев</cp:lastModifiedBy>
  <cp:revision>33</cp:revision>
  <dcterms:created xsi:type="dcterms:W3CDTF">2022-08-09T09:25:46Z</dcterms:created>
  <dcterms:modified xsi:type="dcterms:W3CDTF">2022-11-17T07:15:45Z</dcterms:modified>
</cp:coreProperties>
</file>