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74" r:id="rId3"/>
    <p:sldId id="256" r:id="rId4"/>
    <p:sldId id="257" r:id="rId5"/>
    <p:sldId id="262" r:id="rId6"/>
    <p:sldId id="267" r:id="rId7"/>
    <p:sldId id="259" r:id="rId8"/>
    <p:sldId id="283" r:id="rId9"/>
    <p:sldId id="260" r:id="rId10"/>
    <p:sldId id="261" r:id="rId11"/>
    <p:sldId id="263" r:id="rId12"/>
    <p:sldId id="264" r:id="rId13"/>
    <p:sldId id="266" r:id="rId14"/>
    <p:sldId id="285" r:id="rId15"/>
    <p:sldId id="268" r:id="rId16"/>
    <p:sldId id="269" r:id="rId17"/>
    <p:sldId id="270" r:id="rId18"/>
    <p:sldId id="288" r:id="rId19"/>
    <p:sldId id="286" r:id="rId20"/>
    <p:sldId id="287" r:id="rId21"/>
    <p:sldId id="271" r:id="rId2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F5E73-6623-4B27-917F-7979CDB08864}" v="13" dt="2019-09-27T11:25:05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50" y="3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Pavlov" userId="d7f7f893a5ccf53c" providerId="LiveId" clId="{068F5E73-6623-4B27-917F-7979CDB08864}"/>
    <pc:docChg chg="custSel delSld modSld">
      <pc:chgData name="Nikolay Pavlov" userId="d7f7f893a5ccf53c" providerId="LiveId" clId="{068F5E73-6623-4B27-917F-7979CDB08864}" dt="2019-09-27T11:25:15.507" v="25" actId="20577"/>
      <pc:docMkLst>
        <pc:docMk/>
      </pc:docMkLst>
      <pc:sldChg chg="modSp modAnim">
        <pc:chgData name="Nikolay Pavlov" userId="d7f7f893a5ccf53c" providerId="LiveId" clId="{068F5E73-6623-4B27-917F-7979CDB08864}" dt="2019-09-27T11:22:33.930" v="9" actId="20577"/>
        <pc:sldMkLst>
          <pc:docMk/>
          <pc:sldMk cId="337394410" sldId="257"/>
        </pc:sldMkLst>
        <pc:spChg chg="mod">
          <ac:chgData name="Nikolay Pavlov" userId="d7f7f893a5ccf53c" providerId="LiveId" clId="{068F5E73-6623-4B27-917F-7979CDB08864}" dt="2019-09-27T11:22:33.930" v="9" actId="20577"/>
          <ac:spMkLst>
            <pc:docMk/>
            <pc:sldMk cId="337394410" sldId="257"/>
            <ac:spMk id="3" creationId="{00000000-0000-0000-0000-000000000000}"/>
          </ac:spMkLst>
        </pc:spChg>
      </pc:sldChg>
      <pc:sldChg chg="modSp">
        <pc:chgData name="Nikolay Pavlov" userId="d7f7f893a5ccf53c" providerId="LiveId" clId="{068F5E73-6623-4B27-917F-7979CDB08864}" dt="2019-09-27T11:24:12.659" v="16" actId="33524"/>
        <pc:sldMkLst>
          <pc:docMk/>
          <pc:sldMk cId="2751921989" sldId="268"/>
        </pc:sldMkLst>
        <pc:spChg chg="mod">
          <ac:chgData name="Nikolay Pavlov" userId="d7f7f893a5ccf53c" providerId="LiveId" clId="{068F5E73-6623-4B27-917F-7979CDB08864}" dt="2019-09-27T11:24:12.659" v="16" actId="33524"/>
          <ac:spMkLst>
            <pc:docMk/>
            <pc:sldMk cId="2751921989" sldId="268"/>
            <ac:spMk id="3" creationId="{00000000-0000-0000-0000-000000000000}"/>
          </ac:spMkLst>
        </pc:spChg>
      </pc:sldChg>
      <pc:sldChg chg="delSp modSp">
        <pc:chgData name="Nikolay Pavlov" userId="d7f7f893a5ccf53c" providerId="LiveId" clId="{068F5E73-6623-4B27-917F-7979CDB08864}" dt="2019-09-27T11:25:15.507" v="25" actId="20577"/>
        <pc:sldMkLst>
          <pc:docMk/>
          <pc:sldMk cId="2736842352" sldId="271"/>
        </pc:sldMkLst>
        <pc:spChg chg="mod">
          <ac:chgData name="Nikolay Pavlov" userId="d7f7f893a5ccf53c" providerId="LiveId" clId="{068F5E73-6623-4B27-917F-7979CDB08864}" dt="2019-09-27T11:25:15.507" v="25" actId="20577"/>
          <ac:spMkLst>
            <pc:docMk/>
            <pc:sldMk cId="2736842352" sldId="271"/>
            <ac:spMk id="2" creationId="{00000000-0000-0000-0000-000000000000}"/>
          </ac:spMkLst>
        </pc:spChg>
        <pc:spChg chg="del">
          <ac:chgData name="Nikolay Pavlov" userId="d7f7f893a5ccf53c" providerId="LiveId" clId="{068F5E73-6623-4B27-917F-7979CDB08864}" dt="2019-09-27T11:25:05.552" v="23"/>
          <ac:spMkLst>
            <pc:docMk/>
            <pc:sldMk cId="2736842352" sldId="271"/>
            <ac:spMk id="3" creationId="{00000000-0000-0000-0000-000000000000}"/>
          </ac:spMkLst>
        </pc:spChg>
      </pc:sldChg>
      <pc:sldChg chg="del">
        <pc:chgData name="Nikolay Pavlov" userId="d7f7f893a5ccf53c" providerId="LiveId" clId="{068F5E73-6623-4B27-917F-7979CDB08864}" dt="2019-09-27T11:23:08.557" v="10" actId="47"/>
        <pc:sldMkLst>
          <pc:docMk/>
          <pc:sldMk cId="2873667769" sldId="284"/>
        </pc:sldMkLst>
      </pc:sldChg>
      <pc:sldChg chg="modSp">
        <pc:chgData name="Nikolay Pavlov" userId="d7f7f893a5ccf53c" providerId="LiveId" clId="{068F5E73-6623-4B27-917F-7979CDB08864}" dt="2019-09-27T11:23:54.228" v="15" actId="1076"/>
        <pc:sldMkLst>
          <pc:docMk/>
          <pc:sldMk cId="3244156157" sldId="285"/>
        </pc:sldMkLst>
        <pc:picChg chg="mod">
          <ac:chgData name="Nikolay Pavlov" userId="d7f7f893a5ccf53c" providerId="LiveId" clId="{068F5E73-6623-4B27-917F-7979CDB08864}" dt="2019-09-27T11:23:54.228" v="15" actId="1076"/>
          <ac:picMkLst>
            <pc:docMk/>
            <pc:sldMk cId="3244156157" sldId="285"/>
            <ac:picMk id="4" creationId="{00000000-0000-0000-0000-000000000000}"/>
          </ac:picMkLst>
        </pc:picChg>
      </pc:sldChg>
      <pc:sldChg chg="modSp">
        <pc:chgData name="Nikolay Pavlov" userId="d7f7f893a5ccf53c" providerId="LiveId" clId="{068F5E73-6623-4B27-917F-7979CDB08864}" dt="2019-09-27T11:24:34.883" v="19" actId="1076"/>
        <pc:sldMkLst>
          <pc:docMk/>
          <pc:sldMk cId="2860192353" sldId="286"/>
        </pc:sldMkLst>
        <pc:picChg chg="mod">
          <ac:chgData name="Nikolay Pavlov" userId="d7f7f893a5ccf53c" providerId="LiveId" clId="{068F5E73-6623-4B27-917F-7979CDB08864}" dt="2019-09-27T11:24:34.883" v="19" actId="1076"/>
          <ac:picMkLst>
            <pc:docMk/>
            <pc:sldMk cId="2860192353" sldId="286"/>
            <ac:picMk id="4" creationId="{00000000-0000-0000-0000-000000000000}"/>
          </ac:picMkLst>
        </pc:picChg>
      </pc:sldChg>
      <pc:sldChg chg="modSp">
        <pc:chgData name="Nikolay Pavlov" userId="d7f7f893a5ccf53c" providerId="LiveId" clId="{068F5E73-6623-4B27-917F-7979CDB08864}" dt="2019-09-27T11:24:46.706" v="22" actId="1076"/>
        <pc:sldMkLst>
          <pc:docMk/>
          <pc:sldMk cId="2525308601" sldId="287"/>
        </pc:sldMkLst>
        <pc:picChg chg="mod">
          <ac:chgData name="Nikolay Pavlov" userId="d7f7f893a5ccf53c" providerId="LiveId" clId="{068F5E73-6623-4B27-917F-7979CDB08864}" dt="2019-09-27T11:24:46.706" v="22" actId="1076"/>
          <ac:picMkLst>
            <pc:docMk/>
            <pc:sldMk cId="2525308601" sldId="287"/>
            <ac:picMk id="4" creationId="{00000000-0000-0000-0000-000000000000}"/>
          </ac:picMkLst>
        </pc:picChg>
      </pc:sldChg>
    </pc:docChg>
  </pc:docChgLst>
  <pc:docChgLst>
    <pc:chgData name="Nikolay Pavlov" userId="d7f7f893a5ccf53c" providerId="LiveId" clId="{D248B6F7-31F4-42A6-80BF-43D2A952FEE2}"/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9B5D28-1BF4-45B8-91BA-5E6BA6E05D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F1465-1A86-4638-A3BB-2754DF6E2CC7}"/>
              </a:ext>
            </a:extLst>
          </p:cNvPr>
          <p:cNvSpPr/>
          <p:nvPr/>
        </p:nvSpPr>
        <p:spPr>
          <a:xfrm>
            <a:off x="0" y="4447309"/>
            <a:ext cx="12192000" cy="24106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27C257-C652-43A8-9F5B-B7AEAD0E03E4}"/>
              </a:ext>
            </a:extLst>
          </p:cNvPr>
          <p:cNvSpPr/>
          <p:nvPr/>
        </p:nvSpPr>
        <p:spPr>
          <a:xfrm>
            <a:off x="1524000" y="1122363"/>
            <a:ext cx="9144000" cy="4135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4ECBE-C8B7-4C42-8776-C80032269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63" y="1122363"/>
            <a:ext cx="8340436" cy="23876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3E544-7029-41CC-8FC1-B02E51465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131" y="3602038"/>
            <a:ext cx="816586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BE986-435A-4002-B9C5-31C1C92A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5" y="3637511"/>
            <a:ext cx="2420389" cy="2420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9A682-52C1-44DC-8AB0-D9545E5F0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05408" y="5241828"/>
            <a:ext cx="6986592" cy="1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89C2-493E-4BDB-93EA-66F81F3F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F7D91-4A60-441C-83D6-8AF848866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42A5-ED47-4EC2-B4A4-A1FFBF6F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3932237" cy="3816138"/>
          </a:xfrm>
          <a:custGeom>
            <a:avLst/>
            <a:gdLst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3811588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898745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643092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3816138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98268 w 3932237"/>
              <a:gd name="connsiteY3" fmla="*/ 375688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82637 w 3932237"/>
              <a:gd name="connsiteY3" fmla="*/ 379595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35034"/>
              <a:gd name="connsiteX1" fmla="*/ 3922191 w 3932237"/>
              <a:gd name="connsiteY1" fmla="*/ 0 h 3835034"/>
              <a:gd name="connsiteX2" fmla="*/ 3932237 w 3932237"/>
              <a:gd name="connsiteY2" fmla="*/ 3816138 h 3835034"/>
              <a:gd name="connsiteX3" fmla="*/ 790452 w 3932237"/>
              <a:gd name="connsiteY3" fmla="*/ 3835034 h 3835034"/>
              <a:gd name="connsiteX4" fmla="*/ 0 w 3932237"/>
              <a:gd name="connsiteY4" fmla="*/ 2779957 h 3835034"/>
              <a:gd name="connsiteX5" fmla="*/ 0 w 3932237"/>
              <a:gd name="connsiteY5" fmla="*/ 7815 h 3835034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74821 w 3932237"/>
              <a:gd name="connsiteY3" fmla="*/ 377251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2237" h="3816138">
                <a:moveTo>
                  <a:pt x="0" y="7815"/>
                </a:moveTo>
                <a:lnTo>
                  <a:pt x="3922191" y="0"/>
                </a:lnTo>
                <a:cubicBezTo>
                  <a:pt x="3925540" y="1272046"/>
                  <a:pt x="3928888" y="2544092"/>
                  <a:pt x="3932237" y="3816138"/>
                </a:cubicBezTo>
                <a:lnTo>
                  <a:pt x="751374" y="3811587"/>
                </a:lnTo>
                <a:lnTo>
                  <a:pt x="0" y="2779957"/>
                </a:lnTo>
                <a:lnTo>
                  <a:pt x="0" y="781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E50D-AD1A-466B-92D5-75545BB8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27.9.2019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67B3-CBA2-458C-A482-4C549597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17BC-8273-438A-8859-F4863DCC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366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7330-4227-4B80-97E2-27B35EFC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F49CD-514C-4772-A6F3-691482CE9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769C-2744-413D-AB16-1E1C046A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27.9.2019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7F2C-47D4-4A55-A155-4E2DFF8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CB0B-E777-4E86-93C6-FB2F7010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56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123D8A-813D-4477-90B7-B95E5A84B0C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D0475-2F1F-4E0E-A661-5D2B977F7CC2}"/>
              </a:ext>
            </a:extLst>
          </p:cNvPr>
          <p:cNvSpPr txBox="1"/>
          <p:nvPr/>
        </p:nvSpPr>
        <p:spPr>
          <a:xfrm>
            <a:off x="1335575" y="1131108"/>
            <a:ext cx="6375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QUESTIONS</a:t>
            </a:r>
            <a:endParaRPr lang="bg-BG" sz="660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BDC6E7-9F9A-4761-93FA-85610C8CA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11" y="1414364"/>
            <a:ext cx="8506202" cy="48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6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m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E5A5A5-5C64-461B-9775-9EAA35777E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BFDFC-1502-44DD-BB43-AF9454D449EC}"/>
              </a:ext>
            </a:extLst>
          </p:cNvPr>
          <p:cNvSpPr/>
          <p:nvPr/>
        </p:nvSpPr>
        <p:spPr>
          <a:xfrm>
            <a:off x="959658" y="1234784"/>
            <a:ext cx="9309100" cy="525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D7290-1814-4B9B-B349-87BAED3AB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7" r="7533"/>
          <a:stretch/>
        </p:blipFill>
        <p:spPr>
          <a:xfrm>
            <a:off x="6989042" y="515045"/>
            <a:ext cx="4444999" cy="41101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9B1B7E-390B-49D9-BDF6-179789785EDD}"/>
              </a:ext>
            </a:extLst>
          </p:cNvPr>
          <p:cNvSpPr txBox="1"/>
          <p:nvPr/>
        </p:nvSpPr>
        <p:spPr>
          <a:xfrm>
            <a:off x="1520942" y="515045"/>
            <a:ext cx="3046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About Me</a:t>
            </a:r>
            <a:endParaRPr lang="bg-BG" sz="44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56E94C-6521-43C2-9894-8D1397A08A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3" y="558250"/>
            <a:ext cx="683029" cy="683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A225A7-7E5A-4437-A1A5-6236D052CFC2}"/>
              </a:ext>
            </a:extLst>
          </p:cNvPr>
          <p:cNvSpPr txBox="1"/>
          <p:nvPr/>
        </p:nvSpPr>
        <p:spPr>
          <a:xfrm>
            <a:off x="1179427" y="1711373"/>
            <a:ext cx="6192000" cy="43319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Assoc. professor at FMI, Plovdiv University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Executive Manager of KODAR EOOD, Plovdiv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20+ years as a professional software developer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Ph.D. in Computer Sciences​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Masters degree in Economics​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Certified Professional – C#​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Leader of Plovdiv Net User Group​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 for cooking (and eating, esp. animals)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51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3F22-F4C0-4C37-8F75-7F9F7645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D438-1E98-494B-8537-E7C102C1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D32C-F449-416A-A62D-770AC2E7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27.9.2019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A366-D5D4-4BFC-ADB0-5409E47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3C87-9726-492E-9860-0B891ABC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954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A91F-60BF-4356-846A-8F1603F6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23" y="7683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A0DC-DDC1-4E2D-9D4D-50EDFEE6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723" y="362108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C553-A4C3-4697-9493-522CCB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27.9.2019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890-A546-4ADC-9FC1-F8A749A1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2414-69C5-423D-AE45-CB0D6B87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361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99B1-DC54-42EE-BB16-5207E096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7A96-EA06-4701-B420-F607109F7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3AE9-E9CB-4ED4-B7A4-ACEF2C096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349B-B9FD-4951-9E72-20161537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27.9.2019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CDC4B-54C6-458F-9386-BDCF686D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AE5C-F5AB-4729-8BEC-7ACBB805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88B-71E7-40C8-9D7F-1179DD57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6E01-4523-4496-8094-D1317B93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9BB3D-0EE5-47CC-9FA8-BAA8E97F5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9889D-43C3-4B83-9F46-DC6436237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454DC-839D-4910-8232-3BD203E31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EDA99-C8A9-4729-BAD4-FD139387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27.9.2019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9AACE-376D-4047-8A92-CFCF2A5F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AB3EA-9400-4B09-989C-E30ABDC9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FF68-BC96-40A3-9AA2-53261307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3" y="2592508"/>
            <a:ext cx="10384693" cy="15183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AED6-48CE-45D6-B9F9-4D072901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1590B-1BA8-4F3F-8E6F-24DB1D0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7AD8-C083-4068-BDB0-EE2D4D3E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0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7871-2648-49BD-9D4B-F2E18A8D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2CFB4-E45B-4036-944C-1B039397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73A00-F34B-4E09-9EDE-6C470EF6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84955-0CAE-499C-85E5-9EF38FA6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700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BA4C-5C9F-45AC-AC45-A426D40A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7F48-06FB-4154-8569-0A01F4E7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9B42-EDF5-4DC6-8BA8-DE70F9F2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1DD1-6D2D-4776-AFB9-5F53180D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27.9.2019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8DAB8-5549-4649-9715-B8CAC545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2F41-9E7C-4760-AB7D-9D9AF838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335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C3692D-1EF3-49FA-8067-1FE291CC618E}"/>
              </a:ext>
            </a:extLst>
          </p:cNvPr>
          <p:cNvSpPr/>
          <p:nvPr/>
        </p:nvSpPr>
        <p:spPr>
          <a:xfrm>
            <a:off x="0" y="6398864"/>
            <a:ext cx="12192000" cy="4591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8EAC3-F239-4794-AFF1-C9294B1F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9F6C4-9366-4FC8-B0FC-497A146A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9073-C333-422F-8072-F6258F62A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27.9.2019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C56F-0B86-4524-BB79-064DEAFBF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1834-E7BC-40E3-811D-47C2B044E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D3D23F-8345-43F0-8ED5-69CD6380C1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-1796" r="52014" b="1796"/>
          <a:stretch/>
        </p:blipFill>
        <p:spPr>
          <a:xfrm>
            <a:off x="103554" y="4505473"/>
            <a:ext cx="4817581" cy="1671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9EBEF9-2567-4A45-A9D0-97B1E7B81FF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373389" y="365125"/>
            <a:ext cx="4715057" cy="1740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0444C1-2EAD-42AA-A36C-1B49F4E0A18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8" y="4618441"/>
            <a:ext cx="473005" cy="3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Concurrency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 with C#</a:t>
            </a:r>
            <a:br>
              <a:rPr lang="en-US" dirty="0"/>
            </a:br>
            <a:r>
              <a:rPr lang="en-US" dirty="0"/>
              <a:t>Nikolay Pavlov</a:t>
            </a:r>
          </a:p>
        </p:txBody>
      </p:sp>
    </p:spTree>
    <p:extLst>
      <p:ext uri="{BB962C8B-B14F-4D97-AF65-F5344CB8AC3E}">
        <p14:creationId xmlns:p14="http://schemas.microsoft.com/office/powerpoint/2010/main" val="388946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Optimization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up sequential applications</a:t>
            </a:r>
          </a:p>
          <a:p>
            <a:r>
              <a:rPr lang="en-US" b="1" dirty="0"/>
              <a:t>But they are concurrency-agnostic</a:t>
            </a:r>
          </a:p>
        </p:txBody>
      </p:sp>
    </p:spTree>
    <p:extLst>
      <p:ext uri="{BB962C8B-B14F-4D97-AF65-F5344CB8AC3E}">
        <p14:creationId xmlns:p14="http://schemas.microsoft.com/office/powerpoint/2010/main" val="288713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Near-future Performance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Hyper-threading</a:t>
            </a:r>
          </a:p>
          <a:p>
            <a:r>
              <a:rPr lang="en-US" dirty="0"/>
              <a:t>Multicore</a:t>
            </a:r>
          </a:p>
          <a:p>
            <a:r>
              <a:rPr lang="en-US" dirty="0"/>
              <a:t>Cache</a:t>
            </a:r>
          </a:p>
          <a:p>
            <a:r>
              <a:rPr lang="en-US" dirty="0"/>
              <a:t>Further optimizations in CPU architectures</a:t>
            </a:r>
          </a:p>
        </p:txBody>
      </p:sp>
    </p:spTree>
    <p:extLst>
      <p:ext uri="{BB962C8B-B14F-4D97-AF65-F5344CB8AC3E}">
        <p14:creationId xmlns:p14="http://schemas.microsoft.com/office/powerpoint/2010/main" val="42329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two or more pieces of code in parallel inside a single CPU core</a:t>
            </a:r>
          </a:p>
          <a:p>
            <a:r>
              <a:rPr lang="en-US" dirty="0"/>
              <a:t>Hardware support: execute another piece of code while the primary is waiting</a:t>
            </a:r>
          </a:p>
          <a:p>
            <a:r>
              <a:rPr lang="en-US" dirty="0"/>
              <a:t>Software: OS see HT-enabled CPU core as two CPU cores</a:t>
            </a:r>
          </a:p>
          <a:p>
            <a:r>
              <a:rPr lang="en-US" dirty="0"/>
              <a:t>Little benefit on existing non-parallel applications</a:t>
            </a:r>
          </a:p>
        </p:txBody>
      </p:sp>
    </p:spTree>
    <p:extLst>
      <p:ext uri="{BB962C8B-B14F-4D97-AF65-F5344CB8AC3E}">
        <p14:creationId xmlns:p14="http://schemas.microsoft.com/office/powerpoint/2010/main" val="83956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two or more actual CPUs on one chip</a:t>
            </a:r>
          </a:p>
          <a:p>
            <a:r>
              <a:rPr lang="en-US" dirty="0"/>
              <a:t>Similar to multi-processor systems, but cheaper to produce and build</a:t>
            </a:r>
          </a:p>
          <a:p>
            <a:r>
              <a:rPr lang="en-US" dirty="0"/>
              <a:t>Speed-ups for non-parallel applications – the OS and other apps are not interrupting</a:t>
            </a:r>
          </a:p>
          <a:p>
            <a:r>
              <a:rPr lang="en-US" dirty="0"/>
              <a:t>Can even hurt performance for non-parallel applications due to architectural peculiarities (</a:t>
            </a:r>
            <a:r>
              <a:rPr lang="en-US" dirty="0" err="1"/>
              <a:t>f.e</a:t>
            </a:r>
            <a:r>
              <a:rPr lang="en-US" dirty="0"/>
              <a:t>. NUMA)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0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Tools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76882"/>
            <a:ext cx="6829587" cy="6304235"/>
          </a:xfrm>
        </p:spPr>
      </p:pic>
    </p:spTree>
    <p:extLst>
      <p:ext uri="{BB962C8B-B14F-4D97-AF65-F5344CB8AC3E}">
        <p14:creationId xmlns:p14="http://schemas.microsoft.com/office/powerpoint/2010/main" val="324415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vs.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x 2GHz &lt; 6 GHz</a:t>
            </a:r>
          </a:p>
          <a:p>
            <a:r>
              <a:rPr lang="en-US" dirty="0"/>
              <a:t>Why: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coordination overhead between cores / CPUs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Overhead of other hardware designs (like NUMA)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pieces of code often must wait for one another</a:t>
            </a:r>
          </a:p>
        </p:txBody>
      </p:sp>
    </p:spTree>
    <p:extLst>
      <p:ext uri="{BB962C8B-B14F-4D97-AF65-F5344CB8AC3E}">
        <p14:creationId xmlns:p14="http://schemas.microsoft.com/office/powerpoint/2010/main" val="275192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for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will need to be concurrent to fully exploit the CPU throughput gains</a:t>
            </a:r>
          </a:p>
          <a:p>
            <a:r>
              <a:rPr lang="en-US" dirty="0"/>
              <a:t>Performance optimizations will be come more important, not less</a:t>
            </a:r>
          </a:p>
          <a:p>
            <a:r>
              <a:rPr lang="en-US" dirty="0"/>
              <a:t>Programming languages and systems will have to adopt concurrency</a:t>
            </a:r>
          </a:p>
          <a:p>
            <a:r>
              <a:rPr lang="en-US" dirty="0"/>
              <a:t>What we know is often wrong</a:t>
            </a:r>
          </a:p>
        </p:txBody>
      </p:sp>
    </p:spTree>
    <p:extLst>
      <p:ext uri="{BB962C8B-B14F-4D97-AF65-F5344CB8AC3E}">
        <p14:creationId xmlns:p14="http://schemas.microsoft.com/office/powerpoint/2010/main" val="107798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– Next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is the next big thing after OOP</a:t>
            </a:r>
          </a:p>
          <a:p>
            <a:r>
              <a:rPr lang="en-US" dirty="0"/>
              <a:t>Most programmers don’t understand concurrency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6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7BDD-362B-4D00-96D5-BC075667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023C-46EB-43B2-9BE0-E2A07E1C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responsive user interface</a:t>
            </a:r>
          </a:p>
          <a:p>
            <a:r>
              <a:rPr lang="en-US" dirty="0"/>
              <a:t>Make use of otherwise idling CPU</a:t>
            </a:r>
          </a:p>
          <a:p>
            <a:r>
              <a:rPr lang="en-US" dirty="0"/>
              <a:t>Parallel Programming</a:t>
            </a:r>
          </a:p>
          <a:p>
            <a:r>
              <a:rPr lang="en-US" dirty="0"/>
              <a:t>Make multiple I/O requests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78633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in Theory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66" y="1340768"/>
            <a:ext cx="5644467" cy="5301223"/>
          </a:xfrm>
        </p:spPr>
      </p:pic>
    </p:spTree>
    <p:extLst>
      <p:ext uri="{BB962C8B-B14F-4D97-AF65-F5344CB8AC3E}">
        <p14:creationId xmlns:p14="http://schemas.microsoft.com/office/powerpoint/2010/main" val="286019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All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Processors had scalar architecture</a:t>
            </a:r>
          </a:p>
          <a:p>
            <a:r>
              <a:rPr lang="en-US" dirty="0"/>
              <a:t>Hence, programs were linear</a:t>
            </a:r>
          </a:p>
          <a:p>
            <a:r>
              <a:rPr lang="en-US" dirty="0"/>
              <a:t>Human thinking is linear</a:t>
            </a:r>
          </a:p>
        </p:txBody>
      </p:sp>
    </p:spTree>
    <p:extLst>
      <p:ext uri="{BB962C8B-B14F-4D97-AF65-F5344CB8AC3E}">
        <p14:creationId xmlns:p14="http://schemas.microsoft.com/office/powerpoint/2010/main" val="318148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in Reality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340768"/>
            <a:ext cx="6192688" cy="5237546"/>
          </a:xfrm>
        </p:spPr>
      </p:pic>
    </p:spTree>
    <p:extLst>
      <p:ext uri="{BB962C8B-B14F-4D97-AF65-F5344CB8AC3E}">
        <p14:creationId xmlns:p14="http://schemas.microsoft.com/office/powerpoint/2010/main" val="252530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684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Performance Lunch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Moore’s law: </a:t>
            </a:r>
            <a:br>
              <a:rPr lang="en-US" dirty="0"/>
            </a:br>
            <a:r>
              <a:rPr lang="en-US" dirty="0"/>
              <a:t>4.77MHz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20MHz </a:t>
            </a:r>
            <a:r>
              <a:rPr lang="en-US" dirty="0">
                <a:sym typeface="Wingdings" panose="05000000000000000000" pitchFamily="2" charset="2"/>
              </a:rPr>
              <a:t> 66MHz 	 166MHz  500 MHz  1 GHz  2 GHz   3 GHz</a:t>
            </a:r>
          </a:p>
          <a:p>
            <a:r>
              <a:rPr lang="en-US" dirty="0"/>
              <a:t>Memory, Disks are growing cheaper, faster, bigger</a:t>
            </a:r>
          </a:p>
          <a:p>
            <a:r>
              <a:rPr lang="en-US" dirty="0"/>
              <a:t>Result: </a:t>
            </a:r>
          </a:p>
          <a:p>
            <a:pPr lvl="1"/>
            <a:r>
              <a:rPr lang="en-US" dirty="0"/>
              <a:t>“Andy giveth, and Bill taketh away”</a:t>
            </a:r>
          </a:p>
          <a:p>
            <a:pPr lvl="1"/>
            <a:r>
              <a:rPr lang="en-US" dirty="0"/>
              <a:t>Most existing applications have a single sequence of execution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0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Performance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speed</a:t>
            </a:r>
          </a:p>
          <a:p>
            <a:r>
              <a:rPr lang="en-US" dirty="0"/>
              <a:t>Cache</a:t>
            </a:r>
          </a:p>
          <a:p>
            <a:r>
              <a:rPr lang="en-US" dirty="0"/>
              <a:t>Execution optimizations</a:t>
            </a:r>
          </a:p>
          <a:p>
            <a:pPr lvl="1" indent="0">
              <a:buNone/>
            </a:pPr>
            <a:r>
              <a:rPr lang="en-US" b="1" i="1" dirty="0"/>
              <a:t>Chip designers are under so much pressure to deliver ever-faster CPUs that they’ll risk changing the meaning of your program, and possibly break it, in order to make it run faster.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 Speed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Fact: processor clock speed hit a wall a decade ago:</a:t>
            </a:r>
          </a:p>
          <a:p>
            <a:pPr lvl="1"/>
            <a:r>
              <a:rPr lang="en-US" dirty="0"/>
              <a:t>2004, Pentium IV: 3.8 GHz</a:t>
            </a:r>
          </a:p>
          <a:p>
            <a:pPr lvl="1"/>
            <a:r>
              <a:rPr lang="en-US" dirty="0"/>
              <a:t>2014, Intel Core: 3 – 3.6 GHz</a:t>
            </a:r>
          </a:p>
          <a:p>
            <a:pPr lvl="1"/>
            <a:r>
              <a:rPr lang="en-US" dirty="0"/>
              <a:t>2017, Intel Core: up to 4.0 GHz (for a single core only!)</a:t>
            </a:r>
          </a:p>
          <a:p>
            <a:r>
              <a:rPr lang="en-US" dirty="0"/>
              <a:t>The wall: thermal dissipation (and not only)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8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very fast memory, much faster than RAM</a:t>
            </a:r>
          </a:p>
          <a:p>
            <a:r>
              <a:rPr lang="en-US" dirty="0"/>
              <a:t>Cache size will grow with the number of transistors on a die</a:t>
            </a:r>
          </a:p>
          <a:p>
            <a:r>
              <a:rPr lang="en-US" dirty="0"/>
              <a:t>Cache has </a:t>
            </a:r>
            <a:r>
              <a:rPr lang="en-US" b="1" dirty="0"/>
              <a:t>actual</a:t>
            </a:r>
            <a:r>
              <a:rPr lang="en-US" dirty="0"/>
              <a:t> impact on existing non-parallel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7828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Execution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5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Execution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multiple instructions per clock cycle.  CPU checks for data dependencies dynamically</a:t>
            </a:r>
          </a:p>
          <a:p>
            <a:r>
              <a:rPr lang="en-US" dirty="0"/>
              <a:t>These can be executed: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= b + c; d = e + f;</a:t>
            </a:r>
          </a:p>
          <a:p>
            <a:pPr marL="0" indent="0">
              <a:buNone/>
            </a:pPr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These cannot: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= b + c; d = a + 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6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Dangerous Execution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This: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   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data = 42;  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initialized = true; 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Can become: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   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initialized = true; 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data = 42;  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3494934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Them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2F2F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55A1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Theme" id="{F27164EB-CA17-45A1-9181-DEF32BE6D3DF}" vid="{ED0D8CA8-E4EE-4C38-B4DC-38CFFD1491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LectureTheme</Template>
  <TotalTime>566</TotalTime>
  <Words>478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LectureTheme</vt:lpstr>
      <vt:lpstr>Why Concurrency</vt:lpstr>
      <vt:lpstr>When It All Started</vt:lpstr>
      <vt:lpstr>The Free Performance Lunch</vt:lpstr>
      <vt:lpstr>CPU Performance Improvements</vt:lpstr>
      <vt:lpstr>Clock Speed Limits</vt:lpstr>
      <vt:lpstr>Cache</vt:lpstr>
      <vt:lpstr>Demo: Execution Optimizations</vt:lpstr>
      <vt:lpstr>Parallel Execution Optimizations</vt:lpstr>
      <vt:lpstr>Dangerous Execution Optimizations</vt:lpstr>
      <vt:lpstr>Execution Optimization Summary</vt:lpstr>
      <vt:lpstr>Near-future Performance Drivers</vt:lpstr>
      <vt:lpstr>Hyper-threading</vt:lpstr>
      <vt:lpstr>Multicore</vt:lpstr>
      <vt:lpstr>More Tools</vt:lpstr>
      <vt:lpstr>Myths vs. Reality</vt:lpstr>
      <vt:lpstr>What Does It Mean for Us?</vt:lpstr>
      <vt:lpstr>Concurrency – Next Revolution</vt:lpstr>
      <vt:lpstr>Why Do We Need It?</vt:lpstr>
      <vt:lpstr>Parallel Programming in Theory</vt:lpstr>
      <vt:lpstr>Parallel Programming in Reality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Concurrency</dc:title>
  <dc:creator>Nikolay Pavlov</dc:creator>
  <cp:lastModifiedBy>Nikolay Pavlov</cp:lastModifiedBy>
  <cp:revision>73</cp:revision>
  <dcterms:created xsi:type="dcterms:W3CDTF">2015-02-09T11:20:17Z</dcterms:created>
  <dcterms:modified xsi:type="dcterms:W3CDTF">2019-09-27T11:25:18Z</dcterms:modified>
</cp:coreProperties>
</file>