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322" r:id="rId3"/>
    <p:sldId id="258" r:id="rId4"/>
    <p:sldId id="337" r:id="rId5"/>
    <p:sldId id="335" r:id="rId6"/>
    <p:sldId id="336" r:id="rId7"/>
    <p:sldId id="260" r:id="rId8"/>
    <p:sldId id="261" r:id="rId9"/>
    <p:sldId id="262" r:id="rId10"/>
    <p:sldId id="263" r:id="rId11"/>
    <p:sldId id="264" r:id="rId12"/>
    <p:sldId id="265" r:id="rId13"/>
    <p:sldId id="338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7B6AB-96EC-499B-9C8B-358CD7C4D706}" v="7" dt="2019-09-27T11:36:44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Pavlov" userId="d7f7f893a5ccf53c" providerId="LiveId" clId="{F10E0836-49CA-415D-8EFC-C73E28D58F2A}"/>
    <pc:docChg chg="modSld sldOrd">
      <pc:chgData name="Nikolay Pavlov" userId="d7f7f893a5ccf53c" providerId="LiveId" clId="{F10E0836-49CA-415D-8EFC-C73E28D58F2A}" dt="2018-10-03T12:31:06.864" v="52"/>
      <pc:docMkLst>
        <pc:docMk/>
      </pc:docMkLst>
      <pc:sldChg chg="addSp delSp modSp">
        <pc:chgData name="Nikolay Pavlov" userId="d7f7f893a5ccf53c" providerId="LiveId" clId="{F10E0836-49CA-415D-8EFC-C73E28D58F2A}" dt="2018-10-03T12:27:50.145" v="50" actId="20577"/>
        <pc:sldMkLst>
          <pc:docMk/>
          <pc:sldMk cId="2288897606" sldId="256"/>
        </pc:sldMkLst>
        <pc:spChg chg="mod">
          <ac:chgData name="Nikolay Pavlov" userId="d7f7f893a5ccf53c" providerId="LiveId" clId="{F10E0836-49CA-415D-8EFC-C73E28D58F2A}" dt="2018-10-03T12:27:50.145" v="50" actId="20577"/>
          <ac:spMkLst>
            <pc:docMk/>
            <pc:sldMk cId="2288897606" sldId="256"/>
            <ac:spMk id="3" creationId="{00000000-0000-0000-0000-000000000000}"/>
          </ac:spMkLst>
        </pc:spChg>
        <pc:picChg chg="add del mod">
          <ac:chgData name="Nikolay Pavlov" userId="d7f7f893a5ccf53c" providerId="LiveId" clId="{F10E0836-49CA-415D-8EFC-C73E28D58F2A}" dt="2018-10-03T12:27:36.614" v="1"/>
          <ac:picMkLst>
            <pc:docMk/>
            <pc:sldMk cId="2288897606" sldId="256"/>
            <ac:picMk id="5" creationId="{3C765215-0690-412A-843B-9AA1F1DBC1C8}"/>
          </ac:picMkLst>
        </pc:picChg>
      </pc:sldChg>
      <pc:sldChg chg="ord">
        <pc:chgData name="Nikolay Pavlov" userId="d7f7f893a5ccf53c" providerId="LiveId" clId="{F10E0836-49CA-415D-8EFC-C73E28D58F2A}" dt="2018-10-03T12:31:02.598" v="51"/>
        <pc:sldMkLst>
          <pc:docMk/>
          <pc:sldMk cId="4100105245" sldId="335"/>
        </pc:sldMkLst>
      </pc:sldChg>
      <pc:sldChg chg="ord">
        <pc:chgData name="Nikolay Pavlov" userId="d7f7f893a5ccf53c" providerId="LiveId" clId="{F10E0836-49CA-415D-8EFC-C73E28D58F2A}" dt="2018-10-03T12:31:06.864" v="52"/>
        <pc:sldMkLst>
          <pc:docMk/>
          <pc:sldMk cId="1436637115" sldId="336"/>
        </pc:sldMkLst>
      </pc:sldChg>
    </pc:docChg>
  </pc:docChgLst>
  <pc:docChgLst>
    <pc:chgData name="Nikolay Pavlov" userId="d7f7f893a5ccf53c" providerId="LiveId" clId="{6287C1CB-31C7-4EDD-89E8-BF1026B1296B}"/>
  </pc:docChgLst>
  <pc:docChgLst>
    <pc:chgData name="Nikolay Pavlov" userId="d7f7f893a5ccf53c" providerId="LiveId" clId="{CC07B6AB-96EC-499B-9C8B-358CD7C4D706}"/>
    <pc:docChg chg="undo custSel addSld modSld sldOrd">
      <pc:chgData name="Nikolay Pavlov" userId="d7f7f893a5ccf53c" providerId="LiveId" clId="{CC07B6AB-96EC-499B-9C8B-358CD7C4D706}" dt="2019-09-27T11:36:52.212" v="798" actId="20577"/>
      <pc:docMkLst>
        <pc:docMk/>
      </pc:docMkLst>
      <pc:sldChg chg="modSp">
        <pc:chgData name="Nikolay Pavlov" userId="d7f7f893a5ccf53c" providerId="LiveId" clId="{CC07B6AB-96EC-499B-9C8B-358CD7C4D706}" dt="2019-09-27T11:27:56.349" v="20" actId="6549"/>
        <pc:sldMkLst>
          <pc:docMk/>
          <pc:sldMk cId="453912345" sldId="260"/>
        </pc:sldMkLst>
        <pc:spChg chg="mod">
          <ac:chgData name="Nikolay Pavlov" userId="d7f7f893a5ccf53c" providerId="LiveId" clId="{CC07B6AB-96EC-499B-9C8B-358CD7C4D706}" dt="2019-09-27T11:27:56.349" v="20" actId="6549"/>
          <ac:spMkLst>
            <pc:docMk/>
            <pc:sldMk cId="453912345" sldId="260"/>
            <ac:spMk id="3" creationId="{00000000-0000-0000-0000-000000000000}"/>
          </ac:spMkLst>
        </pc:spChg>
      </pc:sldChg>
      <pc:sldChg chg="ord">
        <pc:chgData name="Nikolay Pavlov" userId="d7f7f893a5ccf53c" providerId="LiveId" clId="{CC07B6AB-96EC-499B-9C8B-358CD7C4D706}" dt="2019-09-27T11:28:38.812" v="21"/>
        <pc:sldMkLst>
          <pc:docMk/>
          <pc:sldMk cId="4100105245" sldId="335"/>
        </pc:sldMkLst>
      </pc:sldChg>
      <pc:sldChg chg="ord">
        <pc:chgData name="Nikolay Pavlov" userId="d7f7f893a5ccf53c" providerId="LiveId" clId="{CC07B6AB-96EC-499B-9C8B-358CD7C4D706}" dt="2019-09-27T11:36:30.892" v="774"/>
        <pc:sldMkLst>
          <pc:docMk/>
          <pc:sldMk cId="1436637115" sldId="336"/>
        </pc:sldMkLst>
      </pc:sldChg>
      <pc:sldChg chg="modSp add">
        <pc:chgData name="Nikolay Pavlov" userId="d7f7f893a5ccf53c" providerId="LiveId" clId="{CC07B6AB-96EC-499B-9C8B-358CD7C4D706}" dt="2019-09-27T11:35:42.676" v="773" actId="20577"/>
        <pc:sldMkLst>
          <pc:docMk/>
          <pc:sldMk cId="4274424487" sldId="337"/>
        </pc:sldMkLst>
        <pc:spChg chg="mod">
          <ac:chgData name="Nikolay Pavlov" userId="d7f7f893a5ccf53c" providerId="LiveId" clId="{CC07B6AB-96EC-499B-9C8B-358CD7C4D706}" dt="2019-09-27T11:28:43.859" v="29" actId="20577"/>
          <ac:spMkLst>
            <pc:docMk/>
            <pc:sldMk cId="4274424487" sldId="337"/>
            <ac:spMk id="2" creationId="{B2094465-DB82-4EE8-8825-C0AC18CC3151}"/>
          </ac:spMkLst>
        </pc:spChg>
        <pc:spChg chg="mod">
          <ac:chgData name="Nikolay Pavlov" userId="d7f7f893a5ccf53c" providerId="LiveId" clId="{CC07B6AB-96EC-499B-9C8B-358CD7C4D706}" dt="2019-09-27T11:35:42.676" v="773" actId="20577"/>
          <ac:spMkLst>
            <pc:docMk/>
            <pc:sldMk cId="4274424487" sldId="337"/>
            <ac:spMk id="3" creationId="{6D57818E-8710-4461-A0C3-FFE154331116}"/>
          </ac:spMkLst>
        </pc:spChg>
      </pc:sldChg>
      <pc:sldChg chg="modSp add">
        <pc:chgData name="Nikolay Pavlov" userId="d7f7f893a5ccf53c" providerId="LiveId" clId="{CC07B6AB-96EC-499B-9C8B-358CD7C4D706}" dt="2019-09-27T11:36:52.212" v="798" actId="20577"/>
        <pc:sldMkLst>
          <pc:docMk/>
          <pc:sldMk cId="2718999284" sldId="338"/>
        </pc:sldMkLst>
        <pc:spChg chg="mod">
          <ac:chgData name="Nikolay Pavlov" userId="d7f7f893a5ccf53c" providerId="LiveId" clId="{CC07B6AB-96EC-499B-9C8B-358CD7C4D706}" dt="2019-09-27T11:36:47.749" v="781" actId="20577"/>
          <ac:spMkLst>
            <pc:docMk/>
            <pc:sldMk cId="2718999284" sldId="338"/>
            <ac:spMk id="2" creationId="{63D45015-FB45-4189-B191-B078147C913C}"/>
          </ac:spMkLst>
        </pc:spChg>
        <pc:spChg chg="mod">
          <ac:chgData name="Nikolay Pavlov" userId="d7f7f893a5ccf53c" providerId="LiveId" clId="{CC07B6AB-96EC-499B-9C8B-358CD7C4D706}" dt="2019-09-27T11:36:52.212" v="798" actId="20577"/>
          <ac:spMkLst>
            <pc:docMk/>
            <pc:sldMk cId="2718999284" sldId="338"/>
            <ac:spMk id="3" creationId="{8090DF40-AD24-4DD1-9BA3-CAD16353E9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5AECF-10B2-45F5-98C9-A7FE72E3D06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BE026-AE48-47E5-86CD-FC5375BB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Process, in simplest terms, is an executing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E026-AE48-47E5-86CD-FC5375BBC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Modern CPUs contain multiple cores.  In this lecture, we will use the term CPU to notify a processing core, not the number of physical chips on the motherboard.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E026-AE48-47E5-86CD-FC5375BBC7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1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operating system switches the execution from one thread to another, we have a </a:t>
            </a:r>
            <a:r>
              <a:rPr lang="en-US"/>
              <a:t>context switch.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E026-AE48-47E5-86CD-FC5375BBC7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1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9B5D28-1BF4-45B8-91BA-5E6BA6E05D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F1465-1A86-4638-A3BB-2754DF6E2CC7}"/>
              </a:ext>
            </a:extLst>
          </p:cNvPr>
          <p:cNvSpPr/>
          <p:nvPr/>
        </p:nvSpPr>
        <p:spPr>
          <a:xfrm>
            <a:off x="0" y="4447309"/>
            <a:ext cx="12192000" cy="24106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27C257-C652-43A8-9F5B-B7AEAD0E03E4}"/>
              </a:ext>
            </a:extLst>
          </p:cNvPr>
          <p:cNvSpPr/>
          <p:nvPr/>
        </p:nvSpPr>
        <p:spPr>
          <a:xfrm>
            <a:off x="1524000" y="1122363"/>
            <a:ext cx="9144000" cy="4135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4ECBE-C8B7-4C42-8776-C80032269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563" y="1122363"/>
            <a:ext cx="8340436" cy="2387600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3E544-7029-41CC-8FC1-B02E51465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2131" y="3602038"/>
            <a:ext cx="816586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BE986-435A-4002-B9C5-31C1C92A4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5" y="3637511"/>
            <a:ext cx="2420389" cy="24203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9A682-52C1-44DC-8AB0-D9545E5F0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05408" y="5241828"/>
            <a:ext cx="6986592" cy="15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2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89C2-493E-4BDB-93EA-66F81F3F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F7D91-4A60-441C-83D6-8AF848866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42A5-ED47-4EC2-B4A4-A1FFBF6F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400"/>
            <a:ext cx="3932237" cy="3816138"/>
          </a:xfrm>
          <a:custGeom>
            <a:avLst/>
            <a:gdLst>
              <a:gd name="connsiteX0" fmla="*/ 0 w 3932237"/>
              <a:gd name="connsiteY0" fmla="*/ 0 h 3811588"/>
              <a:gd name="connsiteX1" fmla="*/ 3296960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3811588 h 3811588"/>
              <a:gd name="connsiteX5" fmla="*/ 0 w 3932237"/>
              <a:gd name="connsiteY5" fmla="*/ 0 h 3811588"/>
              <a:gd name="connsiteX0" fmla="*/ 0 w 3932237"/>
              <a:gd name="connsiteY0" fmla="*/ 0 h 3811588"/>
              <a:gd name="connsiteX1" fmla="*/ 3296960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2772142 h 3811588"/>
              <a:gd name="connsiteX5" fmla="*/ 0 w 3932237"/>
              <a:gd name="connsiteY5" fmla="*/ 0 h 3811588"/>
              <a:gd name="connsiteX0" fmla="*/ 0 w 3932237"/>
              <a:gd name="connsiteY0" fmla="*/ 0 h 3811588"/>
              <a:gd name="connsiteX1" fmla="*/ 3898745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2772142 h 3811588"/>
              <a:gd name="connsiteX5" fmla="*/ 0 w 3932237"/>
              <a:gd name="connsiteY5" fmla="*/ 0 h 3811588"/>
              <a:gd name="connsiteX0" fmla="*/ 0 w 3932237"/>
              <a:gd name="connsiteY0" fmla="*/ 7815 h 3819403"/>
              <a:gd name="connsiteX1" fmla="*/ 3922191 w 3932237"/>
              <a:gd name="connsiteY1" fmla="*/ 0 h 3819403"/>
              <a:gd name="connsiteX2" fmla="*/ 3932237 w 3932237"/>
              <a:gd name="connsiteY2" fmla="*/ 643092 h 3819403"/>
              <a:gd name="connsiteX3" fmla="*/ 3932237 w 3932237"/>
              <a:gd name="connsiteY3" fmla="*/ 3819403 h 3819403"/>
              <a:gd name="connsiteX4" fmla="*/ 0 w 3932237"/>
              <a:gd name="connsiteY4" fmla="*/ 2779957 h 3819403"/>
              <a:gd name="connsiteX5" fmla="*/ 0 w 3932237"/>
              <a:gd name="connsiteY5" fmla="*/ 7815 h 3819403"/>
              <a:gd name="connsiteX0" fmla="*/ 0 w 3932237"/>
              <a:gd name="connsiteY0" fmla="*/ 7815 h 3819403"/>
              <a:gd name="connsiteX1" fmla="*/ 3922191 w 3932237"/>
              <a:gd name="connsiteY1" fmla="*/ 0 h 3819403"/>
              <a:gd name="connsiteX2" fmla="*/ 3932237 w 3932237"/>
              <a:gd name="connsiteY2" fmla="*/ 3816138 h 3819403"/>
              <a:gd name="connsiteX3" fmla="*/ 3932237 w 3932237"/>
              <a:gd name="connsiteY3" fmla="*/ 3819403 h 3819403"/>
              <a:gd name="connsiteX4" fmla="*/ 0 w 3932237"/>
              <a:gd name="connsiteY4" fmla="*/ 2779957 h 3819403"/>
              <a:gd name="connsiteX5" fmla="*/ 0 w 3932237"/>
              <a:gd name="connsiteY5" fmla="*/ 7815 h 3819403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98268 w 3932237"/>
              <a:gd name="connsiteY3" fmla="*/ 3756880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82637 w 3932237"/>
              <a:gd name="connsiteY3" fmla="*/ 379595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35034"/>
              <a:gd name="connsiteX1" fmla="*/ 3922191 w 3932237"/>
              <a:gd name="connsiteY1" fmla="*/ 0 h 3835034"/>
              <a:gd name="connsiteX2" fmla="*/ 3932237 w 3932237"/>
              <a:gd name="connsiteY2" fmla="*/ 3816138 h 3835034"/>
              <a:gd name="connsiteX3" fmla="*/ 790452 w 3932237"/>
              <a:gd name="connsiteY3" fmla="*/ 3835034 h 3835034"/>
              <a:gd name="connsiteX4" fmla="*/ 0 w 3932237"/>
              <a:gd name="connsiteY4" fmla="*/ 2779957 h 3835034"/>
              <a:gd name="connsiteX5" fmla="*/ 0 w 3932237"/>
              <a:gd name="connsiteY5" fmla="*/ 7815 h 3835034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74821 w 3932237"/>
              <a:gd name="connsiteY3" fmla="*/ 3772510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51374 w 3932237"/>
              <a:gd name="connsiteY3" fmla="*/ 381158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51374 w 3932237"/>
              <a:gd name="connsiteY3" fmla="*/ 381158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2237" h="3816138">
                <a:moveTo>
                  <a:pt x="0" y="7815"/>
                </a:moveTo>
                <a:lnTo>
                  <a:pt x="3922191" y="0"/>
                </a:lnTo>
                <a:cubicBezTo>
                  <a:pt x="3925540" y="1272046"/>
                  <a:pt x="3928888" y="2544092"/>
                  <a:pt x="3932237" y="3816138"/>
                </a:cubicBezTo>
                <a:lnTo>
                  <a:pt x="751374" y="3811587"/>
                </a:lnTo>
                <a:lnTo>
                  <a:pt x="0" y="2779957"/>
                </a:lnTo>
                <a:lnTo>
                  <a:pt x="0" y="781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9E50D-AD1A-466B-92D5-75545BB8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867B3-CBA2-458C-A482-4C549597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C17BC-8273-438A-8859-F4863DCC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4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7330-4227-4B80-97E2-27B35EFC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F49CD-514C-4772-A6F3-691482CE9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769C-2744-413D-AB16-1E1C046A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7F2C-47D4-4A55-A155-4E2DFF80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CB0B-E777-4E86-93C6-FB2F7010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5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123D8A-813D-4477-90B7-B95E5A84B0C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D0475-2F1F-4E0E-A661-5D2B977F7CC2}"/>
              </a:ext>
            </a:extLst>
          </p:cNvPr>
          <p:cNvSpPr txBox="1"/>
          <p:nvPr/>
        </p:nvSpPr>
        <p:spPr>
          <a:xfrm>
            <a:off x="1335575" y="1131108"/>
            <a:ext cx="6375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QUESTIONS</a:t>
            </a:r>
            <a:endParaRPr lang="bg-BG" sz="6600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BDC6E7-9F9A-4761-93FA-85610C8CA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11" y="1414364"/>
            <a:ext cx="8506202" cy="48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1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m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E5A5A5-5C64-461B-9775-9EAA35777E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BFDFC-1502-44DD-BB43-AF9454D449EC}"/>
              </a:ext>
            </a:extLst>
          </p:cNvPr>
          <p:cNvSpPr/>
          <p:nvPr/>
        </p:nvSpPr>
        <p:spPr>
          <a:xfrm>
            <a:off x="959658" y="1234784"/>
            <a:ext cx="9309100" cy="5257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D7290-1814-4B9B-B349-87BAED3AB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7" r="7533"/>
          <a:stretch/>
        </p:blipFill>
        <p:spPr>
          <a:xfrm>
            <a:off x="6989042" y="515045"/>
            <a:ext cx="4444999" cy="41101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9B1B7E-390B-49D9-BDF6-179789785EDD}"/>
              </a:ext>
            </a:extLst>
          </p:cNvPr>
          <p:cNvSpPr txBox="1"/>
          <p:nvPr/>
        </p:nvSpPr>
        <p:spPr>
          <a:xfrm>
            <a:off x="1520942" y="515045"/>
            <a:ext cx="3046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About Me</a:t>
            </a:r>
            <a:endParaRPr lang="bg-BG" sz="44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56E94C-6521-43C2-9894-8D1397A08A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13" y="558250"/>
            <a:ext cx="683029" cy="683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A225A7-7E5A-4437-A1A5-6236D052CFC2}"/>
              </a:ext>
            </a:extLst>
          </p:cNvPr>
          <p:cNvSpPr txBox="1"/>
          <p:nvPr/>
        </p:nvSpPr>
        <p:spPr>
          <a:xfrm>
            <a:off x="1179427" y="1711373"/>
            <a:ext cx="6192000" cy="43319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Assoc. professor at FMI, Plovdiv University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Executive Manager of KODAR EOOD, Plovdiv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20+ years as a professional software developer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Ph.D. in Computer Sciences​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Masters degree in Economics​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Certified Professional – C#​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 Leader of Plovdiv Net User Group​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 for cooking (and eating, esp. animals)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476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3F22-F4C0-4C37-8F75-7F9F7645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D438-1E98-494B-8537-E7C102C1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D32C-F449-416A-A62D-770AC2E7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A366-D5D4-4BFC-ADB0-5409E476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3C87-9726-492E-9860-0B891ABC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4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A91F-60BF-4356-846A-8F1603F6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23" y="7683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6A0DC-DDC1-4E2D-9D4D-50EDFEE6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723" y="362108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C553-A4C3-4697-9493-522CCB37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6890-A546-4ADC-9FC1-F8A749A1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2414-69C5-423D-AE45-CB0D6B87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99B1-DC54-42EE-BB16-5207E096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7A96-EA06-4701-B420-F607109F7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3AE9-E9CB-4ED4-B7A4-ACEF2C096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349B-B9FD-4951-9E72-20161537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CDC4B-54C6-458F-9386-BDCF686D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AE5C-F5AB-4729-8BEC-7ACBB805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88B-71E7-40C8-9D7F-1179DD57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F6E01-4523-4496-8094-D1317B93F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9BB3D-0EE5-47CC-9FA8-BAA8E97F5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9889D-43C3-4B83-9F46-DC6436237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454DC-839D-4910-8232-3BD203E31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EDA99-C8A9-4729-BAD4-FD139387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9AACE-376D-4047-8A92-CFCF2A5F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AB3EA-9400-4B09-989C-E30ABDC9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4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FF68-BC96-40A3-9AA2-53261307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3" y="2592508"/>
            <a:ext cx="10384693" cy="151838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2AED6-48CE-45D6-B9F9-4D072901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1590B-1BA8-4F3F-8E6F-24DB1D02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7AD8-C083-4068-BDB0-EE2D4D3E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9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7871-2648-49BD-9D4B-F2E18A8D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2CFB4-E45B-4036-944C-1B039397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73A00-F34B-4E09-9EDE-6C470EF6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84955-0CAE-499C-85E5-9EF38FA6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BA4C-5C9F-45AC-AC45-A426D40A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7F48-06FB-4154-8569-0A01F4E7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9B42-EDF5-4DC6-8BA8-DE70F9F2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1DD1-6D2D-4776-AFB9-5F53180D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8DAB8-5549-4649-9715-B8CAC545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52F41-9E7C-4760-AB7D-9D9AF838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6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C3692D-1EF3-49FA-8067-1FE291CC618E}"/>
              </a:ext>
            </a:extLst>
          </p:cNvPr>
          <p:cNvSpPr/>
          <p:nvPr/>
        </p:nvSpPr>
        <p:spPr>
          <a:xfrm>
            <a:off x="0" y="6398864"/>
            <a:ext cx="12192000" cy="4591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8EAC3-F239-4794-AFF1-C9294B1F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9F6C4-9366-4FC8-B0FC-497A146A6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9073-C333-422F-8072-F6258F62A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393A282-5A2B-472A-B7E1-C855190A28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CC56F-0B86-4524-BB79-064DEAFBF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1834-E7BC-40E3-811D-47C2B044E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D3D23F-8345-43F0-8ED5-69CD6380C1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" t="-1796" r="52014" b="1796"/>
          <a:stretch/>
        </p:blipFill>
        <p:spPr>
          <a:xfrm>
            <a:off x="103554" y="4505473"/>
            <a:ext cx="4817581" cy="1671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9EBEF9-2567-4A45-A9D0-97B1E7B81FF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373389" y="365125"/>
            <a:ext cx="4715057" cy="17402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0444C1-2EAD-42AA-A36C-1B49F4E0A183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8" y="4618441"/>
            <a:ext cx="473005" cy="3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8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  <a:p>
            <a:r>
              <a:rPr lang="en-US" dirty="0"/>
              <a:t>Nikolay Pavlov</a:t>
            </a:r>
          </a:p>
        </p:txBody>
      </p:sp>
    </p:spTree>
    <p:extLst>
      <p:ext uri="{BB962C8B-B14F-4D97-AF65-F5344CB8AC3E}">
        <p14:creationId xmlns:p14="http://schemas.microsoft.com/office/powerpoint/2010/main" val="228889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Switches execution from one thread to another</a:t>
            </a:r>
          </a:p>
          <a:p>
            <a:r>
              <a:rPr lang="en-US" dirty="0"/>
              <a:t>Context switch involves:</a:t>
            </a:r>
          </a:p>
          <a:p>
            <a:pPr lvl="1"/>
            <a:r>
              <a:rPr lang="en-US" dirty="0"/>
              <a:t>Save CPU registers</a:t>
            </a:r>
          </a:p>
          <a:p>
            <a:pPr lvl="1"/>
            <a:r>
              <a:rPr lang="en-US" dirty="0"/>
              <a:t>Determine which thread to execute next</a:t>
            </a:r>
          </a:p>
          <a:p>
            <a:pPr lvl="2"/>
            <a:r>
              <a:rPr lang="en-US" dirty="0"/>
              <a:t>If the next thread is from another process, switch address space</a:t>
            </a:r>
          </a:p>
          <a:p>
            <a:pPr lvl="1"/>
            <a:r>
              <a:rPr lang="en-US" dirty="0"/>
              <a:t>Load registers from the next thread into CPU</a:t>
            </a:r>
          </a:p>
          <a:p>
            <a:r>
              <a:rPr lang="en-US" dirty="0"/>
              <a:t>CPU cache must be repopulated </a:t>
            </a:r>
            <a:r>
              <a:rPr lang="en-US" dirty="0">
                <a:sym typeface="Wingdings" panose="05000000000000000000" pitchFamily="2" charset="2"/>
              </a:rPr>
              <a:t> cache misses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9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is scheduled to each CPU according to priority</a:t>
            </a:r>
          </a:p>
          <a:p>
            <a:pPr lvl="1"/>
            <a:r>
              <a:rPr lang="en-US" dirty="0"/>
              <a:t>Windows schedules threads from Highest </a:t>
            </a:r>
            <a:r>
              <a:rPr lang="en-US" dirty="0">
                <a:sym typeface="Wingdings" panose="05000000000000000000" pitchFamily="2" charset="2"/>
              </a:rPr>
              <a:t> Lowest until all CPUs are busy.</a:t>
            </a:r>
            <a:endParaRPr lang="en-US" dirty="0"/>
          </a:p>
          <a:p>
            <a:r>
              <a:rPr lang="en-US" dirty="0"/>
              <a:t>Windows allows a thread to run for a time </a:t>
            </a:r>
            <a:r>
              <a:rPr lang="en-US" b="1" i="1" dirty="0"/>
              <a:t>quantum</a:t>
            </a:r>
            <a:endParaRPr lang="en-US" dirty="0"/>
          </a:p>
          <a:p>
            <a:pPr lvl="1"/>
            <a:r>
              <a:rPr lang="en-US" dirty="0"/>
              <a:t>When quantum expires, Windows performs a context switch</a:t>
            </a:r>
          </a:p>
          <a:p>
            <a:pPr lvl="1"/>
            <a:r>
              <a:rPr lang="en-US" dirty="0"/>
              <a:t>A thread can voluntarily yield earlier</a:t>
            </a:r>
          </a:p>
          <a:p>
            <a:pPr lvl="2"/>
            <a:r>
              <a:rPr lang="en-US" dirty="0"/>
              <a:t>Usually by waiting for something (e.g., input from keyboard, file, network)</a:t>
            </a:r>
          </a:p>
          <a:p>
            <a:r>
              <a:rPr lang="en-US" dirty="0"/>
              <a:t>Windows doesn’t schedule waiting threads</a:t>
            </a:r>
          </a:p>
          <a:p>
            <a:pPr lvl="1"/>
            <a:r>
              <a:rPr lang="en-US" dirty="0"/>
              <a:t>In practice, most threads in the system are in waiting state</a:t>
            </a:r>
          </a:p>
        </p:txBody>
      </p:sp>
    </p:spTree>
    <p:extLst>
      <p:ext uri="{BB962C8B-B14F-4D97-AF65-F5344CB8AC3E}">
        <p14:creationId xmlns:p14="http://schemas.microsoft.com/office/powerpoint/2010/main" val="428299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thread has priority</a:t>
            </a:r>
          </a:p>
          <a:p>
            <a:pPr lvl="1"/>
            <a:r>
              <a:rPr lang="en-US" dirty="0"/>
              <a:t>Lowest – Below Normal – Normal – Above Normal – Highest </a:t>
            </a:r>
          </a:p>
          <a:p>
            <a:r>
              <a:rPr lang="en-US" dirty="0"/>
              <a:t>Can boost / lower priority of threads to guarantee that no threads are starved for processor time:</a:t>
            </a:r>
          </a:p>
          <a:p>
            <a:pPr lvl="1"/>
            <a:r>
              <a:rPr lang="en-US" dirty="0"/>
              <a:t>When a thread receives user input</a:t>
            </a:r>
          </a:p>
          <a:p>
            <a:pPr lvl="1"/>
            <a:r>
              <a:rPr lang="en-US" dirty="0"/>
              <a:t>When a process is brought to foreground</a:t>
            </a:r>
          </a:p>
          <a:p>
            <a:pPr lvl="1"/>
            <a:r>
              <a:rPr lang="en-US" dirty="0"/>
              <a:t>When a waiting threads awakens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1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5015-FB45-4189-B191-B078147C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DF40-AD24-4DD1-9BA3-CAD16353E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priorities</a:t>
            </a:r>
          </a:p>
        </p:txBody>
      </p:sp>
    </p:spTree>
    <p:extLst>
      <p:ext uri="{BB962C8B-B14F-4D97-AF65-F5344CB8AC3E}">
        <p14:creationId xmlns:p14="http://schemas.microsoft.com/office/powerpoint/2010/main" val="271899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Play with Thread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Don’t</a:t>
            </a:r>
          </a:p>
          <a:p>
            <a:r>
              <a:rPr lang="en-US" dirty="0">
                <a:sym typeface="Wingdings" panose="05000000000000000000" pitchFamily="2" charset="2"/>
              </a:rPr>
              <a:t>When to use low priority: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Long-running computational tasks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 avoid affecting other processes</a:t>
            </a:r>
          </a:p>
          <a:p>
            <a:r>
              <a:rPr lang="en-US" dirty="0">
                <a:sym typeface="Wingdings" panose="05000000000000000000" pitchFamily="2" charset="2"/>
              </a:rPr>
              <a:t>When to use high priority: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Tasks that need to do something immediately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4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Initialized</a:t>
            </a:r>
          </a:p>
          <a:p>
            <a:r>
              <a:rPr lang="en-US" dirty="0"/>
              <a:t>Ready to run</a:t>
            </a:r>
          </a:p>
          <a:p>
            <a:r>
              <a:rPr lang="en-US" dirty="0"/>
              <a:t>Running</a:t>
            </a:r>
          </a:p>
          <a:p>
            <a:r>
              <a:rPr lang="en-US" dirty="0"/>
              <a:t>Waiting – waiting for an event, suspended, blocked</a:t>
            </a:r>
          </a:p>
          <a:p>
            <a:r>
              <a:rPr lang="en-US" dirty="0"/>
              <a:t>Terminated</a:t>
            </a:r>
          </a:p>
          <a:p>
            <a:pPr lvl="1"/>
            <a:r>
              <a:rPr lang="en-US" dirty="0"/>
              <a:t>When its execution code comes to an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1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 Transition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14" y="1825625"/>
            <a:ext cx="5398571" cy="4351338"/>
          </a:xfrm>
        </p:spPr>
      </p:pic>
    </p:spTree>
    <p:extLst>
      <p:ext uri="{BB962C8B-B14F-4D97-AF65-F5344CB8AC3E}">
        <p14:creationId xmlns:p14="http://schemas.microsoft.com/office/powerpoint/2010/main" val="25717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Price of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General data</a:t>
            </a:r>
          </a:p>
          <a:p>
            <a:pPr lvl="1"/>
            <a:r>
              <a:rPr lang="en-US" dirty="0"/>
              <a:t>CPU registers</a:t>
            </a:r>
          </a:p>
          <a:p>
            <a:pPr lvl="1"/>
            <a:r>
              <a:rPr lang="en-US" dirty="0"/>
              <a:t>Size in bytes</a:t>
            </a:r>
            <a:r>
              <a:rPr lang="en-US"/>
              <a:t>: ~ 700 </a:t>
            </a:r>
            <a:r>
              <a:rPr lang="en-US" dirty="0"/>
              <a:t>for x86 </a:t>
            </a:r>
            <a:r>
              <a:rPr lang="en-US"/>
              <a:t>and ~ 1200 </a:t>
            </a:r>
            <a:r>
              <a:rPr lang="en-US" dirty="0"/>
              <a:t>for x64</a:t>
            </a:r>
          </a:p>
          <a:p>
            <a:r>
              <a:rPr lang="en-US" dirty="0"/>
              <a:t>Stack (actually, there are two stacks)</a:t>
            </a:r>
          </a:p>
          <a:p>
            <a:pPr lvl="1"/>
            <a:r>
              <a:rPr lang="en-US" dirty="0"/>
              <a:t>1MB for the user mode stack</a:t>
            </a:r>
          </a:p>
          <a:p>
            <a:r>
              <a:rPr lang="en-US" dirty="0"/>
              <a:t>DLL thread attach / detach notifications</a:t>
            </a:r>
            <a:endParaRPr lang="bg-BG" dirty="0"/>
          </a:p>
          <a:p>
            <a:r>
              <a:rPr lang="en-US" dirty="0"/>
              <a:t>Context switches</a:t>
            </a:r>
          </a:p>
        </p:txBody>
      </p:sp>
    </p:spTree>
    <p:extLst>
      <p:ext uri="{BB962C8B-B14F-4D97-AF65-F5344CB8AC3E}">
        <p14:creationId xmlns:p14="http://schemas.microsoft.com/office/powerpoint/2010/main" val="400682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Processes, Threads…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Other Monstrosities</a:t>
            </a:r>
          </a:p>
        </p:txBody>
      </p:sp>
    </p:spTree>
    <p:extLst>
      <p:ext uri="{BB962C8B-B14F-4D97-AF65-F5344CB8AC3E}">
        <p14:creationId xmlns:p14="http://schemas.microsoft.com/office/powerpoint/2010/main" val="253825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and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process is a container of resources used when executing a program and has:</a:t>
            </a:r>
          </a:p>
          <a:p>
            <a:pPr lvl="1"/>
            <a:r>
              <a:rPr lang="en-US" dirty="0"/>
              <a:t>Unique identifier</a:t>
            </a:r>
          </a:p>
          <a:p>
            <a:pPr lvl="1"/>
            <a:r>
              <a:rPr lang="en-US" dirty="0"/>
              <a:t>Private virtual address space</a:t>
            </a:r>
          </a:p>
          <a:p>
            <a:pPr lvl="1"/>
            <a:r>
              <a:rPr lang="en-US" dirty="0"/>
              <a:t>List of handles of OS resources</a:t>
            </a:r>
          </a:p>
          <a:p>
            <a:pPr lvl="1"/>
            <a:r>
              <a:rPr lang="en-US" dirty="0"/>
              <a:t>Security context</a:t>
            </a:r>
          </a:p>
          <a:p>
            <a:pPr lvl="1"/>
            <a:r>
              <a:rPr lang="en-US" dirty="0"/>
              <a:t>One or more threads</a:t>
            </a:r>
          </a:p>
          <a:p>
            <a:pPr lvl="1"/>
            <a:r>
              <a:rPr lang="en-US" dirty="0"/>
              <a:t>Threads within a process </a:t>
            </a:r>
            <a:r>
              <a:rPr lang="en-US" b="1" dirty="0"/>
              <a:t>share same memory</a:t>
            </a:r>
          </a:p>
          <a:p>
            <a:r>
              <a:rPr lang="en-US" dirty="0"/>
              <a:t>A thread is a sequence of instructions which the OS schedules for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9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4465-DB82-4EE8-8825-C0AC18CC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818E-8710-4461-A0C3-FFE15433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is a sequence of instructions, i.e. a procedure / method</a:t>
            </a:r>
          </a:p>
          <a:p>
            <a:pPr lvl="1"/>
            <a:r>
              <a:rPr lang="en-US" dirty="0"/>
              <a:t>These procedures / methods cannot return a value!</a:t>
            </a:r>
          </a:p>
          <a:p>
            <a:r>
              <a:rPr lang="en-US" dirty="0"/>
              <a:t>Threads always end when they execute their last instruction</a:t>
            </a:r>
          </a:p>
          <a:p>
            <a:r>
              <a:rPr lang="en-US" dirty="0"/>
              <a:t>Each thread has a Stack</a:t>
            </a:r>
          </a:p>
          <a:p>
            <a:pPr lvl="1"/>
            <a:r>
              <a:rPr lang="en-US" dirty="0"/>
              <a:t>Its own and private local variables</a:t>
            </a:r>
          </a:p>
          <a:p>
            <a:pPr lvl="1"/>
            <a:r>
              <a:rPr lang="en-US" dirty="0"/>
              <a:t>Their own exception tracing</a:t>
            </a:r>
          </a:p>
          <a:p>
            <a:r>
              <a:rPr lang="en-US" dirty="0"/>
              <a:t>All threads of a process share the same heap</a:t>
            </a:r>
          </a:p>
          <a:p>
            <a:pPr lvl="1"/>
            <a:r>
              <a:rPr lang="en-US" dirty="0"/>
              <a:t>This is how threads exchange data – they read and write from the heap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2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Thread</a:t>
            </a:r>
          </a:p>
          <a:p>
            <a:r>
              <a:rPr lang="en-US" dirty="0"/>
              <a:t>Pass data to </a:t>
            </a:r>
            <a:r>
              <a:rPr lang="en-US"/>
              <a:t>a thread</a:t>
            </a:r>
            <a:endParaRPr lang="en-US" dirty="0"/>
          </a:p>
          <a:p>
            <a:r>
              <a:rPr lang="en-US" dirty="0"/>
              <a:t>Wait for a thread to complete:</a:t>
            </a:r>
          </a:p>
          <a:p>
            <a:pPr lvl="1"/>
            <a:r>
              <a:rPr lang="en-US" dirty="0"/>
              <a:t>Variable flags</a:t>
            </a:r>
          </a:p>
          <a:p>
            <a:pPr lvl="1"/>
            <a:r>
              <a:rPr lang="en-US" dirty="0" err="1"/>
              <a:t>Thread.Join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0010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65F1-0737-445A-BD20-A26F6F29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2DDC3-E712-4CB7-A670-0221C9E14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first thread</a:t>
            </a:r>
          </a:p>
          <a:p>
            <a:r>
              <a:rPr lang="en-US" dirty="0"/>
              <a:t>Notify when thread is done</a:t>
            </a:r>
          </a:p>
          <a:p>
            <a:r>
              <a:rPr lang="en-US" dirty="0"/>
              <a:t>Create five threads that generate a random number each; then sum the results and print it on screen</a:t>
            </a:r>
          </a:p>
        </p:txBody>
      </p:sp>
    </p:spTree>
    <p:extLst>
      <p:ext uri="{BB962C8B-B14F-4D97-AF65-F5344CB8AC3E}">
        <p14:creationId xmlns:p14="http://schemas.microsoft.com/office/powerpoint/2010/main" val="143663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tasks run at the same time</a:t>
            </a:r>
          </a:p>
          <a:p>
            <a:r>
              <a:rPr lang="en-US" dirty="0"/>
              <a:t>Best scenario: Number of tasks &lt;= number of CPUs (cores)</a:t>
            </a:r>
          </a:p>
          <a:p>
            <a:r>
              <a:rPr lang="en-US" dirty="0"/>
              <a:t>Reality: Number of tasks &gt; number of CPUs</a:t>
            </a:r>
          </a:p>
          <a:p>
            <a:pPr lvl="1"/>
            <a:r>
              <a:rPr lang="en-US" b="1" i="1" dirty="0"/>
              <a:t>Scheduling </a:t>
            </a:r>
            <a:r>
              <a:rPr lang="en-US" dirty="0"/>
              <a:t>is required</a:t>
            </a:r>
          </a:p>
        </p:txBody>
      </p:sp>
    </p:spTree>
    <p:extLst>
      <p:ext uri="{BB962C8B-B14F-4D97-AF65-F5344CB8AC3E}">
        <p14:creationId xmlns:p14="http://schemas.microsoft.com/office/powerpoint/2010/main" val="45391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Cooperative – threads explicitly yield control: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Pre-emptive – OS scheduler takes control away.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5560" y="2348880"/>
            <a:ext cx="8208912" cy="923330"/>
            <a:chOff x="611560" y="2348880"/>
            <a:chExt cx="8208912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611560" y="2348880"/>
              <a:ext cx="82089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Thread 1</a:t>
              </a:r>
            </a:p>
            <a:p>
              <a:r>
                <a:rPr lang="en-US" dirty="0"/>
                <a:t>Thread 2</a:t>
              </a:r>
            </a:p>
            <a:p>
              <a:r>
                <a:rPr lang="en-US" dirty="0"/>
                <a:t>Thread 3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006232" y="2420888"/>
              <a:ext cx="202570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31940" y="2388151"/>
              <a:ext cx="494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yield</a:t>
              </a:r>
              <a:endParaRPr lang="en-US" b="1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567664" y="2644063"/>
              <a:ext cx="540060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7724" y="2611326"/>
              <a:ext cx="494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yield</a:t>
              </a:r>
              <a:endParaRPr lang="en-US" b="1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643448" y="2924944"/>
              <a:ext cx="87276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6216" y="2863969"/>
              <a:ext cx="494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yield</a:t>
              </a:r>
              <a:endParaRPr lang="en-US" b="1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7051940" y="2453213"/>
              <a:ext cx="79342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45366" y="2388150"/>
              <a:ext cx="494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yield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35560" y="4639715"/>
            <a:ext cx="8208912" cy="936751"/>
            <a:chOff x="2135560" y="4639715"/>
            <a:chExt cx="8208912" cy="936751"/>
          </a:xfrm>
        </p:grpSpPr>
        <p:sp>
          <p:nvSpPr>
            <p:cNvPr id="16" name="TextBox 15"/>
            <p:cNvSpPr txBox="1"/>
            <p:nvPr/>
          </p:nvSpPr>
          <p:spPr>
            <a:xfrm>
              <a:off x="2135560" y="4653136"/>
              <a:ext cx="82089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Thread 1</a:t>
              </a:r>
            </a:p>
            <a:p>
              <a:r>
                <a:rPr lang="en-US" dirty="0"/>
                <a:t>Thread 2</a:t>
              </a:r>
            </a:p>
            <a:p>
              <a:r>
                <a:rPr lang="en-US" dirty="0"/>
                <a:t>Thread 3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503712" y="4653136"/>
              <a:ext cx="0" cy="923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45850" y="4653136"/>
              <a:ext cx="0" cy="923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03109" y="4653136"/>
              <a:ext cx="0" cy="923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257784" y="4653136"/>
              <a:ext cx="0" cy="923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541718" y="4639715"/>
              <a:ext cx="0" cy="923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3412" y="4653136"/>
              <a:ext cx="0" cy="923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ight Arrow 31"/>
            <p:cNvSpPr/>
            <p:nvPr/>
          </p:nvSpPr>
          <p:spPr>
            <a:xfrm>
              <a:off x="3530232" y="4725144"/>
              <a:ext cx="1188945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4778943" y="5006789"/>
              <a:ext cx="118994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6042322" y="5291541"/>
              <a:ext cx="1177704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7284304" y="4710999"/>
              <a:ext cx="1230740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8575941" y="4993368"/>
              <a:ext cx="1237941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577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time given to any thread to execute before execution is given to another thread.</a:t>
            </a:r>
          </a:p>
          <a:p>
            <a:pPr lvl="1"/>
            <a:r>
              <a:rPr lang="en-US" dirty="0"/>
              <a:t>Approximately 20 milliseconds for Windows.</a:t>
            </a:r>
          </a:p>
          <a:p>
            <a:pPr lvl="1"/>
            <a:r>
              <a:rPr lang="en-US" dirty="0"/>
              <a:t>Varies per foreground and background processes. </a:t>
            </a:r>
          </a:p>
          <a:p>
            <a:r>
              <a:rPr lang="en-US" dirty="0"/>
              <a:t>A thread can yield before the end of its quantum:</a:t>
            </a:r>
          </a:p>
          <a:p>
            <a:pPr lvl="1"/>
            <a:r>
              <a:rPr lang="en-US" dirty="0"/>
              <a:t>Wait for an event.</a:t>
            </a:r>
          </a:p>
          <a:p>
            <a:pPr lvl="1"/>
            <a:r>
              <a:rPr lang="en-US" dirty="0"/>
              <a:t>Simply yield.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19450" y="5106141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  <a:p>
            <a:r>
              <a:rPr lang="en-US" dirty="0"/>
              <a:t>Thread 2</a:t>
            </a:r>
          </a:p>
          <a:p>
            <a:r>
              <a:rPr lang="en-US" dirty="0"/>
              <a:t>Thread 3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587602" y="5106141"/>
            <a:ext cx="0" cy="92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29740" y="5106141"/>
            <a:ext cx="0" cy="92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86999" y="5106141"/>
            <a:ext cx="0" cy="92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41674" y="5106141"/>
            <a:ext cx="0" cy="92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943156" y="5106141"/>
            <a:ext cx="0" cy="92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264850" y="5119562"/>
            <a:ext cx="0" cy="92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1"/>
          <p:cNvSpPr/>
          <p:nvPr/>
        </p:nvSpPr>
        <p:spPr>
          <a:xfrm>
            <a:off x="3614122" y="5178149"/>
            <a:ext cx="118894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2"/>
          <p:cNvSpPr/>
          <p:nvPr/>
        </p:nvSpPr>
        <p:spPr>
          <a:xfrm>
            <a:off x="4862833" y="5459794"/>
            <a:ext cx="118994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3"/>
          <p:cNvSpPr/>
          <p:nvPr/>
        </p:nvSpPr>
        <p:spPr>
          <a:xfrm>
            <a:off x="6126212" y="5744546"/>
            <a:ext cx="11777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4"/>
          <p:cNvSpPr/>
          <p:nvPr/>
        </p:nvSpPr>
        <p:spPr>
          <a:xfrm>
            <a:off x="7368194" y="5164004"/>
            <a:ext cx="5398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5"/>
          <p:cNvSpPr/>
          <p:nvPr/>
        </p:nvSpPr>
        <p:spPr>
          <a:xfrm>
            <a:off x="7977379" y="5459794"/>
            <a:ext cx="123794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374491" y="5422096"/>
            <a:ext cx="500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512772762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Them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2F2F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8A1FA"/>
      </a:hlink>
      <a:folHlink>
        <a:srgbClr val="C55A1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Theme" id="{F27164EB-CA17-45A1-9181-DEF32BE6D3DF}" vid="{ED0D8CA8-E4EE-4C38-B4DC-38CFFD1491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LectureTheme</Template>
  <TotalTime>1377</TotalTime>
  <Words>683</Words>
  <Application>Microsoft Office PowerPoint</Application>
  <PresentationFormat>Widescreen</PresentationFormat>
  <Paragraphs>122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LectureTheme</vt:lpstr>
      <vt:lpstr>Threading</vt:lpstr>
      <vt:lpstr>Processes, Threads…</vt:lpstr>
      <vt:lpstr>Processes and Threads</vt:lpstr>
      <vt:lpstr>Threads</vt:lpstr>
      <vt:lpstr>Demos</vt:lpstr>
      <vt:lpstr>Exercises</vt:lpstr>
      <vt:lpstr>Multitasking</vt:lpstr>
      <vt:lpstr>Two Types of Multitasking</vt:lpstr>
      <vt:lpstr>Quantum</vt:lpstr>
      <vt:lpstr>Context Switch</vt:lpstr>
      <vt:lpstr>Windows Scheduler</vt:lpstr>
      <vt:lpstr>Thread Priorities</vt:lpstr>
      <vt:lpstr>Demo</vt:lpstr>
      <vt:lpstr>When to Play with Thread Priorities</vt:lpstr>
      <vt:lpstr>Thread State</vt:lpstr>
      <vt:lpstr>Thread State Transition</vt:lpstr>
      <vt:lpstr>The Price of a 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</dc:title>
  <dc:creator>Nikolay Pavlov</dc:creator>
  <cp:lastModifiedBy>Nikolay Pavlov</cp:lastModifiedBy>
  <cp:revision>30</cp:revision>
  <dcterms:created xsi:type="dcterms:W3CDTF">2016-11-22T12:31:00Z</dcterms:created>
  <dcterms:modified xsi:type="dcterms:W3CDTF">2019-09-27T11:37:01Z</dcterms:modified>
</cp:coreProperties>
</file>