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9" r:id="rId1"/>
  </p:sldMasterIdLst>
  <p:sldIdLst>
    <p:sldId id="256" r:id="rId2"/>
    <p:sldId id="259" r:id="rId3"/>
    <p:sldId id="263" r:id="rId4"/>
    <p:sldId id="264" r:id="rId5"/>
    <p:sldId id="269" r:id="rId6"/>
    <p:sldId id="266" r:id="rId7"/>
    <p:sldId id="268" r:id="rId8"/>
    <p:sldId id="267" r:id="rId9"/>
    <p:sldId id="262"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1/13/2024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90905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1/13/2024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3615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1/13/2024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4771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1/13/2024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1670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1/13/2024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4945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1/13/2024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2297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1/13/2024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1974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1/13/2024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2090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1/13/2024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643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1/13/2024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29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1/13/2024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8641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1/13/2024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994823910"/>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2" r:id="rId6"/>
    <p:sldLayoutId id="2147483788" r:id="rId7"/>
    <p:sldLayoutId id="2147483789" r:id="rId8"/>
    <p:sldLayoutId id="2147483790" r:id="rId9"/>
    <p:sldLayoutId id="2147483791" r:id="rId10"/>
    <p:sldLayoutId id="2147483793"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F79830C-29B9-4A3F-AD08-CA742B8DD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C695F9E2-09E7-4B3C-90CF-8A938F730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1386" y="0"/>
            <a:ext cx="4676108"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0CA03554-4563-7707-9605-01B24D38E049}"/>
              </a:ext>
            </a:extLst>
          </p:cNvPr>
          <p:cNvSpPr>
            <a:spLocks noGrp="1"/>
          </p:cNvSpPr>
          <p:nvPr>
            <p:ph type="ctrTitle"/>
          </p:nvPr>
        </p:nvSpPr>
        <p:spPr>
          <a:xfrm>
            <a:off x="4316677" y="593745"/>
            <a:ext cx="3853303" cy="2606613"/>
          </a:xfrm>
        </p:spPr>
        <p:txBody>
          <a:bodyPr>
            <a:noAutofit/>
          </a:bodyPr>
          <a:lstStyle/>
          <a:p>
            <a:r>
              <a:rPr lang="en-US" sz="3400" b="1" dirty="0">
                <a:solidFill>
                  <a:schemeClr val="bg2"/>
                </a:solidFill>
              </a:rPr>
              <a:t>Exploratory Data Analysis in Movies dataset</a:t>
            </a:r>
            <a:endParaRPr lang="el-GR" sz="3400" b="1" dirty="0">
              <a:solidFill>
                <a:schemeClr val="bg2"/>
              </a:solidFill>
            </a:endParaRPr>
          </a:p>
        </p:txBody>
      </p:sp>
      <p:sp>
        <p:nvSpPr>
          <p:cNvPr id="3" name="Υπότιτλος 2">
            <a:extLst>
              <a:ext uri="{FF2B5EF4-FFF2-40B4-BE49-F238E27FC236}">
                <a16:creationId xmlns:a16="http://schemas.microsoft.com/office/drawing/2014/main" id="{F15DF4EE-08FB-9B07-AE1D-73142AEFC0E3}"/>
              </a:ext>
            </a:extLst>
          </p:cNvPr>
          <p:cNvSpPr>
            <a:spLocks noGrp="1"/>
          </p:cNvSpPr>
          <p:nvPr>
            <p:ph type="subTitle" idx="1"/>
          </p:nvPr>
        </p:nvSpPr>
        <p:spPr>
          <a:xfrm>
            <a:off x="4736890" y="5270361"/>
            <a:ext cx="2705100" cy="1371600"/>
          </a:xfrm>
        </p:spPr>
        <p:txBody>
          <a:bodyPr>
            <a:normAutofit/>
          </a:bodyPr>
          <a:lstStyle/>
          <a:p>
            <a:pPr>
              <a:lnSpc>
                <a:spcPct val="90000"/>
              </a:lnSpc>
            </a:pPr>
            <a:r>
              <a:rPr lang="en-US" sz="1500" b="0" i="0" u="sng" dirty="0">
                <a:solidFill>
                  <a:schemeClr val="bg1"/>
                </a:solidFill>
                <a:effectLst/>
                <a:latin typeface="gg sans"/>
              </a:rPr>
              <a:t>Project Team B </a:t>
            </a:r>
          </a:p>
          <a:p>
            <a:pPr>
              <a:lnSpc>
                <a:spcPct val="90000"/>
              </a:lnSpc>
            </a:pPr>
            <a:r>
              <a:rPr lang="en-US" sz="1500" b="0" dirty="0">
                <a:solidFill>
                  <a:schemeClr val="bg1"/>
                </a:solidFill>
                <a:effectLst/>
                <a:latin typeface="gg sans"/>
              </a:rPr>
              <a:t>Nikolas </a:t>
            </a:r>
            <a:r>
              <a:rPr lang="en-US" sz="1500" b="0" dirty="0" err="1">
                <a:solidFill>
                  <a:schemeClr val="bg1"/>
                </a:solidFill>
                <a:effectLst/>
                <a:latin typeface="gg sans"/>
              </a:rPr>
              <a:t>Karapas</a:t>
            </a:r>
            <a:r>
              <a:rPr lang="en-US" sz="1500" b="0" dirty="0">
                <a:solidFill>
                  <a:schemeClr val="bg1"/>
                </a:solidFill>
                <a:effectLst/>
                <a:latin typeface="gg sans"/>
              </a:rPr>
              <a:t> </a:t>
            </a:r>
          </a:p>
          <a:p>
            <a:pPr>
              <a:lnSpc>
                <a:spcPct val="90000"/>
              </a:lnSpc>
            </a:pPr>
            <a:r>
              <a:rPr lang="en-US" sz="1500" b="0" dirty="0">
                <a:solidFill>
                  <a:schemeClr val="bg1"/>
                </a:solidFill>
                <a:effectLst/>
                <a:latin typeface="gg sans"/>
              </a:rPr>
              <a:t>Athina Tsani </a:t>
            </a:r>
          </a:p>
          <a:p>
            <a:pPr>
              <a:lnSpc>
                <a:spcPct val="90000"/>
              </a:lnSpc>
            </a:pPr>
            <a:r>
              <a:rPr lang="en-US" sz="1500" b="0" dirty="0" err="1">
                <a:solidFill>
                  <a:schemeClr val="bg1"/>
                </a:solidFill>
                <a:effectLst/>
                <a:latin typeface="gg sans"/>
              </a:rPr>
              <a:t>Nikoletta</a:t>
            </a:r>
            <a:r>
              <a:rPr lang="en-US" sz="1500" b="0" dirty="0">
                <a:solidFill>
                  <a:schemeClr val="bg1"/>
                </a:solidFill>
                <a:effectLst/>
                <a:latin typeface="gg sans"/>
              </a:rPr>
              <a:t> </a:t>
            </a:r>
            <a:r>
              <a:rPr lang="en-US" sz="1500" b="0" dirty="0" err="1">
                <a:solidFill>
                  <a:schemeClr val="bg1"/>
                </a:solidFill>
                <a:effectLst/>
                <a:latin typeface="gg sans"/>
              </a:rPr>
              <a:t>Tounta</a:t>
            </a:r>
            <a:endParaRPr lang="el-GR" sz="1500" dirty="0">
              <a:solidFill>
                <a:schemeClr val="bg1"/>
              </a:solidFill>
            </a:endParaRPr>
          </a:p>
        </p:txBody>
      </p:sp>
      <p:pic>
        <p:nvPicPr>
          <p:cNvPr id="4" name="Picture 3" descr="Λευκή δομή">
            <a:extLst>
              <a:ext uri="{FF2B5EF4-FFF2-40B4-BE49-F238E27FC236}">
                <a16:creationId xmlns:a16="http://schemas.microsoft.com/office/drawing/2014/main" id="{F930C1A4-4EEC-8DD8-FCB3-41806D059E55}"/>
              </a:ext>
            </a:extLst>
          </p:cNvPr>
          <p:cNvPicPr>
            <a:picLocks noChangeAspect="1"/>
          </p:cNvPicPr>
          <p:nvPr/>
        </p:nvPicPr>
        <p:blipFill rotWithShape="1">
          <a:blip r:embed="rId2"/>
          <a:srcRect l="452" r="26123" b="1"/>
          <a:stretch/>
        </p:blipFill>
        <p:spPr>
          <a:xfrm>
            <a:off x="545123" y="1897052"/>
            <a:ext cx="2924980" cy="2957814"/>
          </a:xfrm>
          <a:prstGeom prst="rect">
            <a:avLst/>
          </a:prstGeom>
        </p:spPr>
      </p:pic>
      <p:pic>
        <p:nvPicPr>
          <p:cNvPr id="1028" name="Picture 4">
            <a:extLst>
              <a:ext uri="{FF2B5EF4-FFF2-40B4-BE49-F238E27FC236}">
                <a16:creationId xmlns:a16="http://schemas.microsoft.com/office/drawing/2014/main" id="{2EB0440A-F1D9-4E20-C565-39248237321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47304" y="2600367"/>
            <a:ext cx="2939166" cy="164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528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DED5E49C-F29F-B691-D76E-542FABF29F1D}"/>
              </a:ext>
            </a:extLst>
          </p:cNvPr>
          <p:cNvSpPr>
            <a:spLocks noGrp="1"/>
          </p:cNvSpPr>
          <p:nvPr>
            <p:ph type="title"/>
          </p:nvPr>
        </p:nvSpPr>
        <p:spPr>
          <a:xfrm>
            <a:off x="2122714" y="1987419"/>
            <a:ext cx="8115300" cy="2339633"/>
          </a:xfrm>
        </p:spPr>
        <p:txBody>
          <a:bodyPr vert="horz" lIns="91440" tIns="45720" rIns="91440" bIns="45720" rtlCol="0" anchor="b">
            <a:normAutofit/>
          </a:bodyPr>
          <a:lstStyle/>
          <a:p>
            <a:pPr algn="ctr"/>
            <a:r>
              <a:rPr lang="en-US" sz="2400" b="0" i="0" dirty="0">
                <a:solidFill>
                  <a:srgbClr val="000000"/>
                </a:solidFill>
                <a:effectLst/>
                <a:latin typeface="inherit"/>
              </a:rPr>
              <a:t>Make an adventure film or just hit the jackpot!</a:t>
            </a:r>
            <a:br>
              <a:rPr lang="en-US" sz="2400" b="0" i="0" dirty="0">
                <a:solidFill>
                  <a:srgbClr val="000000"/>
                </a:solidFill>
                <a:effectLst/>
                <a:latin typeface="inherit"/>
              </a:rPr>
            </a:br>
            <a:endParaRPr lang="en-US" sz="4000" kern="1200" cap="all" spc="300" baseline="0" dirty="0">
              <a:solidFill>
                <a:schemeClr val="tx2"/>
              </a:solidFill>
              <a:latin typeface="+mj-lt"/>
              <a:ea typeface="+mj-ea"/>
              <a:cs typeface="+mj-cs"/>
            </a:endParaRPr>
          </a:p>
        </p:txBody>
      </p:sp>
    </p:spTree>
    <p:extLst>
      <p:ext uri="{BB962C8B-B14F-4D97-AF65-F5344CB8AC3E}">
        <p14:creationId xmlns:p14="http://schemas.microsoft.com/office/powerpoint/2010/main" val="51508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56">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58">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1" name="Rectangle 2060">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DED5E49C-F29F-B691-D76E-542FABF29F1D}"/>
              </a:ext>
            </a:extLst>
          </p:cNvPr>
          <p:cNvSpPr>
            <a:spLocks noGrp="1"/>
          </p:cNvSpPr>
          <p:nvPr>
            <p:ph type="title"/>
          </p:nvPr>
        </p:nvSpPr>
        <p:spPr>
          <a:xfrm>
            <a:off x="2262428" y="4616994"/>
            <a:ext cx="8115299" cy="1265404"/>
          </a:xfrm>
        </p:spPr>
        <p:txBody>
          <a:bodyPr vert="horz" lIns="91440" tIns="45720" rIns="91440" bIns="45720" rtlCol="0" anchor="b">
            <a:noAutofit/>
          </a:bodyPr>
          <a:lstStyle/>
          <a:p>
            <a:pPr algn="ctr"/>
            <a:r>
              <a:rPr lang="en-US" sz="2300" b="0" i="0" kern="1200" cap="all" spc="300" baseline="0" dirty="0">
                <a:solidFill>
                  <a:schemeClr val="tx2"/>
                </a:solidFill>
                <a:effectLst/>
                <a:latin typeface="+mj-lt"/>
                <a:ea typeface="+mj-ea"/>
                <a:cs typeface="+mj-cs"/>
              </a:rPr>
              <a:t>This dataset is an ensemble of data collected from TMDB and Group Lens. Contains information on 45,000 movies featured in the Full Movie Lens dataset. </a:t>
            </a:r>
            <a:endParaRPr lang="en-US" sz="2300" kern="1200" cap="all" spc="300" baseline="0" dirty="0">
              <a:solidFill>
                <a:schemeClr val="tx2"/>
              </a:solidFill>
              <a:latin typeface="+mj-lt"/>
              <a:ea typeface="+mj-ea"/>
              <a:cs typeface="+mj-cs"/>
            </a:endParaRPr>
          </a:p>
        </p:txBody>
      </p:sp>
      <p:pic>
        <p:nvPicPr>
          <p:cNvPr id="2052" name="Picture 4">
            <a:extLst>
              <a:ext uri="{FF2B5EF4-FFF2-40B4-BE49-F238E27FC236}">
                <a16:creationId xmlns:a16="http://schemas.microsoft.com/office/drawing/2014/main" id="{FA816938-7DDB-7CA4-6FB5-B3B3586669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63421" y="1371600"/>
            <a:ext cx="3851090" cy="2223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377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DED5E49C-F29F-B691-D76E-542FABF29F1D}"/>
              </a:ext>
            </a:extLst>
          </p:cNvPr>
          <p:cNvSpPr>
            <a:spLocks noGrp="1"/>
          </p:cNvSpPr>
          <p:nvPr>
            <p:ph type="title"/>
          </p:nvPr>
        </p:nvSpPr>
        <p:spPr>
          <a:xfrm>
            <a:off x="2057400" y="1371599"/>
            <a:ext cx="8115300" cy="2339633"/>
          </a:xfrm>
        </p:spPr>
        <p:txBody>
          <a:bodyPr vert="horz" lIns="91440" tIns="45720" rIns="91440" bIns="45720" rtlCol="0" anchor="b">
            <a:normAutofit/>
          </a:bodyPr>
          <a:lstStyle/>
          <a:p>
            <a:pPr algn="ctr"/>
            <a:r>
              <a:rPr lang="en-US" sz="4000" dirty="0"/>
              <a:t>What makes a profitable movie?</a:t>
            </a:r>
            <a:endParaRPr lang="en-US" sz="4000" kern="1200" cap="all" spc="300" baseline="0" dirty="0">
              <a:solidFill>
                <a:schemeClr val="tx2"/>
              </a:solidFill>
              <a:latin typeface="+mj-lt"/>
              <a:ea typeface="+mj-ea"/>
              <a:cs typeface="+mj-cs"/>
            </a:endParaRPr>
          </a:p>
        </p:txBody>
      </p:sp>
    </p:spTree>
    <p:extLst>
      <p:ext uri="{BB962C8B-B14F-4D97-AF65-F5344CB8AC3E}">
        <p14:creationId xmlns:p14="http://schemas.microsoft.com/office/powerpoint/2010/main" val="48913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DED5E49C-F29F-B691-D76E-542FABF29F1D}"/>
              </a:ext>
            </a:extLst>
          </p:cNvPr>
          <p:cNvSpPr>
            <a:spLocks noGrp="1"/>
          </p:cNvSpPr>
          <p:nvPr>
            <p:ph type="title"/>
          </p:nvPr>
        </p:nvSpPr>
        <p:spPr>
          <a:xfrm>
            <a:off x="2038349" y="1194318"/>
            <a:ext cx="8115300" cy="2339633"/>
          </a:xfrm>
        </p:spPr>
        <p:txBody>
          <a:bodyPr vert="horz" lIns="91440" tIns="45720" rIns="91440" bIns="45720" rtlCol="0" anchor="b">
            <a:normAutofit/>
          </a:bodyPr>
          <a:lstStyle/>
          <a:p>
            <a:pPr algn="ctr"/>
            <a:r>
              <a:rPr lang="en-US" sz="2800" b="0" i="0" dirty="0">
                <a:solidFill>
                  <a:schemeClr val="tx1"/>
                </a:solidFill>
                <a:effectLst/>
                <a:latin typeface="Aptos" panose="020B0004020202020204" pitchFamily="34" charset="0"/>
              </a:rPr>
              <a:t>Lets find a predictor!</a:t>
            </a:r>
            <a:endParaRPr lang="en-US" sz="2800" kern="1200" cap="all" spc="300" baseline="0" dirty="0">
              <a:solidFill>
                <a:schemeClr val="tx1"/>
              </a:solidFill>
              <a:latin typeface="Aptos" panose="020B0004020202020204" pitchFamily="34" charset="0"/>
            </a:endParaRPr>
          </a:p>
        </p:txBody>
      </p:sp>
    </p:spTree>
    <p:extLst>
      <p:ext uri="{BB962C8B-B14F-4D97-AF65-F5344CB8AC3E}">
        <p14:creationId xmlns:p14="http://schemas.microsoft.com/office/powerpoint/2010/main" val="78145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05B88B0-2EBA-46A6-C71D-9DCE20404FC3}"/>
              </a:ext>
            </a:extLst>
          </p:cNvPr>
          <p:cNvSpPr txBox="1"/>
          <p:nvPr/>
        </p:nvSpPr>
        <p:spPr>
          <a:xfrm>
            <a:off x="6848655" y="1623160"/>
            <a:ext cx="3281265" cy="646331"/>
          </a:xfrm>
          <a:prstGeom prst="rect">
            <a:avLst/>
          </a:prstGeom>
          <a:noFill/>
        </p:spPr>
        <p:txBody>
          <a:bodyPr wrap="square" rtlCol="0">
            <a:spAutoFit/>
          </a:bodyPr>
          <a:lstStyle/>
          <a:p>
            <a:r>
              <a:rPr lang="en-US" b="1" i="0" dirty="0">
                <a:solidFill>
                  <a:srgbClr val="000000"/>
                </a:solidFill>
                <a:effectLst/>
                <a:latin typeface="inherit"/>
              </a:rPr>
              <a:t>Genres are a good predictor!</a:t>
            </a:r>
          </a:p>
          <a:p>
            <a:endParaRPr lang="el-GR" dirty="0"/>
          </a:p>
        </p:txBody>
      </p:sp>
      <p:pic>
        <p:nvPicPr>
          <p:cNvPr id="3" name="Εικόνα 2" descr="Εικόνα που περιέχει κείμενο, στιγμιότυπο οθόνης, διάγραμμα, γράφημα&#10;&#10;Περιγραφή που δημιουργήθηκε αυτόματα">
            <a:extLst>
              <a:ext uri="{FF2B5EF4-FFF2-40B4-BE49-F238E27FC236}">
                <a16:creationId xmlns:a16="http://schemas.microsoft.com/office/drawing/2014/main" id="{7F8BCC26-4637-2597-6E3D-1C84EF3AF9B3}"/>
              </a:ext>
            </a:extLst>
          </p:cNvPr>
          <p:cNvPicPr>
            <a:picLocks noChangeAspect="1"/>
          </p:cNvPicPr>
          <p:nvPr/>
        </p:nvPicPr>
        <p:blipFill>
          <a:blip r:embed="rId2"/>
          <a:stretch>
            <a:fillRect/>
          </a:stretch>
        </p:blipFill>
        <p:spPr>
          <a:xfrm>
            <a:off x="1295492" y="920002"/>
            <a:ext cx="4424371" cy="4967614"/>
          </a:xfrm>
          <a:prstGeom prst="rect">
            <a:avLst/>
          </a:prstGeom>
        </p:spPr>
      </p:pic>
      <p:sp>
        <p:nvSpPr>
          <p:cNvPr id="5" name="TextBox 4">
            <a:extLst>
              <a:ext uri="{FF2B5EF4-FFF2-40B4-BE49-F238E27FC236}">
                <a16:creationId xmlns:a16="http://schemas.microsoft.com/office/drawing/2014/main" id="{577498E8-38BF-FEDE-EEF6-F65777D1727D}"/>
              </a:ext>
            </a:extLst>
          </p:cNvPr>
          <p:cNvSpPr txBox="1"/>
          <p:nvPr/>
        </p:nvSpPr>
        <p:spPr>
          <a:xfrm>
            <a:off x="6848655" y="2080737"/>
            <a:ext cx="3967064" cy="923330"/>
          </a:xfrm>
          <a:prstGeom prst="rect">
            <a:avLst/>
          </a:prstGeom>
          <a:noFill/>
        </p:spPr>
        <p:txBody>
          <a:bodyPr wrap="square" rtlCol="0">
            <a:spAutoFit/>
          </a:bodyPr>
          <a:lstStyle/>
          <a:p>
            <a:pPr algn="l" fontAlgn="base"/>
            <a:r>
              <a:rPr lang="en-US" b="0" i="0" dirty="0">
                <a:solidFill>
                  <a:srgbClr val="000000"/>
                </a:solidFill>
                <a:effectLst/>
                <a:latin typeface="inherit"/>
              </a:rPr>
              <a:t>1)Just make an adventure movie</a:t>
            </a:r>
          </a:p>
          <a:p>
            <a:pPr algn="l" fontAlgn="base"/>
            <a:r>
              <a:rPr lang="en-US" dirty="0">
                <a:solidFill>
                  <a:srgbClr val="000000"/>
                </a:solidFill>
                <a:latin typeface="inherit"/>
              </a:rPr>
              <a:t>2) Forget about Foreign, Documentaries, TV Mo</a:t>
            </a:r>
          </a:p>
        </p:txBody>
      </p:sp>
      <p:pic>
        <p:nvPicPr>
          <p:cNvPr id="7" name="Εικόνα 6" descr="Εικόνα που περιέχει κείμενο, στιγμιότυπο οθόνης, διάγραμμα, γράφημα&#10;&#10;Περιγραφή που δημιουργήθηκε αυτόματα">
            <a:extLst>
              <a:ext uri="{FF2B5EF4-FFF2-40B4-BE49-F238E27FC236}">
                <a16:creationId xmlns:a16="http://schemas.microsoft.com/office/drawing/2014/main" id="{88CE97FD-1B95-FC16-6700-A192F8321528}"/>
              </a:ext>
            </a:extLst>
          </p:cNvPr>
          <p:cNvPicPr>
            <a:picLocks noChangeAspect="1"/>
          </p:cNvPicPr>
          <p:nvPr/>
        </p:nvPicPr>
        <p:blipFill>
          <a:blip r:embed="rId3"/>
          <a:stretch>
            <a:fillRect/>
          </a:stretch>
        </p:blipFill>
        <p:spPr>
          <a:xfrm>
            <a:off x="1099601" y="949602"/>
            <a:ext cx="5184658" cy="4956058"/>
          </a:xfrm>
          <a:prstGeom prst="rect">
            <a:avLst/>
          </a:prstGeom>
        </p:spPr>
      </p:pic>
    </p:spTree>
    <p:extLst>
      <p:ext uri="{BB962C8B-B14F-4D97-AF65-F5344CB8AC3E}">
        <p14:creationId xmlns:p14="http://schemas.microsoft.com/office/powerpoint/2010/main" val="166860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Εικόνα 15" descr="Εικόνα που περιέχει κείμενο, στιγμιότυπο οθόνης, διάγραμμα, γράφημα&#10;&#10;Περιγραφή που δημιουργήθηκε αυτόματα">
            <a:extLst>
              <a:ext uri="{FF2B5EF4-FFF2-40B4-BE49-F238E27FC236}">
                <a16:creationId xmlns:a16="http://schemas.microsoft.com/office/drawing/2014/main" id="{5887DE82-591F-376F-2D90-520C29349B75}"/>
              </a:ext>
            </a:extLst>
          </p:cNvPr>
          <p:cNvPicPr>
            <a:picLocks noChangeAspect="1"/>
          </p:cNvPicPr>
          <p:nvPr/>
        </p:nvPicPr>
        <p:blipFill>
          <a:blip r:embed="rId2"/>
          <a:stretch>
            <a:fillRect/>
          </a:stretch>
        </p:blipFill>
        <p:spPr>
          <a:xfrm>
            <a:off x="1295492" y="920002"/>
            <a:ext cx="4424371" cy="4967614"/>
          </a:xfrm>
          <a:prstGeom prst="rect">
            <a:avLst/>
          </a:prstGeom>
        </p:spPr>
      </p:pic>
      <p:sp>
        <p:nvSpPr>
          <p:cNvPr id="17" name="TextBox 16">
            <a:extLst>
              <a:ext uri="{FF2B5EF4-FFF2-40B4-BE49-F238E27FC236}">
                <a16:creationId xmlns:a16="http://schemas.microsoft.com/office/drawing/2014/main" id="{AB666FCE-043D-2B65-3BEB-E6C67B46ABC3}"/>
              </a:ext>
            </a:extLst>
          </p:cNvPr>
          <p:cNvSpPr txBox="1"/>
          <p:nvPr/>
        </p:nvSpPr>
        <p:spPr>
          <a:xfrm>
            <a:off x="6731540" y="1429966"/>
            <a:ext cx="3871609" cy="646331"/>
          </a:xfrm>
          <a:prstGeom prst="rect">
            <a:avLst/>
          </a:prstGeom>
          <a:noFill/>
        </p:spPr>
        <p:txBody>
          <a:bodyPr wrap="square" rtlCol="0">
            <a:spAutoFit/>
          </a:bodyPr>
          <a:lstStyle/>
          <a:p>
            <a:pPr algn="l" fontAlgn="base"/>
            <a:r>
              <a:rPr lang="en-US" b="0" i="0" dirty="0">
                <a:solidFill>
                  <a:srgbClr val="000000"/>
                </a:solidFill>
                <a:effectLst/>
                <a:latin typeface="inherit"/>
              </a:rPr>
              <a:t>Fight Club is a masterpiece! But is it profitable?</a:t>
            </a:r>
          </a:p>
        </p:txBody>
      </p:sp>
    </p:spTree>
    <p:extLst>
      <p:ext uri="{BB962C8B-B14F-4D97-AF65-F5344CB8AC3E}">
        <p14:creationId xmlns:p14="http://schemas.microsoft.com/office/powerpoint/2010/main" val="335802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05B88B0-2EBA-46A6-C71D-9DCE20404FC3}"/>
              </a:ext>
            </a:extLst>
          </p:cNvPr>
          <p:cNvSpPr txBox="1"/>
          <p:nvPr/>
        </p:nvSpPr>
        <p:spPr>
          <a:xfrm>
            <a:off x="7716402" y="1240972"/>
            <a:ext cx="3281265" cy="369332"/>
          </a:xfrm>
          <a:prstGeom prst="rect">
            <a:avLst/>
          </a:prstGeom>
          <a:noFill/>
        </p:spPr>
        <p:txBody>
          <a:bodyPr wrap="square" rtlCol="0">
            <a:spAutoFit/>
          </a:bodyPr>
          <a:lstStyle/>
          <a:p>
            <a:endParaRPr lang="el-GR" dirty="0"/>
          </a:p>
        </p:txBody>
      </p:sp>
      <p:pic>
        <p:nvPicPr>
          <p:cNvPr id="3" name="Εικόνα 2" descr="Εικόνα που περιέχει κείμενο, στιγμιότυπο οθόνης, διάγραμμα&#10;&#10;Περιγραφή που δημιουργήθηκε αυτόματα">
            <a:extLst>
              <a:ext uri="{FF2B5EF4-FFF2-40B4-BE49-F238E27FC236}">
                <a16:creationId xmlns:a16="http://schemas.microsoft.com/office/drawing/2014/main" id="{D6C504B6-3E49-0E02-DFC8-705045315AA9}"/>
              </a:ext>
            </a:extLst>
          </p:cNvPr>
          <p:cNvPicPr>
            <a:picLocks noChangeAspect="1"/>
          </p:cNvPicPr>
          <p:nvPr/>
        </p:nvPicPr>
        <p:blipFill>
          <a:blip r:embed="rId2"/>
          <a:stretch>
            <a:fillRect/>
          </a:stretch>
        </p:blipFill>
        <p:spPr>
          <a:xfrm>
            <a:off x="1469597" y="1356511"/>
            <a:ext cx="5184658" cy="4142240"/>
          </a:xfrm>
          <a:prstGeom prst="rect">
            <a:avLst/>
          </a:prstGeom>
        </p:spPr>
      </p:pic>
      <p:sp>
        <p:nvSpPr>
          <p:cNvPr id="5" name="TextBox 4">
            <a:extLst>
              <a:ext uri="{FF2B5EF4-FFF2-40B4-BE49-F238E27FC236}">
                <a16:creationId xmlns:a16="http://schemas.microsoft.com/office/drawing/2014/main" id="{65E1D822-AC8F-4D05-A053-1D5FC36FD717}"/>
              </a:ext>
            </a:extLst>
          </p:cNvPr>
          <p:cNvSpPr txBox="1"/>
          <p:nvPr/>
        </p:nvSpPr>
        <p:spPr>
          <a:xfrm>
            <a:off x="7111468" y="1610304"/>
            <a:ext cx="3937518" cy="646331"/>
          </a:xfrm>
          <a:prstGeom prst="rect">
            <a:avLst/>
          </a:prstGeom>
          <a:noFill/>
        </p:spPr>
        <p:txBody>
          <a:bodyPr wrap="square" rtlCol="0">
            <a:spAutoFit/>
          </a:bodyPr>
          <a:lstStyle/>
          <a:p>
            <a:r>
              <a:rPr lang="en-US" b="1" i="0" dirty="0">
                <a:effectLst/>
                <a:latin typeface="gg sans"/>
              </a:rPr>
              <a:t>Popular does not mean a Box Office success?</a:t>
            </a:r>
            <a:endParaRPr lang="el-GR" b="1" dirty="0"/>
          </a:p>
        </p:txBody>
      </p:sp>
    </p:spTree>
    <p:extLst>
      <p:ext uri="{BB962C8B-B14F-4D97-AF65-F5344CB8AC3E}">
        <p14:creationId xmlns:p14="http://schemas.microsoft.com/office/powerpoint/2010/main" val="398673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DED5E49C-F29F-B691-D76E-542FABF29F1D}"/>
              </a:ext>
            </a:extLst>
          </p:cNvPr>
          <p:cNvSpPr>
            <a:spLocks noGrp="1"/>
          </p:cNvSpPr>
          <p:nvPr>
            <p:ph type="title"/>
          </p:nvPr>
        </p:nvSpPr>
        <p:spPr>
          <a:xfrm>
            <a:off x="2057400" y="1371599"/>
            <a:ext cx="8115300" cy="2339633"/>
          </a:xfrm>
        </p:spPr>
        <p:txBody>
          <a:bodyPr vert="horz" lIns="91440" tIns="45720" rIns="91440" bIns="45720" rtlCol="0" anchor="b">
            <a:normAutofit/>
          </a:bodyPr>
          <a:lstStyle/>
          <a:p>
            <a:pPr algn="ctr" fontAlgn="base"/>
            <a:r>
              <a:rPr lang="en-US" sz="4800" b="1" i="0" dirty="0">
                <a:solidFill>
                  <a:srgbClr val="000000"/>
                </a:solidFill>
                <a:effectLst/>
                <a:latin typeface="inherit"/>
              </a:rPr>
              <a:t>The Jackpots!</a:t>
            </a:r>
          </a:p>
        </p:txBody>
      </p:sp>
    </p:spTree>
    <p:extLst>
      <p:ext uri="{BB962C8B-B14F-4D97-AF65-F5344CB8AC3E}">
        <p14:creationId xmlns:p14="http://schemas.microsoft.com/office/powerpoint/2010/main" val="422347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Εικόνα 3" descr="Εικόνα που περιέχει κείμενο, στιγμιότυπο οθόνης, διάγραμμα, γράφημα&#10;&#10;Περιγραφή που δημιουργήθηκε αυτόματα">
            <a:extLst>
              <a:ext uri="{FF2B5EF4-FFF2-40B4-BE49-F238E27FC236}">
                <a16:creationId xmlns:a16="http://schemas.microsoft.com/office/drawing/2014/main" id="{DB69E0CC-6DFC-E437-A01D-343094741178}"/>
              </a:ext>
            </a:extLst>
          </p:cNvPr>
          <p:cNvPicPr>
            <a:picLocks noChangeAspect="1"/>
          </p:cNvPicPr>
          <p:nvPr/>
        </p:nvPicPr>
        <p:blipFill>
          <a:blip r:embed="rId2"/>
          <a:stretch>
            <a:fillRect/>
          </a:stretch>
        </p:blipFill>
        <p:spPr>
          <a:xfrm>
            <a:off x="1035698" y="862256"/>
            <a:ext cx="6411655" cy="5308575"/>
          </a:xfrm>
          <a:prstGeom prst="rect">
            <a:avLst/>
          </a:prstGeom>
        </p:spPr>
      </p:pic>
      <p:sp>
        <p:nvSpPr>
          <p:cNvPr id="6" name="TextBox 5">
            <a:extLst>
              <a:ext uri="{FF2B5EF4-FFF2-40B4-BE49-F238E27FC236}">
                <a16:creationId xmlns:a16="http://schemas.microsoft.com/office/drawing/2014/main" id="{305B88B0-2EBA-46A6-C71D-9DCE20404FC3}"/>
              </a:ext>
            </a:extLst>
          </p:cNvPr>
          <p:cNvSpPr txBox="1"/>
          <p:nvPr/>
        </p:nvSpPr>
        <p:spPr>
          <a:xfrm>
            <a:off x="7716402" y="1240972"/>
            <a:ext cx="3281265" cy="2308324"/>
          </a:xfrm>
          <a:prstGeom prst="rect">
            <a:avLst/>
          </a:prstGeom>
          <a:noFill/>
        </p:spPr>
        <p:txBody>
          <a:bodyPr wrap="square" rtlCol="0">
            <a:spAutoFit/>
          </a:bodyPr>
          <a:lstStyle/>
          <a:p>
            <a:r>
              <a:rPr lang="en-US" b="0" i="0" dirty="0">
                <a:effectLst/>
                <a:latin typeface="gg sans"/>
              </a:rPr>
              <a:t>ROI, or Return on Investment, is a financial metric used to measure the profitability of an investment. It is calculated by dividing the net profit of an investment by the cost of the investment and expressing the result as a percentage.</a:t>
            </a:r>
            <a:endParaRPr lang="el-GR" dirty="0"/>
          </a:p>
        </p:txBody>
      </p:sp>
    </p:spTree>
    <p:extLst>
      <p:ext uri="{BB962C8B-B14F-4D97-AF65-F5344CB8AC3E}">
        <p14:creationId xmlns:p14="http://schemas.microsoft.com/office/powerpoint/2010/main" val="2143158323"/>
      </p:ext>
    </p:extLst>
  </p:cSld>
  <p:clrMapOvr>
    <a:masterClrMapping/>
  </p:clrMapOvr>
</p:sld>
</file>

<file path=ppt/theme/theme1.xml><?xml version="1.0" encoding="utf-8"?>
<a:theme xmlns:a="http://schemas.openxmlformats.org/drawingml/2006/main" name="ClassicFram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emplate>TM03457503[[fn=Αξιομνημόνευτο]]</Template>
  <TotalTime>41</TotalTime>
  <Words>155</Words>
  <Application>Microsoft Office PowerPoint</Application>
  <PresentationFormat>Ευρεία οθόνη</PresentationFormat>
  <Paragraphs>16</Paragraphs>
  <Slides>10</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10</vt:i4>
      </vt:variant>
    </vt:vector>
  </HeadingPairs>
  <TitlesOfParts>
    <vt:vector size="17" baseType="lpstr">
      <vt:lpstr>Aptos</vt:lpstr>
      <vt:lpstr>Arial</vt:lpstr>
      <vt:lpstr>gg sans</vt:lpstr>
      <vt:lpstr>Gill Sans MT</vt:lpstr>
      <vt:lpstr>Goudy Old Style</vt:lpstr>
      <vt:lpstr>inherit</vt:lpstr>
      <vt:lpstr>ClassicFrameVTI</vt:lpstr>
      <vt:lpstr>Exploratory Data Analysis in Movies dataset</vt:lpstr>
      <vt:lpstr>This dataset is an ensemble of data collected from TMDB and Group Lens. Contains information on 45,000 movies featured in the Full Movie Lens dataset. </vt:lpstr>
      <vt:lpstr>What makes a profitable movie?</vt:lpstr>
      <vt:lpstr>Lets find a predictor!</vt:lpstr>
      <vt:lpstr>Παρουσίαση του PowerPoint</vt:lpstr>
      <vt:lpstr>Παρουσίαση του PowerPoint</vt:lpstr>
      <vt:lpstr>Παρουσίαση του PowerPoint</vt:lpstr>
      <vt:lpstr>The Jackpots!</vt:lpstr>
      <vt:lpstr>Παρουσίαση του PowerPoint</vt:lpstr>
      <vt:lpstr>Make an adventure film or just hit the jackpot!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Lampros Roukounakis</dc:creator>
  <cp:lastModifiedBy>Lampros Roukounakis</cp:lastModifiedBy>
  <cp:revision>2</cp:revision>
  <dcterms:created xsi:type="dcterms:W3CDTF">2024-01-13T13:38:04Z</dcterms:created>
  <dcterms:modified xsi:type="dcterms:W3CDTF">2024-01-13T14:19:49Z</dcterms:modified>
</cp:coreProperties>
</file>