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9" r:id="rId7"/>
    <p:sldId id="283" r:id="rId8"/>
    <p:sldId id="284" r:id="rId9"/>
    <p:sldId id="279" r:id="rId10"/>
    <p:sldId id="281" r:id="rId11"/>
    <p:sldId id="285" r:id="rId12"/>
    <p:sldId id="287" r:id="rId13"/>
    <p:sldId id="280" r:id="rId14"/>
    <p:sldId id="257" r:id="rId15"/>
    <p:sldId id="288" r:id="rId16"/>
    <p:sldId id="282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dvözöljük" id="{E75E278A-FF0E-49A4-B170-79828D63BBAD}">
          <p14:sldIdLst>
            <p14:sldId id="256"/>
          </p14:sldIdLst>
        </p14:section>
        <p14:section name="Tervezés, Alakváltás, Jegyzetelés, Közös munka másokkal, Mutasd meg" id="{B9B51309-D148-4332-87C2-07BE32FBCA3B}">
          <p14:sldIdLst>
            <p14:sldId id="271"/>
            <p14:sldId id="289"/>
            <p14:sldId id="283"/>
            <p14:sldId id="284"/>
            <p14:sldId id="279"/>
            <p14:sldId id="281"/>
            <p14:sldId id="285"/>
            <p14:sldId id="287"/>
            <p14:sldId id="280"/>
            <p14:sldId id="257"/>
            <p14:sldId id="288"/>
          </p14:sldIdLst>
        </p14:section>
        <p14:section name="További információ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Szerző" initials="S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9A21C-A1A5-4A14-B599-E5048DE2B437}" type="datetime1">
              <a:rPr lang="hu-HU" smtClean="0"/>
              <a:t>2022. 12. 20.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F2D63C-D69B-43F0-99E8-FBA55583484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90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72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75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64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33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Diavetítés módban válassza a nyilakat a hivatkozások felkereséséhez.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cxnSp>
        <p:nvCxnSpPr>
          <p:cNvPr id="12" name="Egyenes összekötő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247D218-6346-4044-AEAA-DF98E7B01E9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10" name="Téglalap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F1920C7-CBDF-4FF5-B575-57AED84E4023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c/HjOZIay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ti.com/al1frj44i62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rello.com/c/ADXocAfD" TargetMode="Externa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F5 Team – Hálózatok project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25929E3-9951-4234-BCC3-7D0CFB7F7201}"/>
              </a:ext>
            </a:extLst>
          </p:cNvPr>
          <p:cNvSpPr txBox="1"/>
          <p:nvPr/>
        </p:nvSpPr>
        <p:spPr>
          <a:xfrm>
            <a:off x="728420" y="4711485"/>
            <a:ext cx="543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Tagok: Simon Elizabeth, Buzási Gergő, Koch Nikolett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67702" y="479052"/>
            <a:ext cx="6877119" cy="640080"/>
          </a:xfrm>
        </p:spPr>
        <p:txBody>
          <a:bodyPr rtlCol="0"/>
          <a:lstStyle/>
          <a:p>
            <a:pPr rtl="0"/>
            <a:r>
              <a:rPr lang="hu-HU" dirty="0"/>
              <a:t>Ajánlat készítés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2BCE41-A34F-41D4-BAD2-E566C50E9041}"/>
              </a:ext>
            </a:extLst>
          </p:cNvPr>
          <p:cNvSpPr txBox="1"/>
          <p:nvPr/>
        </p:nvSpPr>
        <p:spPr>
          <a:xfrm>
            <a:off x="567702" y="1410345"/>
            <a:ext cx="465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Ajánlat elérés: </a:t>
            </a:r>
            <a:r>
              <a:rPr lang="hu-HU" dirty="0">
                <a:hlinkClick r:id="rId3"/>
              </a:rPr>
              <a:t>https://trello.com/c/HjOZIayC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FBDA081-E6F0-423A-B3CD-589EA254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2" y="2182861"/>
            <a:ext cx="4254737" cy="262122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5274234-1DCF-4155-AF37-C67AB03A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793" y="479052"/>
            <a:ext cx="3006353" cy="602884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D4F7C5B-D540-42EC-9AEC-707261F0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Mérföldkövek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6D7C6C-2660-462B-B6A3-3921D105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0960"/>
            <a:ext cx="5293439" cy="201492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E81D53F-072E-44E9-8657-7E622ED8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4BDFB-DEFE-41A5-A443-75800448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67" y="496183"/>
            <a:ext cx="6877119" cy="640080"/>
          </a:xfrm>
        </p:spPr>
        <p:txBody>
          <a:bodyPr/>
          <a:lstStyle/>
          <a:p>
            <a:pPr algn="ctr"/>
            <a:r>
              <a:rPr lang="hu-HU" dirty="0"/>
              <a:t>Szavazás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54864E9-67FF-46A0-95BA-0778C34D34DA}"/>
              </a:ext>
            </a:extLst>
          </p:cNvPr>
          <p:cNvSpPr txBox="1"/>
          <p:nvPr/>
        </p:nvSpPr>
        <p:spPr>
          <a:xfrm>
            <a:off x="3769733" y="1807281"/>
            <a:ext cx="263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2"/>
              </a:rPr>
              <a:t>https://www.menti.com/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5C10407-89EC-40DA-8208-38FCF896396A}"/>
              </a:ext>
            </a:extLst>
          </p:cNvPr>
          <p:cNvSpPr txBox="1"/>
          <p:nvPr/>
        </p:nvSpPr>
        <p:spPr>
          <a:xfrm>
            <a:off x="3769733" y="226110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Menti </a:t>
            </a:r>
            <a:r>
              <a:rPr lang="hu-HU" dirty="0" err="1"/>
              <a:t>code</a:t>
            </a:r>
            <a:r>
              <a:rPr lang="hu-HU" dirty="0"/>
              <a:t>: </a:t>
            </a:r>
            <a:r>
              <a:rPr lang="hu-HU" b="1" dirty="0"/>
              <a:t>7160 1554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0EFFD0-2AE6-4112-92BD-172FFA00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8750808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4FC175-2E9E-4672-9868-BF5A0FAD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57322" cy="640080"/>
          </a:xfrm>
        </p:spPr>
        <p:txBody>
          <a:bodyPr rtlCol="0">
            <a:noAutofit/>
          </a:bodyPr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 bemutatása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D6E095-352B-415E-99CB-8FE8F208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79" y="1593276"/>
            <a:ext cx="4090899" cy="4071040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10ACD92-8283-4403-A858-C77FF11D9C8E}"/>
              </a:ext>
            </a:extLst>
          </p:cNvPr>
          <p:cNvSpPr txBox="1"/>
          <p:nvPr/>
        </p:nvSpPr>
        <p:spPr>
          <a:xfrm>
            <a:off x="625832" y="1491915"/>
            <a:ext cx="6147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Tervezéstől a kivitelezésig Teljeskörű megoldások az ipar minden területére. Felmérés, Eszközök, Szoftverek, Telepítés, Karbantartás, Szerviz.</a:t>
            </a:r>
          </a:p>
          <a:p>
            <a:endParaRPr lang="hu-HU" dirty="0"/>
          </a:p>
          <a:p>
            <a:r>
              <a:rPr lang="hu-HU" dirty="0"/>
              <a:t>Eszközbeszerzés költségeinek racionalizálása IT kapacitás jobb kihasználása Az adatok és a biztonság.</a:t>
            </a:r>
          </a:p>
          <a:p>
            <a:endParaRPr lang="hu-HU" dirty="0"/>
          </a:p>
          <a:p>
            <a:r>
              <a:rPr lang="hu-HU" dirty="0"/>
              <a:t>Könnyebb távoli hozzáférés.</a:t>
            </a:r>
          </a:p>
          <a:p>
            <a:br>
              <a:rPr lang="hu-HU" dirty="0"/>
            </a:br>
            <a:endParaRPr lang="hu-HU" dirty="0"/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8389E-AA3D-425C-AC0B-5BF8A61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F5 team</a:t>
            </a:r>
          </a:p>
        </p:txBody>
      </p:sp>
      <p:sp>
        <p:nvSpPr>
          <p:cNvPr id="4" name="Tartalom helye 17">
            <a:extLst>
              <a:ext uri="{FF2B5EF4-FFF2-40B4-BE49-F238E27FC236}">
                <a16:creationId xmlns:a16="http://schemas.microsoft.com/office/drawing/2014/main" id="{EF9064F6-2DE3-4044-AF67-FA24835E2CDD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6089650" cy="3509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/>
              <a:t>Cégnév: F5 Team</a:t>
            </a:r>
            <a:br>
              <a:rPr lang="hu-HU" sz="2200" dirty="0"/>
            </a:br>
            <a:r>
              <a:rPr lang="hu-HU" sz="2200" dirty="0"/>
              <a:t>Cím: 1144 Budapest, Kerepesi út 124</a:t>
            </a:r>
            <a:br>
              <a:rPr lang="hu-HU" sz="2200" dirty="0"/>
            </a:br>
            <a:r>
              <a:rPr lang="hu-HU" sz="2200" dirty="0"/>
              <a:t>ADÓSZÁM: 12345678-9-10</a:t>
            </a:r>
            <a:br>
              <a:rPr lang="hu-HU" sz="2200" dirty="0"/>
            </a:br>
            <a:r>
              <a:rPr lang="hu-HU" sz="2200" dirty="0"/>
              <a:t>CÉGJEGYZÉKSZÁM: 01 02 345678</a:t>
            </a:r>
          </a:p>
          <a:p>
            <a:r>
              <a:rPr lang="hu-HU" sz="2200" dirty="0"/>
              <a:t>Cég leírás:</a:t>
            </a:r>
            <a:br>
              <a:rPr lang="hu-HU" sz="2200" dirty="0"/>
            </a:br>
            <a:r>
              <a:rPr lang="hu-HU" sz="2200" b="1" dirty="0"/>
              <a:t>Kiváló minőség biztosítása ügyfeleink és kollégáink számára</a:t>
            </a:r>
            <a:br>
              <a:rPr lang="hu-HU" sz="2200" dirty="0"/>
            </a:br>
            <a:r>
              <a:rPr lang="hu-HU" sz="2200" dirty="0"/>
              <a:t>A F5 Team 200 globális IT-szolgáltatások vezetője. Több mint 20 országban tevékenykedő több mint 5 000 munkatársunkat bízták meg ügyfeleink azzal, hogy szállítsák azt, ami a legfontosabb. A technológia erejét arra használjuk, hogy kritikus IT-szolgáltatásokat nyújtsunk, amelyek hatással vannak az üzleti életre. </a:t>
            </a:r>
          </a:p>
          <a:p>
            <a:endParaRPr lang="hu-HU" sz="4800" dirty="0"/>
          </a:p>
          <a:p>
            <a:pPr marL="0" indent="0">
              <a:buNone/>
            </a:pPr>
            <a:endParaRPr lang="hu-HU" sz="4800" dirty="0"/>
          </a:p>
          <a:p>
            <a:endParaRPr lang="hu-HU" sz="4800" dirty="0"/>
          </a:p>
          <a:p>
            <a:endParaRPr lang="hu-HU" sz="4800" dirty="0"/>
          </a:p>
          <a:p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87192F-CDD9-41EE-8FFC-1634A8AD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C474F-C6FD-44D4-9F9A-82C9E5A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75A970C-1818-46CA-A91A-FA2747F94EE1}"/>
              </a:ext>
            </a:extLst>
          </p:cNvPr>
          <p:cNvSpPr txBox="1"/>
          <p:nvPr/>
        </p:nvSpPr>
        <p:spPr>
          <a:xfrm>
            <a:off x="521207" y="1515979"/>
            <a:ext cx="7414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Amit csinálunk</a:t>
            </a:r>
          </a:p>
          <a:p>
            <a:br>
              <a:rPr lang="hu-HU" dirty="0"/>
            </a:br>
            <a:r>
              <a:rPr lang="hu-HU" dirty="0"/>
              <a:t>Biztosítjuk azokat az informatikai szolgáltatásokat, amelyekre ügyfeleinknek szüksége van a működés korszerűsítéséhez és az innováció ösztönzéséhez a teljes IT-területen.</a:t>
            </a:r>
          </a:p>
          <a:p>
            <a:r>
              <a:rPr lang="hu-HU" dirty="0"/>
              <a:t>Szolgáltatásokat nyújtunk az üzleti folyamatok kiszervezéséhez , elemzéséhez és tervezéséhez , alkalmazásokhoz , biztonsághoz , felhőhöz , IT </a:t>
            </a:r>
            <a:r>
              <a:rPr lang="hu-HU" dirty="0" err="1"/>
              <a:t>outsourcinghoz</a:t>
            </a:r>
            <a:r>
              <a:rPr lang="hu-HU" dirty="0"/>
              <a:t> és modern munkahelyekhez 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C87CA1-258C-45FE-951F-28C5AD0C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59131-7CCD-4DAB-85C9-78BF8182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2F1D59-E9B3-407A-A03A-798EA7229EA8}"/>
              </a:ext>
            </a:extLst>
          </p:cNvPr>
          <p:cNvSpPr txBox="1"/>
          <p:nvPr/>
        </p:nvSpPr>
        <p:spPr>
          <a:xfrm>
            <a:off x="521207" y="1431757"/>
            <a:ext cx="7717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Hogyan dolgozunk</a:t>
            </a:r>
          </a:p>
          <a:p>
            <a:br>
              <a:rPr lang="hu-HU" dirty="0"/>
            </a:br>
            <a:r>
              <a:rPr lang="hu-HU" dirty="0"/>
              <a:t>Minden nap kivívjuk ügyfeleink bizalmát azáltal, hogy átalakuló technológiákat szállítunk, amelyek biztosítják a vállalkozások és az emberek sikerét, biztonságát és jólétét világszerte.</a:t>
            </a:r>
          </a:p>
          <a:p>
            <a:r>
              <a:rPr lang="hu-HU" dirty="0"/>
              <a:t>Kiaknázzuk a partnerségek erejét a technológiai vezetőkből álló DXC ökoszisztémán keresztül . Az erősségeink és a szakértelem globális ötvözésével megoldásokat hozunk létre, és jobb eredményeket biztosítunk ügyfeleink számára a teljes IT-területükön.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EB26C5-90C3-4C3A-BB7D-C68CDC91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leírás</a:t>
            </a:r>
          </a:p>
        </p:txBody>
      </p:sp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CDC85AE7-4AC4-40E7-A52E-6AC90634F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80888"/>
              </p:ext>
            </p:extLst>
          </p:nvPr>
        </p:nvGraphicFramePr>
        <p:xfrm>
          <a:off x="617460" y="1491916"/>
          <a:ext cx="3489394" cy="480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80988" imgH="8106644" progId="Word.Document.12">
                  <p:embed/>
                </p:oleObj>
              </mc:Choice>
              <mc:Fallback>
                <p:oleObj name="Document" r:id="rId3" imgW="5880988" imgH="8106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460" y="1491916"/>
                        <a:ext cx="3489394" cy="4809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37A59366-16D3-4AA2-867B-CA506C488255}"/>
              </a:ext>
            </a:extLst>
          </p:cNvPr>
          <p:cNvSpPr txBox="1"/>
          <p:nvPr/>
        </p:nvSpPr>
        <p:spPr>
          <a:xfrm>
            <a:off x="4957011" y="1600200"/>
            <a:ext cx="582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 linkje: </a:t>
            </a:r>
            <a:r>
              <a:rPr lang="hu-HU" dirty="0">
                <a:hlinkClick r:id="rId5"/>
              </a:rPr>
              <a:t>https://trello.com/c/ADXocAfD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9339A0-040B-4FE8-BA9E-E162E8FAC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hu-H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Hálózati topológiák tervezése, kialakítása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A2C8DC-C0ED-4F9F-9CE9-8E1A6900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011308"/>
            <a:ext cx="2884172" cy="36972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170465E-5E20-4734-8A74-FE5CE3AE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82" y="2011308"/>
            <a:ext cx="6922382" cy="38341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129B06B-03A0-4692-BE91-EC25EE9C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65B713-24DA-4AB5-A2C9-59E6F94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 tervezés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9DFB65B-BA5E-4189-B1A8-652C71A4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33" y="1417717"/>
            <a:ext cx="3894382" cy="499222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0462768-9C8F-4DD5-99EE-702EB660AEB3}"/>
              </a:ext>
            </a:extLst>
          </p:cNvPr>
          <p:cNvSpPr txBox="1"/>
          <p:nvPr/>
        </p:nvSpPr>
        <p:spPr>
          <a:xfrm>
            <a:off x="441486" y="1540042"/>
            <a:ext cx="6151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Állomások kialakításánál figyelembe vettük az iroda kialakítását.</a:t>
            </a:r>
          </a:p>
          <a:p>
            <a:endParaRPr lang="hu-HU" dirty="0"/>
          </a:p>
          <a:p>
            <a:r>
              <a:rPr lang="hu-HU" dirty="0"/>
              <a:t>Ennek megfelelőn 3 asztali számítógépet és egy laptopot helyeztünk el, valamint egy multifunkciós nyomtatót.</a:t>
            </a:r>
          </a:p>
          <a:p>
            <a:endParaRPr lang="hu-HU" dirty="0"/>
          </a:p>
          <a:p>
            <a:r>
              <a:rPr lang="hu-HU" dirty="0"/>
              <a:t>Kábelek kiépítésénél figyelembe vesszük a </a:t>
            </a:r>
            <a:r>
              <a:rPr lang="hu-HU" dirty="0" err="1"/>
              <a:t>pratikusságot</a:t>
            </a:r>
            <a:r>
              <a:rPr lang="hu-HU" dirty="0"/>
              <a:t> és az esztétikát.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C74C09-4C8E-4DA8-8E75-CE142C7B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340DF-701C-4460-A0C3-E3841150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Biztonság, SSH, </a:t>
            </a:r>
            <a:r>
              <a:rPr lang="hu-HU" b="1" dirty="0" err="1"/>
              <a:t>Topologia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39BFB7-3F55-4C8E-AF7D-1D4E828B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95C74D5-A2F3-2314-5958-B977015B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877098"/>
            <a:ext cx="2172003" cy="19719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93832EE-983E-956B-E72D-32C9A8FB4DA9}"/>
              </a:ext>
            </a:extLst>
          </p:cNvPr>
          <p:cNvSpPr txBox="1"/>
          <p:nvPr/>
        </p:nvSpPr>
        <p:spPr>
          <a:xfrm>
            <a:off x="525388" y="3826110"/>
            <a:ext cx="6349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A biztonság nálunk a legfontosabb, ezért minden jelszót a hálózati eszközökön </a:t>
            </a:r>
            <a:r>
              <a:rPr lang="hu-HU" dirty="0" err="1"/>
              <a:t>titkosítunk</a:t>
            </a:r>
            <a:r>
              <a:rPr lang="hu-HU" dirty="0"/>
              <a:t>.</a:t>
            </a:r>
          </a:p>
          <a:p>
            <a:r>
              <a:rPr lang="hu-HU" dirty="0"/>
              <a:t>2. A jelszókat csak a illetékes rendszergazdával osztunk meg.</a:t>
            </a:r>
          </a:p>
          <a:p>
            <a:r>
              <a:rPr lang="hu-HU" dirty="0"/>
              <a:t>3. Mindent szerveren tárolunk és havi szintű másolatokat készítünk hálózati információkról/statisztikáról.</a:t>
            </a:r>
          </a:p>
          <a:p>
            <a:r>
              <a:rPr lang="hu-HU" dirty="0"/>
              <a:t>4. </a:t>
            </a:r>
            <a:r>
              <a:rPr lang="hu-HU" b="0" i="0" dirty="0" err="1">
                <a:effectLst/>
                <a:latin typeface="Segoe UI Historic" panose="020B0502040204020203" pitchFamily="34" charset="0"/>
              </a:rPr>
              <a:t>Secure</a:t>
            </a:r>
            <a:r>
              <a:rPr lang="hu-HU" b="0" i="0" dirty="0">
                <a:effectLst/>
                <a:latin typeface="Segoe UI Historic" panose="020B0502040204020203" pitchFamily="34" charset="0"/>
              </a:rPr>
              <a:t> Shell (SSH) Az SSH a javasolt sávon belüli módszer, hogy a hálózaton keresztül, virtuális interfész segítségével biztonságos parancssoros kapcsolatot létesítsünk.</a:t>
            </a:r>
          </a:p>
          <a:p>
            <a:r>
              <a:rPr lang="hu-HU" dirty="0">
                <a:latin typeface="Segoe UI Historic" panose="020B0502040204020203" pitchFamily="34" charset="0"/>
              </a:rPr>
              <a:t>Így ez által megvédjük a hálózatot az illetéktelen hozzáférésektől.</a:t>
            </a:r>
            <a:endParaRPr lang="hu-HU" b="0" i="0" dirty="0">
              <a:effectLst/>
              <a:latin typeface="Segoe UI Historic" panose="020B0502040204020203" pitchFamily="34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A7529BD-3045-72E0-4730-55894BF14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995" y="1409523"/>
            <a:ext cx="6537957" cy="64008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464C41B-966E-0850-9F4B-132EEC0A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29" y="1369104"/>
            <a:ext cx="3296110" cy="25721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2E7E662-0F1A-667F-4887-64A9FEBCC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023" y="2286722"/>
            <a:ext cx="7501929" cy="41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ÜdvözlőDokument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3_TF10001108.potx" id="{8B5B0E17-96EC-43A8-BFE7-37CF82DCCB47}" vid="{5481A94A-3CCA-460E-ABCB-1BD6C1F77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Üdvözli a PowerPoint(2)</Template>
  <TotalTime>0</TotalTime>
  <Words>446</Words>
  <Application>Microsoft Office PowerPoint</Application>
  <PresentationFormat>Szélesvásznú</PresentationFormat>
  <Paragraphs>54</Paragraphs>
  <Slides>13</Slides>
  <Notes>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Segoe UI Historic</vt:lpstr>
      <vt:lpstr>Segoe UI Light</vt:lpstr>
      <vt:lpstr>ÜdvözlőDokumentum</vt:lpstr>
      <vt:lpstr>Document</vt:lpstr>
      <vt:lpstr>F5 Team – Hálózatok project</vt:lpstr>
      <vt:lpstr>F5 Team bemutatása</vt:lpstr>
      <vt:lpstr>F5 team</vt:lpstr>
      <vt:lpstr>F5 Team</vt:lpstr>
      <vt:lpstr>F5 Team</vt:lpstr>
      <vt:lpstr>Project leírás</vt:lpstr>
      <vt:lpstr>Hálózati topológiák tervezése, kialakítása</vt:lpstr>
      <vt:lpstr>Hálózat tervezés</vt:lpstr>
      <vt:lpstr>Biztonság, SSH, Topologia</vt:lpstr>
      <vt:lpstr>Ajánlat készítés</vt:lpstr>
      <vt:lpstr>Mérföldkövek</vt:lpstr>
      <vt:lpstr>Szavazás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2022-12-20T15:32:38Z</dcterms:created>
  <dcterms:modified xsi:type="dcterms:W3CDTF">2022-12-20T17:29:42Z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