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63" r:id="rId3"/>
    <p:sldId id="258" r:id="rId4"/>
    <p:sldId id="259" r:id="rId5"/>
    <p:sldId id="265" r:id="rId6"/>
    <p:sldId id="266" r:id="rId7"/>
    <p:sldId id="260" r:id="rId8"/>
    <p:sldId id="269" r:id="rId9"/>
    <p:sldId id="271" r:id="rId10"/>
    <p:sldId id="272" r:id="rId11"/>
    <p:sldId id="273" r:id="rId12"/>
    <p:sldId id="275" r:id="rId13"/>
    <p:sldId id="276" r:id="rId14"/>
    <p:sldId id="304" r:id="rId15"/>
    <p:sldId id="305" r:id="rId16"/>
    <p:sldId id="306" r:id="rId17"/>
    <p:sldId id="277" r:id="rId18"/>
    <p:sldId id="302" r:id="rId19"/>
    <p:sldId id="301" r:id="rId20"/>
    <p:sldId id="300" r:id="rId21"/>
    <p:sldId id="299" r:id="rId22"/>
    <p:sldId id="303" r:id="rId23"/>
    <p:sldId id="281" r:id="rId24"/>
    <p:sldId id="278" r:id="rId25"/>
    <p:sldId id="280" r:id="rId26"/>
    <p:sldId id="279" r:id="rId27"/>
    <p:sldId id="308" r:id="rId28"/>
    <p:sldId id="309" r:id="rId29"/>
    <p:sldId id="298" r:id="rId30"/>
    <p:sldId id="293" r:id="rId31"/>
    <p:sldId id="307" r:id="rId32"/>
    <p:sldId id="284" r:id="rId33"/>
    <p:sldId id="285" r:id="rId34"/>
    <p:sldId id="286" r:id="rId35"/>
    <p:sldId id="287" r:id="rId36"/>
    <p:sldId id="291" r:id="rId37"/>
    <p:sldId id="290" r:id="rId38"/>
    <p:sldId id="288" r:id="rId39"/>
    <p:sldId id="289" r:id="rId40"/>
    <p:sldId id="292" r:id="rId41"/>
    <p:sldId id="294" r:id="rId42"/>
    <p:sldId id="295" r:id="rId43"/>
    <p:sldId id="297" r:id="rId44"/>
    <p:sldId id="27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1D00"/>
    <a:srgbClr val="DE882A"/>
    <a:srgbClr val="EAB376"/>
    <a:srgbClr val="803809"/>
    <a:srgbClr val="A9641A"/>
    <a:srgbClr val="EBA457"/>
    <a:srgbClr val="B25A44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8D12-F1D6-4DC1-B906-410FE61E80F4}" v="56" dt="2022-05-29T18:20:23.096"/>
    <p1510:client id="{E5C873B7-9FEC-41C4-A9B8-C232C009BBC7}" v="610" dt="2022-06-14T19:24:00.906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9" autoAdjust="0"/>
    <p:restoredTop sz="94660"/>
  </p:normalViewPr>
  <p:slideViewPr>
    <p:cSldViewPr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Inicijalni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Upit 1</c:v>
                </c:pt>
                <c:pt idx="1">
                  <c:v>Upit 2</c:v>
                </c:pt>
                <c:pt idx="2">
                  <c:v>Upit 3</c:v>
                </c:pt>
                <c:pt idx="3">
                  <c:v>Upit 4</c:v>
                </c:pt>
                <c:pt idx="4">
                  <c:v>Upit 5</c:v>
                </c:pt>
                <c:pt idx="5">
                  <c:v>Upit 6</c:v>
                </c:pt>
                <c:pt idx="6">
                  <c:v>Upit 7</c:v>
                </c:pt>
                <c:pt idx="7">
                  <c:v>Upit 8</c:v>
                </c:pt>
                <c:pt idx="8">
                  <c:v>Upit 9</c:v>
                </c:pt>
                <c:pt idx="9">
                  <c:v>Upit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2.1</c:v>
                </c:pt>
                <c:pt idx="1">
                  <c:v>0.1</c:v>
                </c:pt>
                <c:pt idx="2">
                  <c:v>0.8</c:v>
                </c:pt>
                <c:pt idx="3">
                  <c:v>2.6</c:v>
                </c:pt>
                <c:pt idx="4">
                  <c:v>72</c:v>
                </c:pt>
                <c:pt idx="5">
                  <c:v>3.78</c:v>
                </c:pt>
                <c:pt idx="6">
                  <c:v>9.4</c:v>
                </c:pt>
                <c:pt idx="7">
                  <c:v>0.32500000000000001</c:v>
                </c:pt>
                <c:pt idx="8">
                  <c:v>6.4690000000000003</c:v>
                </c:pt>
                <c:pt idx="9">
                  <c:v>61.136000000000003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8-4C89-AF08-5FB9FD9828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Indeksi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Upit 1</c:v>
                </c:pt>
                <c:pt idx="1">
                  <c:v>Upit 2</c:v>
                </c:pt>
                <c:pt idx="2">
                  <c:v>Upit 3</c:v>
                </c:pt>
                <c:pt idx="3">
                  <c:v>Upit 4</c:v>
                </c:pt>
                <c:pt idx="4">
                  <c:v>Upit 5</c:v>
                </c:pt>
                <c:pt idx="5">
                  <c:v>Upit 6</c:v>
                </c:pt>
                <c:pt idx="6">
                  <c:v>Upit 7</c:v>
                </c:pt>
                <c:pt idx="7">
                  <c:v>Upit 8</c:v>
                </c:pt>
                <c:pt idx="8">
                  <c:v>Upit 9</c:v>
                </c:pt>
                <c:pt idx="9">
                  <c:v>Upit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2.2000000000000002</c:v>
                </c:pt>
                <c:pt idx="1">
                  <c:v>0.09</c:v>
                </c:pt>
                <c:pt idx="2">
                  <c:v>0.4</c:v>
                </c:pt>
                <c:pt idx="3">
                  <c:v>2</c:v>
                </c:pt>
                <c:pt idx="4">
                  <c:v>56</c:v>
                </c:pt>
                <c:pt idx="5">
                  <c:v>0.67</c:v>
                </c:pt>
                <c:pt idx="6">
                  <c:v>6.04</c:v>
                </c:pt>
                <c:pt idx="7">
                  <c:v>8.0000000000000002E-3</c:v>
                </c:pt>
                <c:pt idx="8">
                  <c:v>3.02</c:v>
                </c:pt>
                <c:pt idx="9">
                  <c:v>41.5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28-4C89-AF08-5FB9FD9828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Upit 1</c:v>
                </c:pt>
                <c:pt idx="1">
                  <c:v>Upit 2</c:v>
                </c:pt>
                <c:pt idx="2">
                  <c:v>Upit 3</c:v>
                </c:pt>
                <c:pt idx="3">
                  <c:v>Upit 4</c:v>
                </c:pt>
                <c:pt idx="4">
                  <c:v>Upit 5</c:v>
                </c:pt>
                <c:pt idx="5">
                  <c:v>Upit 6</c:v>
                </c:pt>
                <c:pt idx="6">
                  <c:v>Upit 7</c:v>
                </c:pt>
                <c:pt idx="7">
                  <c:v>Upit 8</c:v>
                </c:pt>
                <c:pt idx="8">
                  <c:v>Upit 9</c:v>
                </c:pt>
                <c:pt idx="9">
                  <c:v>Upit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3328-4C89-AF08-5FB9FD9828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64461999"/>
        <c:axId val="864451599"/>
      </c:barChart>
      <c:catAx>
        <c:axId val="864461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451599"/>
        <c:crosses val="autoZero"/>
        <c:auto val="1"/>
        <c:lblAlgn val="ctr"/>
        <c:lblOffset val="100"/>
        <c:noMultiLvlLbl val="0"/>
      </c:catAx>
      <c:valAx>
        <c:axId val="864451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446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Inicijalna sema</c:v>
                </c:pt>
              </c:strCache>
            </c:strRef>
          </c:tx>
          <c:spPr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Upit 1</c:v>
                </c:pt>
                <c:pt idx="1">
                  <c:v>Upit  3</c:v>
                </c:pt>
                <c:pt idx="2">
                  <c:v>Upit 4</c:v>
                </c:pt>
                <c:pt idx="3">
                  <c:v>Upit 6</c:v>
                </c:pt>
                <c:pt idx="4">
                  <c:v>Upit 7</c:v>
                </c:pt>
                <c:pt idx="5">
                  <c:v>Upit 9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</c:v>
                </c:pt>
                <c:pt idx="1">
                  <c:v>0.8</c:v>
                </c:pt>
                <c:pt idx="2">
                  <c:v>2.2000000000000002</c:v>
                </c:pt>
                <c:pt idx="3">
                  <c:v>2.0129999999999999</c:v>
                </c:pt>
                <c:pt idx="4">
                  <c:v>2.2999999999999998</c:v>
                </c:pt>
                <c:pt idx="5">
                  <c:v>1.87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1-4B4C-8675-230361A3CC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Sablon prosirene reference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Upit 1</c:v>
                </c:pt>
                <c:pt idx="1">
                  <c:v>Upit  3</c:v>
                </c:pt>
                <c:pt idx="2">
                  <c:v>Upit 4</c:v>
                </c:pt>
                <c:pt idx="3">
                  <c:v>Upit 6</c:v>
                </c:pt>
                <c:pt idx="4">
                  <c:v>Upit 7</c:v>
                </c:pt>
                <c:pt idx="5">
                  <c:v>Upit 9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</c:v>
                </c:pt>
                <c:pt idx="1">
                  <c:v>0.6</c:v>
                </c:pt>
                <c:pt idx="2">
                  <c:v>1.9</c:v>
                </c:pt>
                <c:pt idx="3">
                  <c:v>0.4</c:v>
                </c:pt>
                <c:pt idx="4">
                  <c:v>1.05</c:v>
                </c:pt>
                <c:pt idx="5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1-4B4C-8675-230361A3CC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Upit 1</c:v>
                </c:pt>
                <c:pt idx="1">
                  <c:v>Upit  3</c:v>
                </c:pt>
                <c:pt idx="2">
                  <c:v>Upit 4</c:v>
                </c:pt>
                <c:pt idx="3">
                  <c:v>Upit 6</c:v>
                </c:pt>
                <c:pt idx="4">
                  <c:v>Upit 7</c:v>
                </c:pt>
                <c:pt idx="5">
                  <c:v>Upit 9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B851-4B4C-8675-230361A3CC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14465615"/>
        <c:axId val="714466031"/>
      </c:barChart>
      <c:catAx>
        <c:axId val="71446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466031"/>
        <c:crosses val="autoZero"/>
        <c:auto val="1"/>
        <c:lblAlgn val="ctr"/>
        <c:lblOffset val="100"/>
        <c:noMultiLvlLbl val="0"/>
      </c:catAx>
      <c:valAx>
        <c:axId val="714466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446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anubhav20bai10269/nba-data-from-1996202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NBA 1996-2021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117245"/>
            <a:ext cx="1193812" cy="2889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129987"/>
            <a:ext cx="263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Fakultet Tehničkih Nauka</a:t>
            </a:r>
          </a:p>
          <a:p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Novi Sad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837" y="5445224"/>
            <a:ext cx="2016224" cy="923330"/>
          </a:xfrm>
          <a:prstGeom prst="rect">
            <a:avLst/>
          </a:prstGeom>
          <a:solidFill>
            <a:srgbClr val="B25A44"/>
          </a:solidFill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Asistenti:</a:t>
            </a:r>
          </a:p>
          <a:p>
            <a:r>
              <a:rPr lang="sr-Latn-RS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Nikola Todorović</a:t>
            </a:r>
          </a:p>
          <a:p>
            <a:r>
              <a:rPr lang="sr-Latn-RS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Gergelj Kiš</a:t>
            </a:r>
            <a:endParaRPr lang="en-GB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01074" y="5301208"/>
            <a:ext cx="3069258" cy="923330"/>
          </a:xfrm>
          <a:prstGeom prst="rect">
            <a:avLst/>
          </a:prstGeom>
          <a:solidFill>
            <a:srgbClr val="EBA457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Nikolina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Radulovi</a:t>
            </a:r>
            <a:r>
              <a:rPr lang="sr-Latn-RS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ć IN11/2018</a:t>
            </a:r>
          </a:p>
          <a:p>
            <a:r>
              <a:rPr lang="sr-Latn-RS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Lazar Mitrović IN20/2018</a:t>
            </a:r>
            <a:endParaRPr lang="en-GB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5328592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PREDLOG LOGI</a:t>
            </a:r>
            <a:r>
              <a:rPr lang="sr-Latn-R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ČKE ŠEME </a:t>
            </a:r>
            <a:endParaRPr lang="en-GB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344" y="1412776"/>
            <a:ext cx="271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data_games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124744"/>
            <a:ext cx="8773749" cy="5439534"/>
          </a:xfrm>
          <a:prstGeom prst="rect">
            <a:avLst/>
          </a:prstGeom>
        </p:spPr>
      </p:pic>
      <p:sp>
        <p:nvSpPr>
          <p:cNvPr id="5" name="Pentagon 9">
            <a:extLst>
              <a:ext uri="{FF2B5EF4-FFF2-40B4-BE49-F238E27FC236}">
                <a16:creationId xmlns:a16="http://schemas.microsoft.com/office/drawing/2014/main" id="{FFF5629D-8D05-503C-9019-7685E26FCF17}"/>
              </a:ext>
            </a:extLst>
          </p:cNvPr>
          <p:cNvSpPr/>
          <p:nvPr/>
        </p:nvSpPr>
        <p:spPr>
          <a:xfrm>
            <a:off x="79122" y="2291934"/>
            <a:ext cx="3096344" cy="1296144"/>
          </a:xfrm>
          <a:prstGeom prst="homePlat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Dodata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fajla</a:t>
            </a:r>
            <a:r>
              <a:rPr lang="en-US" dirty="0"/>
              <a:t> </a:t>
            </a:r>
            <a:r>
              <a:rPr lang="en-US" dirty="0" err="1"/>
              <a:t>play_data</a:t>
            </a:r>
            <a:r>
              <a:rPr lang="en-US" dirty="0"/>
              <a:t> u games</a:t>
            </a:r>
          </a:p>
        </p:txBody>
      </p:sp>
    </p:spTree>
    <p:extLst>
      <p:ext uri="{BB962C8B-B14F-4D97-AF65-F5344CB8AC3E}">
        <p14:creationId xmlns:p14="http://schemas.microsoft.com/office/powerpoint/2010/main" val="29935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368" y="188640"/>
            <a:ext cx="5328592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PREDLOG LOGI</a:t>
            </a:r>
            <a:r>
              <a:rPr lang="sr-Latn-R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ČKE ŠEME </a:t>
            </a:r>
            <a:endParaRPr lang="en-GB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6400" y="33265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salaries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917700"/>
            <a:ext cx="6988819" cy="2571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7448" y="306896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3535985"/>
            <a:ext cx="6987600" cy="32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INICIJALNI PREDLOZI AGREGACIJA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416" y="2708920"/>
            <a:ext cx="10034521" cy="3170099"/>
          </a:xfrm>
          <a:prstGeom prst="rect">
            <a:avLst/>
          </a:prstGeom>
          <a:solidFill>
            <a:srgbClr val="803809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Impact"/>
              <a:buAutoNum type="arabicPeriod"/>
            </a:pPr>
            <a:r>
              <a:rPr lang="en-GB" sz="2000" dirty="0">
                <a:latin typeface="Times New Roman"/>
                <a:cs typeface="Times New Roman"/>
              </a:rPr>
              <a:t>Koji </a:t>
            </a:r>
            <a:r>
              <a:rPr lang="en-GB" sz="2000" dirty="0" err="1">
                <a:latin typeface="Times New Roman"/>
                <a:cs typeface="Times New Roman"/>
              </a:rPr>
              <a:t>tim</a:t>
            </a:r>
            <a:r>
              <a:rPr lang="en-GB" sz="2000" dirty="0">
                <a:latin typeface="Times New Roman"/>
                <a:cs typeface="Times New Roman"/>
              </a:rPr>
              <a:t> je u </a:t>
            </a:r>
            <a:r>
              <a:rPr lang="en-GB" sz="2000" dirty="0" err="1">
                <a:latin typeface="Times New Roman"/>
                <a:cs typeface="Times New Roman"/>
              </a:rPr>
              <a:t>proseku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imao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najvise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razlicitih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igraca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kojima</a:t>
            </a:r>
            <a:r>
              <a:rPr lang="en-GB" sz="2000" dirty="0">
                <a:latin typeface="Times New Roman"/>
                <a:cs typeface="Times New Roman"/>
              </a:rPr>
              <a:t> je </a:t>
            </a:r>
            <a:r>
              <a:rPr lang="en-GB" sz="2000" dirty="0" err="1">
                <a:latin typeface="Times New Roman"/>
                <a:cs typeface="Times New Roman"/>
              </a:rPr>
              <a:t>davao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minutazu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na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mecu</a:t>
            </a:r>
            <a:r>
              <a:rPr lang="en-GB" sz="2000" dirty="0">
                <a:latin typeface="Times New Roman"/>
                <a:cs typeface="Times New Roman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Times New Roman"/>
                <a:cs typeface="Times New Roman"/>
              </a:rPr>
              <a:t>Koji je </a:t>
            </a:r>
            <a:r>
              <a:rPr lang="en-GB" sz="2000" dirty="0" err="1">
                <a:latin typeface="Times New Roman"/>
                <a:cs typeface="Times New Roman"/>
              </a:rPr>
              <a:t>igrac</a:t>
            </a:r>
            <a:r>
              <a:rPr lang="en-GB" sz="2000" dirty="0">
                <a:latin typeface="Times New Roman"/>
                <a:cs typeface="Times New Roman"/>
              </a:rPr>
              <a:t> (po </a:t>
            </a:r>
            <a:r>
              <a:rPr lang="en-GB" sz="2000" dirty="0" err="1">
                <a:latin typeface="Times New Roman"/>
                <a:cs typeface="Times New Roman"/>
              </a:rPr>
              <a:t>godini</a:t>
            </a:r>
            <a:r>
              <a:rPr lang="en-GB" sz="2000" dirty="0">
                <a:latin typeface="Times New Roman"/>
                <a:cs typeface="Times New Roman"/>
              </a:rPr>
              <a:t>) </a:t>
            </a:r>
            <a:r>
              <a:rPr lang="en-GB" sz="2000" dirty="0" err="1">
                <a:latin typeface="Times New Roman"/>
                <a:cs typeface="Times New Roman"/>
              </a:rPr>
              <a:t>imao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najvecu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prosecnu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platu</a:t>
            </a:r>
            <a:r>
              <a:rPr lang="en-GB" sz="2000" dirty="0">
                <a:latin typeface="Times New Roman"/>
                <a:cs typeface="Times New Roman"/>
              </a:rPr>
              <a:t> (</a:t>
            </a:r>
            <a:r>
              <a:rPr lang="en-GB" sz="2000" dirty="0" err="1">
                <a:latin typeface="Times New Roman"/>
                <a:cs typeface="Times New Roman"/>
              </a:rPr>
              <a:t>uzimajuci</a:t>
            </a:r>
            <a:r>
              <a:rPr lang="en-GB" sz="2000" dirty="0">
                <a:latin typeface="Times New Roman"/>
                <a:cs typeface="Times New Roman"/>
              </a:rPr>
              <a:t> u </a:t>
            </a:r>
            <a:r>
              <a:rPr lang="en-GB" sz="2000" dirty="0" err="1">
                <a:latin typeface="Times New Roman"/>
                <a:cs typeface="Times New Roman"/>
              </a:rPr>
              <a:t>obzir</a:t>
            </a:r>
            <a:r>
              <a:rPr lang="en-GB" sz="2000" dirty="0">
                <a:latin typeface="Times New Roman"/>
                <a:cs typeface="Times New Roman"/>
              </a:rPr>
              <a:t> I </a:t>
            </a:r>
            <a:r>
              <a:rPr lang="en-GB" sz="2000" dirty="0" err="1">
                <a:latin typeface="Times New Roman"/>
                <a:cs typeface="Times New Roman"/>
              </a:rPr>
              <a:t>inflaciju</a:t>
            </a:r>
            <a:r>
              <a:rPr lang="en-GB" sz="2000" dirty="0">
                <a:latin typeface="Times New Roman"/>
                <a:cs typeface="Times New Roman"/>
              </a:rPr>
              <a:t>)?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igrac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odigranih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utakmica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najveci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 per minute 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proseku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utakmicama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2000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gledalaca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>
                <a:latin typeface="Times New Roman"/>
                <a:cs typeface="Times New Roman"/>
              </a:rPr>
              <a:t>Prikazati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igrace</a:t>
            </a:r>
            <a:r>
              <a:rPr lang="en-GB" sz="2000" dirty="0">
                <a:latin typeface="Times New Roman"/>
                <a:cs typeface="Times New Roman"/>
              </a:rPr>
              <a:t> koji </a:t>
            </a:r>
            <a:r>
              <a:rPr lang="en-GB" sz="2000" dirty="0" err="1">
                <a:latin typeface="Times New Roman"/>
                <a:cs typeface="Times New Roman"/>
              </a:rPr>
              <a:t>su</a:t>
            </a:r>
            <a:r>
              <a:rPr lang="en-GB" sz="2000" dirty="0">
                <a:latin typeface="Times New Roman"/>
                <a:cs typeface="Times New Roman"/>
              </a:rPr>
              <a:t> u top 10 u </a:t>
            </a:r>
            <a:r>
              <a:rPr lang="en-GB" sz="2000" dirty="0" err="1">
                <a:latin typeface="Times New Roman"/>
                <a:cs typeface="Times New Roman"/>
              </a:rPr>
              <a:t>prosecno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postignutim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asistencijama</a:t>
            </a:r>
            <a:r>
              <a:rPr lang="en-GB" sz="2000" dirty="0">
                <a:latin typeface="Times New Roman"/>
                <a:cs typeface="Times New Roman"/>
              </a:rPr>
              <a:t>  a da </a:t>
            </a:r>
            <a:r>
              <a:rPr lang="en-GB" sz="2000" dirty="0" err="1">
                <a:latin typeface="Times New Roman"/>
                <a:cs typeface="Times New Roman"/>
              </a:rPr>
              <a:t>su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odigrali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barem</a:t>
            </a:r>
            <a:r>
              <a:rPr lang="en-GB" sz="2000" dirty="0">
                <a:latin typeface="Times New Roman"/>
                <a:cs typeface="Times New Roman"/>
              </a:rPr>
              <a:t> 100 </a:t>
            </a:r>
            <a:r>
              <a:rPr lang="en-GB" sz="2000" dirty="0" err="1">
                <a:latin typeface="Times New Roman"/>
                <a:cs typeface="Times New Roman"/>
              </a:rPr>
              <a:t>partija</a:t>
            </a:r>
            <a:r>
              <a:rPr lang="en-GB" sz="2000" dirty="0">
                <a:latin typeface="Times New Roman"/>
                <a:cs typeface="Times New Roman"/>
              </a:rPr>
              <a:t> I </a:t>
            </a:r>
            <a:r>
              <a:rPr lang="en-GB" sz="2000" dirty="0" err="1">
                <a:latin typeface="Times New Roman"/>
                <a:cs typeface="Times New Roman"/>
              </a:rPr>
              <a:t>pripadaju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grupi</a:t>
            </a:r>
            <a:r>
              <a:rPr lang="en-GB" sz="2000" dirty="0">
                <a:latin typeface="Times New Roman"/>
                <a:cs typeface="Times New Roman"/>
              </a:rPr>
              <a:t> top 100 </a:t>
            </a:r>
            <a:r>
              <a:rPr lang="en-GB" sz="2000" dirty="0" err="1">
                <a:latin typeface="Times New Roman"/>
                <a:cs typeface="Times New Roman"/>
              </a:rPr>
              <a:t>prosecnih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najboljih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strelaca</a:t>
            </a:r>
            <a:r>
              <a:rPr lang="en-GB" sz="2000" dirty="0">
                <a:latin typeface="Times New Roman"/>
                <a:cs typeface="Times New Roman"/>
              </a:rPr>
              <a:t> u </a:t>
            </a:r>
            <a:r>
              <a:rPr lang="en-GB" sz="2000" dirty="0" err="1">
                <a:latin typeface="Times New Roman"/>
                <a:cs typeface="Times New Roman"/>
              </a:rPr>
              <a:t>ligi</a:t>
            </a:r>
            <a:r>
              <a:rPr lang="en-GB" sz="2000" dirty="0">
                <a:latin typeface="Times New Roman"/>
                <a:cs typeface="Times New Roman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>
                <a:latin typeface="Times New Roman"/>
                <a:cs typeface="Times New Roman"/>
              </a:rPr>
              <a:t>Prikazati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rangirano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koliko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su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gostujuce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ekipe</a:t>
            </a:r>
            <a:r>
              <a:rPr lang="en-GB" sz="2000" dirty="0">
                <a:latin typeface="Times New Roman"/>
                <a:cs typeface="Times New Roman"/>
              </a:rPr>
              <a:t> u </a:t>
            </a:r>
            <a:r>
              <a:rPr lang="en-GB" sz="2000" dirty="0" err="1">
                <a:latin typeface="Times New Roman"/>
                <a:cs typeface="Times New Roman"/>
              </a:rPr>
              <a:t>proseku</a:t>
            </a:r>
            <a:r>
              <a:rPr lang="en-GB" sz="2000" dirty="0">
                <a:latin typeface="Times New Roman"/>
                <a:cs typeface="Times New Roman"/>
              </a:rPr>
              <a:t>, po </a:t>
            </a:r>
            <a:r>
              <a:rPr lang="en-GB" sz="2000" dirty="0" err="1">
                <a:latin typeface="Times New Roman"/>
                <a:cs typeface="Times New Roman"/>
              </a:rPr>
              <a:t>sezonama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postizale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poena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na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kraju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svakog</a:t>
            </a:r>
            <a:r>
              <a:rPr lang="en-GB" sz="2000" dirty="0">
                <a:latin typeface="Times New Roman"/>
                <a:cs typeface="Times New Roman"/>
              </a:rPr>
              <a:t> od </a:t>
            </a:r>
            <a:r>
              <a:rPr lang="en-GB" sz="2000" dirty="0" err="1">
                <a:latin typeface="Times New Roman"/>
                <a:cs typeface="Times New Roman"/>
              </a:rPr>
              <a:t>perioda</a:t>
            </a:r>
            <a:r>
              <a:rPr lang="en-GB" sz="2000" dirty="0">
                <a:latin typeface="Times New Roman"/>
                <a:cs typeface="Times New Roman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INICIJALNI PREDLOZI AGREGACIJA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Nikolina</a:t>
            </a:r>
            <a:endParaRPr lang="en-GB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16" y="2348880"/>
            <a:ext cx="10034521" cy="3785652"/>
          </a:xfrm>
          <a:prstGeom prst="rect">
            <a:avLst/>
          </a:prstGeom>
          <a:solidFill>
            <a:srgbClr val="803809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Prikazati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domace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ekip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svom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terenu imal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najvecu posecenost </a:t>
            </a:r>
            <a:r>
              <a:rPr lang="pl-P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I 2000.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GB" sz="2000" dirty="0" err="1">
                <a:latin typeface="Times New Roman"/>
                <a:cs typeface="Times New Roman"/>
              </a:rPr>
              <a:t>Prikazati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tokom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godina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prosecno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postignute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trojke</a:t>
            </a:r>
            <a:r>
              <a:rPr lang="en-GB" sz="2000" dirty="0">
                <a:latin typeface="Times New Roman"/>
                <a:cs typeface="Times New Roman"/>
              </a:rPr>
              <a:t> od </a:t>
            </a:r>
            <a:r>
              <a:rPr lang="en-GB" sz="2000" dirty="0" err="1">
                <a:latin typeface="Times New Roman"/>
                <a:cs typeface="Times New Roman"/>
              </a:rPr>
              <a:t>strane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 smtClean="0">
                <a:latin typeface="Times New Roman"/>
                <a:cs typeface="Times New Roman"/>
              </a:rPr>
              <a:t>igraca</a:t>
            </a:r>
            <a:r>
              <a:rPr lang="en-GB" sz="2000" dirty="0" smtClean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meca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tokom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sezone</a:t>
            </a:r>
            <a:r>
              <a:rPr lang="en-GB" sz="2000" dirty="0">
                <a:latin typeface="Times New Roman"/>
                <a:cs typeface="Times New Roman"/>
              </a:rPr>
              <a:t>, </a:t>
            </a:r>
            <a:r>
              <a:rPr lang="en-GB" sz="2000" dirty="0" err="1">
                <a:latin typeface="Times New Roman"/>
                <a:cs typeface="Times New Roman"/>
              </a:rPr>
              <a:t>kada</a:t>
            </a:r>
            <a:r>
              <a:rPr lang="en-GB" sz="2000" dirty="0">
                <a:latin typeface="Times New Roman"/>
                <a:cs typeface="Times New Roman"/>
              </a:rPr>
              <a:t> je </a:t>
            </a:r>
            <a:r>
              <a:rPr lang="en-GB" sz="2000" dirty="0" err="1">
                <a:latin typeface="Times New Roman"/>
                <a:cs typeface="Times New Roman"/>
              </a:rPr>
              <a:t>ukupan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broj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poena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na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utakmici</a:t>
            </a:r>
            <a:r>
              <a:rPr lang="en-GB" sz="2000" dirty="0">
                <a:latin typeface="Times New Roman"/>
                <a:cs typeface="Times New Roman"/>
              </a:rPr>
              <a:t> bio </a:t>
            </a:r>
            <a:r>
              <a:rPr lang="en-GB" sz="2000" dirty="0" err="1">
                <a:latin typeface="Times New Roman"/>
                <a:cs typeface="Times New Roman"/>
              </a:rPr>
              <a:t>ispod</a:t>
            </a:r>
            <a:r>
              <a:rPr lang="en-GB" sz="2000" dirty="0">
                <a:latin typeface="Times New Roman"/>
                <a:cs typeface="Times New Roman"/>
              </a:rPr>
              <a:t> 200, </a:t>
            </a:r>
            <a:r>
              <a:rPr lang="en-GB" sz="2000" dirty="0" err="1">
                <a:latin typeface="Times New Roman"/>
                <a:cs typeface="Times New Roman"/>
              </a:rPr>
              <a:t>kao</a:t>
            </a:r>
            <a:r>
              <a:rPr lang="en-GB" sz="2000" dirty="0">
                <a:latin typeface="Times New Roman"/>
                <a:cs typeface="Times New Roman"/>
              </a:rPr>
              <a:t> I </a:t>
            </a:r>
            <a:r>
              <a:rPr lang="en-GB" sz="2000" dirty="0" err="1">
                <a:latin typeface="Times New Roman"/>
                <a:cs typeface="Times New Roman"/>
              </a:rPr>
              <a:t>timove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koji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su</a:t>
            </a:r>
            <a:r>
              <a:rPr lang="en-GB" sz="2000" dirty="0">
                <a:latin typeface="Times New Roman"/>
                <a:cs typeface="Times New Roman"/>
              </a:rPr>
              <a:t> </a:t>
            </a:r>
            <a:r>
              <a:rPr lang="en-GB" sz="2000" dirty="0" err="1">
                <a:latin typeface="Times New Roman"/>
                <a:cs typeface="Times New Roman"/>
              </a:rPr>
              <a:t>ucestvovali</a:t>
            </a:r>
            <a:r>
              <a:rPr lang="en-GB" sz="2000" dirty="0">
                <a:latin typeface="Times New Roman"/>
                <a:cs typeface="Times New Roman"/>
              </a:rPr>
              <a:t> u </a:t>
            </a:r>
            <a:r>
              <a:rPr lang="en-GB" sz="2000" dirty="0" err="1">
                <a:latin typeface="Times New Roman"/>
                <a:cs typeface="Times New Roman"/>
              </a:rPr>
              <a:t>mecu</a:t>
            </a:r>
            <a:r>
              <a:rPr lang="en-GB" sz="2000" dirty="0">
                <a:latin typeface="Times New Roman"/>
                <a:cs typeface="Times New Roman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ikazati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trenere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njihove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uloge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regularnih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sezona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osvojili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izgubili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puta,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najbolji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svojim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zauzeli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sezona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Koji je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igrac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prosecno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najvise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licnih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gresaka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mecevima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 starter?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Prikazati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najposecenije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utakmice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sezona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 I 2019,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dogadjalo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domacem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terenu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prvog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poluvremena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utakmica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odigrale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regularnoj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sezoni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1057367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Skripta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za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ucitavanje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podataka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sema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3BDA6B1F-7D81-C46B-9835-ABC3F03D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9" y="1338822"/>
            <a:ext cx="7151075" cy="5071309"/>
          </a:xfrm>
          <a:prstGeom prst="rect">
            <a:avLst/>
          </a:prstGeom>
        </p:spPr>
      </p:pic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19CE9AAF-01D6-7506-BBBF-521D6B8D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678" y="1340233"/>
            <a:ext cx="6213229" cy="50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1057367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Skripta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za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ucitavanje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podataka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sema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" name="Slika 2" descr="Slika na kojoj se nalazi tekst&#10;&#10;Opis je automatski generisan">
            <a:extLst>
              <a:ext uri="{FF2B5EF4-FFF2-40B4-BE49-F238E27FC236}">
                <a16:creationId xmlns:a16="http://schemas.microsoft.com/office/drawing/2014/main" id="{895E659A-F33E-E43C-7284-94467C5D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8" y="1124852"/>
            <a:ext cx="5345722" cy="5393743"/>
          </a:xfrm>
          <a:prstGeom prst="rect">
            <a:avLst/>
          </a:prstGeom>
        </p:spPr>
      </p:pic>
      <p:pic>
        <p:nvPicPr>
          <p:cNvPr id="3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72D3F2B1-CCF9-596D-D858-670A1BB6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32" y="1128078"/>
            <a:ext cx="5978768" cy="53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1057367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Skripta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za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ucitavanje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podataka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sema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5" name="Slika 5" descr="Slika na kojoj se nalazi tekst, snimak ekrana, ekran&#10;&#10;Opis je automatski generisan">
            <a:extLst>
              <a:ext uri="{FF2B5EF4-FFF2-40B4-BE49-F238E27FC236}">
                <a16:creationId xmlns:a16="http://schemas.microsoft.com/office/drawing/2014/main" id="{C1BAE955-BFC8-C830-0AE0-7EED0EAF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7" y="1886744"/>
            <a:ext cx="8944706" cy="36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RESENJA UPITA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7368" y="1196752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1. PITANJE</a:t>
            </a:r>
          </a:p>
        </p:txBody>
      </p:sp>
      <p:pic>
        <p:nvPicPr>
          <p:cNvPr id="2" name="Slika 2" descr="Slika na kojoj se nalazi tekst&#10;&#10;Opis je automatski generisan">
            <a:extLst>
              <a:ext uri="{FF2B5EF4-FFF2-40B4-BE49-F238E27FC236}">
                <a16:creationId xmlns:a16="http://schemas.microsoft.com/office/drawing/2014/main" id="{F5D9CFF2-173A-2CDE-D4CF-5BE47042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5" y="1719076"/>
            <a:ext cx="9812214" cy="3337784"/>
          </a:xfrm>
          <a:prstGeom prst="rect">
            <a:avLst/>
          </a:prstGeom>
        </p:spPr>
      </p:pic>
      <p:pic>
        <p:nvPicPr>
          <p:cNvPr id="3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919F2EAD-18CB-876F-AD1E-D4E39118F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5279386"/>
            <a:ext cx="9859107" cy="14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RESENJA UPITA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7368" y="1102967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2. PITANJE</a:t>
            </a:r>
          </a:p>
        </p:txBody>
      </p:sp>
      <p:pic>
        <p:nvPicPr>
          <p:cNvPr id="2" name="Slika 2" descr="Slika na kojoj se nalazi tekst&#10;&#10;Opis je automatski generisan">
            <a:extLst>
              <a:ext uri="{FF2B5EF4-FFF2-40B4-BE49-F238E27FC236}">
                <a16:creationId xmlns:a16="http://schemas.microsoft.com/office/drawing/2014/main" id="{581AE123-39EF-1B6C-186F-643037A3B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1607529"/>
            <a:ext cx="10703167" cy="3994634"/>
          </a:xfrm>
          <a:prstGeom prst="rect">
            <a:avLst/>
          </a:prstGeom>
        </p:spPr>
      </p:pic>
      <p:pic>
        <p:nvPicPr>
          <p:cNvPr id="3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5CAA02BF-F640-1E52-0956-1C74086CB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" y="5669210"/>
            <a:ext cx="10703168" cy="11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RESENJA UPITA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7368" y="1196752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3.PITANJE</a:t>
            </a:r>
            <a:endParaRPr lang="sr-Latn-RS" dirty="0"/>
          </a:p>
        </p:txBody>
      </p:sp>
      <p:pic>
        <p:nvPicPr>
          <p:cNvPr id="2" name="Slika 2" descr="Slika na kojoj se nalazi tekst&#10;&#10;Opis je automatski generisan">
            <a:extLst>
              <a:ext uri="{FF2B5EF4-FFF2-40B4-BE49-F238E27FC236}">
                <a16:creationId xmlns:a16="http://schemas.microsoft.com/office/drawing/2014/main" id="{0FD72B32-BE82-AE11-5626-232A5FD0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6" y="1783470"/>
            <a:ext cx="9835661" cy="3080042"/>
          </a:xfrm>
          <a:prstGeom prst="rect">
            <a:avLst/>
          </a:prstGeom>
        </p:spPr>
      </p:pic>
      <p:pic>
        <p:nvPicPr>
          <p:cNvPr id="3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E2861877-56D4-4BE1-3409-90BF5839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46" y="5099976"/>
            <a:ext cx="9835661" cy="13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52" y="1412776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Skupovi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preuzeti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Kaggle</a:t>
            </a:r>
            <a:r>
              <a:rPr lang="en-GB" sz="24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GB" sz="2400" b="1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sajta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uključuju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NBA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utakmice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sezona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do 2021.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godine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err="1">
                <a:solidFill>
                  <a:srgbClr val="DE88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Trenutni</a:t>
            </a:r>
            <a:r>
              <a:rPr lang="en-GB" sz="2800" dirty="0">
                <a:solidFill>
                  <a:srgbClr val="DE88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rgbClr val="DE88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fajlovi</a:t>
            </a:r>
            <a:r>
              <a:rPr lang="en-GB" sz="2800" dirty="0">
                <a:solidFill>
                  <a:srgbClr val="DE88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800" b="1" dirty="0">
                <a:solidFill>
                  <a:srgbClr val="DE88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games, salaries, coaches, </a:t>
            </a:r>
            <a:r>
              <a:rPr lang="en-GB" sz="2800" b="1" dirty="0" err="1">
                <a:solidFill>
                  <a:srgbClr val="DE88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play_data,playes_info,boxscores</a:t>
            </a:r>
            <a:r>
              <a:rPr lang="en-GB" sz="2400" b="1" dirty="0">
                <a:solidFill>
                  <a:srgbClr val="DE88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Nacionalna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košarkaška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asocijacija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 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Basketball Association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poznata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akronimu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profesionalna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 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kosarkaska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 </a:t>
            </a: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Kanadi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trci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osvajanje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šampionskog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prstena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učestvuje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timova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SAD 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NBA je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aktivni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član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Košarkaškog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saveza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SAD.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7368" y="404664"/>
            <a:ext cx="6336704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OPIS SKUPA PODATAKA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188640"/>
            <a:ext cx="648072" cy="15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RESENJA UPITA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7368" y="1196752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4. PITANJE</a:t>
            </a:r>
          </a:p>
        </p:txBody>
      </p:sp>
      <p:pic>
        <p:nvPicPr>
          <p:cNvPr id="2" name="Slika 2" descr="Slika na kojoj se nalazi tekst&#10;&#10;Opis je automatski generisan">
            <a:extLst>
              <a:ext uri="{FF2B5EF4-FFF2-40B4-BE49-F238E27FC236}">
                <a16:creationId xmlns:a16="http://schemas.microsoft.com/office/drawing/2014/main" id="{13D796BC-2ADC-D20C-0A07-5F30D89B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1772893"/>
            <a:ext cx="11148645" cy="2561939"/>
          </a:xfrm>
          <a:prstGeom prst="rect">
            <a:avLst/>
          </a:prstGeom>
        </p:spPr>
      </p:pic>
      <p:pic>
        <p:nvPicPr>
          <p:cNvPr id="3" name="Slika 5" descr="Slika na kojoj se nalazi sto&#10;&#10;Opis je automatski generisan">
            <a:extLst>
              <a:ext uri="{FF2B5EF4-FFF2-40B4-BE49-F238E27FC236}">
                <a16:creationId xmlns:a16="http://schemas.microsoft.com/office/drawing/2014/main" id="{7457E9FB-5DA4-13CD-CEBD-6D539B37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1" y="4343796"/>
            <a:ext cx="11148645" cy="23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RESENJA UPITA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340353" y="294075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5. PITANJE</a:t>
            </a:r>
          </a:p>
        </p:txBody>
      </p:sp>
      <p:pic>
        <p:nvPicPr>
          <p:cNvPr id="2" name="Slika 2" descr="Slika na kojoj se nalazi tekst&#10;&#10;Opis je automatski generisan">
            <a:extLst>
              <a:ext uri="{FF2B5EF4-FFF2-40B4-BE49-F238E27FC236}">
                <a16:creationId xmlns:a16="http://schemas.microsoft.com/office/drawing/2014/main" id="{7B2784A6-C9B0-0224-BB32-DCA00F7F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0" y="1152076"/>
            <a:ext cx="11172090" cy="3404984"/>
          </a:xfrm>
          <a:prstGeom prst="rect">
            <a:avLst/>
          </a:prstGeom>
        </p:spPr>
      </p:pic>
      <p:pic>
        <p:nvPicPr>
          <p:cNvPr id="3" name="Slika 5" descr="Slika na kojoj se nalazi sto&#10;&#10;Opis je automatski generisan">
            <a:extLst>
              <a:ext uri="{FF2B5EF4-FFF2-40B4-BE49-F238E27FC236}">
                <a16:creationId xmlns:a16="http://schemas.microsoft.com/office/drawing/2014/main" id="{B38EDA6A-4E79-40F5-B19F-B714941D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9" y="4219717"/>
            <a:ext cx="11172091" cy="24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2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RESENJA UPITA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7368" y="1196752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PITANJE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4365104"/>
            <a:ext cx="9146791" cy="22815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91" y="1769288"/>
            <a:ext cx="9146791" cy="21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RESENJA UPITA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196752"/>
            <a:ext cx="5832648" cy="3888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9" y="4005064"/>
            <a:ext cx="748769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RESENJA UPITA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PITANJE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1196752"/>
            <a:ext cx="7056784" cy="34075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0" y="4750125"/>
            <a:ext cx="778638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RESENJA UPITA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PITANJE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077072"/>
            <a:ext cx="10666065" cy="25922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5" y="1964608"/>
            <a:ext cx="763284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RESENJA UPITA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PITANJE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87" y="1529206"/>
            <a:ext cx="6552728" cy="2353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28" y="4005064"/>
            <a:ext cx="904048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5360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INDEKSI UPITI</a:t>
            </a:r>
            <a:endParaRPr lang="en-GB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340768"/>
            <a:ext cx="7848872" cy="4320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07368" y="2276872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7368" y="3284984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368" y="4437112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7368" y="5589240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2" y="2276872"/>
            <a:ext cx="7848873" cy="4320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3" y="3284984"/>
            <a:ext cx="7848873" cy="4320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08" y="4437113"/>
            <a:ext cx="7839068" cy="4320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08" y="5517232"/>
            <a:ext cx="7839067" cy="4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5360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INDEKSI UPITI</a:t>
            </a:r>
            <a:endParaRPr lang="en-GB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7368" y="2276872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7368" y="3284984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368" y="4437112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7368" y="5589240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" b="89267"/>
          <a:stretch/>
        </p:blipFill>
        <p:spPr>
          <a:xfrm>
            <a:off x="4115780" y="1297341"/>
            <a:ext cx="6121644" cy="47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91" b="92150"/>
          <a:stretch/>
        </p:blipFill>
        <p:spPr>
          <a:xfrm>
            <a:off x="4115780" y="2276872"/>
            <a:ext cx="6121644" cy="432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720" b="88376"/>
          <a:stretch/>
        </p:blipFill>
        <p:spPr>
          <a:xfrm>
            <a:off x="4115780" y="3284985"/>
            <a:ext cx="6121644" cy="432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73" b="91993"/>
          <a:stretch/>
        </p:blipFill>
        <p:spPr>
          <a:xfrm>
            <a:off x="4115780" y="4365104"/>
            <a:ext cx="6121644" cy="360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21" b="91994"/>
          <a:stretch/>
        </p:blipFill>
        <p:spPr>
          <a:xfrm>
            <a:off x="4115780" y="5589240"/>
            <a:ext cx="612164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1344" y="332656"/>
            <a:ext cx="11665296" cy="612068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36975264"/>
              </p:ext>
            </p:extLst>
          </p:nvPr>
        </p:nvGraphicFramePr>
        <p:xfrm>
          <a:off x="695400" y="719666"/>
          <a:ext cx="105131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95400" y="404663"/>
            <a:ext cx="10369152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VREME IZVRSAVANJA-INICIJALNI I INDEKSI</a:t>
            </a:r>
            <a:endParaRPr lang="en-GB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4824536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 </a:t>
            </a:r>
            <a:r>
              <a:rPr lang="sr-Latn-R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DATOTEKE</a:t>
            </a:r>
            <a:endParaRPr lang="en-GB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44824"/>
            <a:ext cx="1647627" cy="1647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835575"/>
            <a:ext cx="1647627" cy="1647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844824"/>
            <a:ext cx="1647627" cy="1647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835575"/>
            <a:ext cx="1647627" cy="16476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4446361"/>
            <a:ext cx="1647627" cy="1647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4437112"/>
            <a:ext cx="1647627" cy="16476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2009" y="3645024"/>
            <a:ext cx="164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boxscore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359696" y="3645024"/>
            <a:ext cx="164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coaches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9536" y="3645024"/>
            <a:ext cx="164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games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0296" y="3632448"/>
            <a:ext cx="164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play_data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244952" y="6275732"/>
            <a:ext cx="164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salaries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3438" y="6275732"/>
            <a:ext cx="164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player_info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188640"/>
            <a:ext cx="648072" cy="15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Skripta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za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ucitavanje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podataka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reference)</a:t>
            </a:r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B7113F16-8BF2-20F1-8659-D2F715DC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797"/>
            <a:ext cx="5439506" cy="5508562"/>
          </a:xfrm>
          <a:prstGeom prst="rect">
            <a:avLst/>
          </a:prstGeom>
        </p:spPr>
      </p:pic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A6C0CB49-90C3-2FBB-C6A9-6EA27E20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280196"/>
            <a:ext cx="6787660" cy="55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55" y="1844824"/>
            <a:ext cx="9179868" cy="2376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91" y="4278034"/>
            <a:ext cx="9174741" cy="24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PITANJE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924944"/>
            <a:ext cx="8583223" cy="1533739"/>
          </a:xfrm>
          <a:prstGeom prst="rect">
            <a:avLst/>
          </a:prstGeom>
        </p:spPr>
      </p:pic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BA7BF00A-C11A-58CA-F71D-C69435023CC7}"/>
              </a:ext>
            </a:extLst>
          </p:cNvPr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9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737" y="1898467"/>
            <a:ext cx="21350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PITANJE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67" y="1628800"/>
            <a:ext cx="7819702" cy="2467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7" y="4149080"/>
            <a:ext cx="9135622" cy="2629267"/>
          </a:xfrm>
          <a:prstGeom prst="rect">
            <a:avLst/>
          </a:prstGeom>
        </p:spPr>
      </p:pic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6F97789A-12E0-2AB8-3F6D-7DC29B3C23EF}"/>
              </a:ext>
            </a:extLst>
          </p:cNvPr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3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67" y="2790736"/>
            <a:ext cx="9284389" cy="1452375"/>
          </a:xfrm>
          <a:prstGeom prst="rect">
            <a:avLst/>
          </a:prstGeom>
        </p:spPr>
      </p:pic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6FE243A9-830F-4BF1-7261-068385EF9899}"/>
              </a:ext>
            </a:extLst>
          </p:cNvPr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7560840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PITI I RESENJA UPITA-V1,V2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196752"/>
            <a:ext cx="6763694" cy="2753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1" y="3962437"/>
            <a:ext cx="6763694" cy="2753109"/>
          </a:xfrm>
          <a:prstGeom prst="rect">
            <a:avLst/>
          </a:prstGeom>
        </p:spPr>
      </p:pic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22481C8A-CE7B-C327-7397-9570134C0830}"/>
              </a:ext>
            </a:extLst>
          </p:cNvPr>
          <p:cNvSpPr/>
          <p:nvPr/>
        </p:nvSpPr>
        <p:spPr>
          <a:xfrm>
            <a:off x="407368" y="52973"/>
            <a:ext cx="11288778" cy="9563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368" y="1422829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40" y="2420888"/>
            <a:ext cx="8497486" cy="3696216"/>
          </a:xfrm>
          <a:prstGeom prst="rect">
            <a:avLst/>
          </a:prstGeom>
        </p:spPr>
      </p:pic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9B7DAEB3-E241-79B3-B55C-F3CF35C020C5}"/>
              </a:ext>
            </a:extLst>
          </p:cNvPr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1530179"/>
            <a:ext cx="5125165" cy="1962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3966518"/>
            <a:ext cx="4753638" cy="2114845"/>
          </a:xfrm>
          <a:prstGeom prst="rect">
            <a:avLst/>
          </a:prstGeom>
        </p:spPr>
      </p:pic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9E0FF054-7A0F-C6C4-F129-DEF3C1261DD2}"/>
              </a:ext>
            </a:extLst>
          </p:cNvPr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2780928"/>
            <a:ext cx="9478698" cy="217200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D9899A-DCFA-364C-4EF2-CDC9AFB93FEE}"/>
              </a:ext>
            </a:extLst>
          </p:cNvPr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65" y="1196752"/>
            <a:ext cx="7954485" cy="2381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93" y="3702149"/>
            <a:ext cx="7992590" cy="282932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D9899A-DCFA-364C-4EF2-CDC9AFB93FEE}"/>
              </a:ext>
            </a:extLst>
          </p:cNvPr>
          <p:cNvSpPr/>
          <p:nvPr/>
        </p:nvSpPr>
        <p:spPr>
          <a:xfrm>
            <a:off x="407368" y="186876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4752528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SKUPOVI PODATAKA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44" y="1772816"/>
            <a:ext cx="5400600" cy="498598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identifikaciona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oznaka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teamName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naziv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playerName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naziv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igraca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 –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odigran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 –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postignut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FGA –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pokusaja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 – 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postignute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trojke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3PA –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pokusaji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poena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 –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izvrsena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slobodna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bacanja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FTA –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pokusaj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slobodnog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bacanja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ofanzivnih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skokova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DRB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defanzivnih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skokova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TRB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skokova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asistencija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ukradenih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lopti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BLK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izgubljenih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lopti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licnih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gresaka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PTS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poena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+/- -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korisnosti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isStarter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 li je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igrac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starter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188640"/>
            <a:ext cx="648072" cy="1568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8008" y="1742038"/>
            <a:ext cx="5760640" cy="5324535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/>
                <a:cs typeface="Times New Roman"/>
              </a:rPr>
              <a:t>coach_id</a:t>
            </a:r>
            <a:r>
              <a:rPr lang="en-US" sz="1600" dirty="0">
                <a:latin typeface="Times New Roman"/>
                <a:cs typeface="Times New Roman"/>
              </a:rPr>
              <a:t> - </a:t>
            </a:r>
            <a:r>
              <a:rPr lang="en-GB" sz="1600" dirty="0" err="1">
                <a:latin typeface="Times New Roman"/>
                <a:cs typeface="Times New Roman"/>
              </a:rPr>
              <a:t>identifikaciona</a:t>
            </a:r>
            <a:r>
              <a:rPr lang="en-GB" sz="1600" dirty="0">
                <a:latin typeface="Times New Roman"/>
                <a:cs typeface="Times New Roman"/>
              </a:rPr>
              <a:t> </a:t>
            </a:r>
            <a:r>
              <a:rPr lang="en-GB" sz="1600" dirty="0" err="1">
                <a:latin typeface="Times New Roman"/>
                <a:cs typeface="Times New Roman"/>
              </a:rPr>
              <a:t>oznaka</a:t>
            </a:r>
            <a:r>
              <a:rPr lang="en-GB" sz="1600" dirty="0">
                <a:latin typeface="Times New Roman"/>
                <a:cs typeface="Times New Roman"/>
              </a:rPr>
              <a:t> </a:t>
            </a:r>
            <a:r>
              <a:rPr lang="en-GB" sz="1600" dirty="0" err="1">
                <a:latin typeface="Times New Roman"/>
                <a:cs typeface="Times New Roman"/>
              </a:rPr>
              <a:t>trenera</a:t>
            </a:r>
            <a:endParaRPr lang="en-GB" sz="16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/>
                <a:cs typeface="Times New Roman"/>
              </a:rPr>
              <a:t>Age - starost </a:t>
            </a:r>
            <a:r>
              <a:rPr lang="en-GB" sz="1600" dirty="0" err="1">
                <a:latin typeface="Times New Roman"/>
                <a:cs typeface="Times New Roman"/>
              </a:rPr>
              <a:t>trenera</a:t>
            </a:r>
            <a:r>
              <a:rPr lang="en-GB" sz="1600" dirty="0">
                <a:latin typeface="Times New Roman"/>
                <a:cs typeface="Times New Roman"/>
              </a:rPr>
              <a:t> u </a:t>
            </a:r>
            <a:r>
              <a:rPr lang="en-GB" sz="1600" dirty="0" err="1">
                <a:latin typeface="Times New Roman"/>
                <a:cs typeface="Times New Roman"/>
              </a:rPr>
              <a:t>sezoni</a:t>
            </a:r>
            <a:endParaRPr lang="en-GB" sz="16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/>
                <a:cs typeface="Times New Roman"/>
              </a:rPr>
              <a:t>Tm –</a:t>
            </a:r>
            <a:r>
              <a:rPr lang="en-GB" sz="1600" dirty="0" err="1">
                <a:latin typeface="Times New Roman"/>
                <a:cs typeface="Times New Roman"/>
              </a:rPr>
              <a:t>tim</a:t>
            </a:r>
            <a:endParaRPr lang="en-GB" sz="16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/>
                <a:cs typeface="Times New Roman"/>
              </a:rPr>
              <a:t>Lg –</a:t>
            </a:r>
            <a:r>
              <a:rPr lang="en-GB" sz="1600" dirty="0" err="1">
                <a:latin typeface="Times New Roman"/>
                <a:cs typeface="Times New Roman"/>
              </a:rPr>
              <a:t>liga</a:t>
            </a:r>
            <a:endParaRPr lang="en-GB" sz="16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G_reg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utakmice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sezone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W_reg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pobede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regularnoj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redovnoj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sezoni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L_leg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porazi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regularnoj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sezoni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/>
                <a:cs typeface="Times New Roman"/>
              </a:rPr>
              <a:t>W/L%_reg – p</a:t>
            </a:r>
            <a:r>
              <a:rPr lang="pl-PL" sz="1600" dirty="0">
                <a:latin typeface="Times New Roman"/>
                <a:cs typeface="Times New Roman"/>
              </a:rPr>
              <a:t>rocenat pobeda i poraza u regularnoj sezoni</a:t>
            </a:r>
            <a:endParaRPr lang="en-GB" sz="16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/>
                <a:cs typeface="Times New Roman"/>
              </a:rPr>
              <a:t>W&gt;.500 – (</a:t>
            </a:r>
            <a:r>
              <a:rPr lang="en-GB" sz="1600" dirty="0" err="1">
                <a:latin typeface="Times New Roman"/>
                <a:cs typeface="Times New Roman"/>
              </a:rPr>
              <a:t>Pobede</a:t>
            </a:r>
            <a:r>
              <a:rPr lang="en-GB" sz="1600" dirty="0">
                <a:latin typeface="Times New Roman"/>
                <a:cs typeface="Times New Roman"/>
              </a:rPr>
              <a:t> / </a:t>
            </a:r>
            <a:r>
              <a:rPr lang="en-GB" sz="1600" dirty="0" err="1">
                <a:latin typeface="Times New Roman"/>
                <a:cs typeface="Times New Roman"/>
              </a:rPr>
              <a:t>Gubici</a:t>
            </a:r>
            <a:r>
              <a:rPr lang="en-GB" sz="1600" dirty="0">
                <a:latin typeface="Times New Roman"/>
                <a:cs typeface="Times New Roman"/>
              </a:rPr>
              <a:t>)/2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/>
                <a:cs typeface="Times New Roman"/>
              </a:rPr>
              <a:t>Finish – rang u </a:t>
            </a:r>
            <a:r>
              <a:rPr lang="en-GB" sz="1600" dirty="0" err="1">
                <a:latin typeface="Times New Roman"/>
                <a:cs typeface="Times New Roman"/>
              </a:rPr>
              <a:t>sezoni</a:t>
            </a:r>
            <a:endParaRPr lang="en-GB" sz="16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G_playoff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playoff-a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W_playoff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pobede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playoff-a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L_playoff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porazi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playoff-a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W/L playoff - </a:t>
            </a:r>
            <a:r>
              <a:rPr lang="en-GB" sz="1600" dirty="0">
                <a:latin typeface="Times New Roman"/>
                <a:cs typeface="Times New Roman"/>
              </a:rPr>
              <a:t>p</a:t>
            </a:r>
            <a:r>
              <a:rPr lang="pl-PL" sz="1600" dirty="0">
                <a:latin typeface="Times New Roman"/>
                <a:cs typeface="Times New Roman"/>
              </a:rPr>
              <a:t>rocenat pobeda i poraza </a:t>
            </a:r>
            <a:r>
              <a:rPr lang="en-US" sz="1600" dirty="0" err="1">
                <a:latin typeface="Times New Roman"/>
                <a:cs typeface="Times New Roman"/>
              </a:rPr>
              <a:t>tokom</a:t>
            </a:r>
            <a:r>
              <a:rPr lang="pl-PL" sz="16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playoff-a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/>
                <a:cs typeface="Times New Roman"/>
              </a:rPr>
              <a:t>notes –</a:t>
            </a:r>
            <a:r>
              <a:rPr lang="sr-Latn-RS" sz="1600" dirty="0">
                <a:latin typeface="Times New Roman"/>
                <a:cs typeface="Times New Roman"/>
              </a:rPr>
              <a:t> beleške koje se dodaju košarkaškom referencom, često nisu relevantne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seasonStartYear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odina kada je sezona počela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03512" y="1340768"/>
            <a:ext cx="1584176" cy="27964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boxscores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94259" y="1336386"/>
            <a:ext cx="1584176" cy="27964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coaches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420888"/>
            <a:ext cx="9154803" cy="352474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D9899A-DCFA-364C-4EF2-CDC9AFB93FEE}"/>
              </a:ext>
            </a:extLst>
          </p:cNvPr>
          <p:cNvSpPr/>
          <p:nvPr/>
        </p:nvSpPr>
        <p:spPr>
          <a:xfrm>
            <a:off x="407368" y="260648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8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1556792"/>
            <a:ext cx="6354062" cy="1933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4004715"/>
            <a:ext cx="6773220" cy="2257740"/>
          </a:xfrm>
          <a:prstGeom prst="rect">
            <a:avLst/>
          </a:prstGeom>
        </p:spPr>
      </p:pic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D9110C11-0F9F-D2F7-AAE9-F4F9CA5D05A9}"/>
              </a:ext>
            </a:extLst>
          </p:cNvPr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9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368" y="1340768"/>
            <a:ext cx="2592288" cy="43204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PITANJE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852936"/>
            <a:ext cx="9231013" cy="204816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E0FE86-3319-E070-2504-EC006E03C2C8}"/>
              </a:ext>
            </a:extLst>
          </p:cNvPr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6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83432" y="1516836"/>
            <a:ext cx="10441160" cy="4936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11733699"/>
              </p:ext>
            </p:extLst>
          </p:nvPr>
        </p:nvGraphicFramePr>
        <p:xfrm>
          <a:off x="2032000" y="1516836"/>
          <a:ext cx="8128000" cy="4621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E57EB803-D2D8-A2F6-975B-AA9B333440B6}"/>
              </a:ext>
            </a:extLst>
          </p:cNvPr>
          <p:cNvSpPr/>
          <p:nvPr/>
        </p:nvSpPr>
        <p:spPr>
          <a:xfrm>
            <a:off x="407368" y="404664"/>
            <a:ext cx="11288778" cy="88606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Poredjenje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inicijalnom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verzijom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logicke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upitima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nad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seme s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sablonom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prosirene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reference (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skraceni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datasetovi</a:t>
            </a:r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sr-Latn-RS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0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844824"/>
            <a:ext cx="10058400" cy="1143000"/>
          </a:xfrm>
          <a:solidFill>
            <a:schemeClr val="bg2">
              <a:lumMod val="90000"/>
              <a:lumOff val="1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PAZNJI!</a:t>
            </a:r>
          </a:p>
        </p:txBody>
      </p:sp>
      <p:pic>
        <p:nvPicPr>
          <p:cNvPr id="4" name="Picture 3" descr="Download &lt;strong&gt;Basketball Ball Png&lt;/strong&gt; Image HQ &lt;strong&gt;PNG&lt;/strong&gt; Image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005064"/>
            <a:ext cx="19442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4752528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SKUPOVI PODATAKA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384" y="1988840"/>
            <a:ext cx="10153128" cy="3108543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identifikaciona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oznaka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seasonStartYear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odina kada je sezona počela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awayTeam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gostujućeg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pointsAway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poeni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gostujućeg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homeTeam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domaćeg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pointsHome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poeni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attendence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prisustvo na utakmici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–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beleške koje se dodaju košarkaškom referencom, često nisu relevantne.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startET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vreme početka utakmice po istočnom vremenu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utakmice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isRegular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ako je to utakmica regularne sezone, drugo 0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188640"/>
            <a:ext cx="648072" cy="156870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835860" y="1512180"/>
            <a:ext cx="1584176" cy="27964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4752528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SKUPOVI PODATAKA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322" y="1556792"/>
            <a:ext cx="5532662" cy="1323439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prilagođava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inflaciji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iznosu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igrač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centralnoj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inflationAdjSalary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prilagođena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inflaciji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igraca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seasonStartYear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odina kada je sezona počela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322" y="3820683"/>
            <a:ext cx="5532662" cy="236988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igraca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godina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NBA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zavr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godina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NBA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pozicija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birthdate – datum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rodjenja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koled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 tim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188640"/>
            <a:ext cx="648072" cy="15687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6040" y="1543567"/>
            <a:ext cx="4824536" cy="341632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identifikaciona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oznaka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dogadjaja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identifikaciona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oznaka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event_away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dogadjaj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gostujuceg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point_away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dobitak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gostujućeg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point_home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dobitak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event_home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dogadjaj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domaceg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preostalo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homePoints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domaceg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awayPoints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gostujuceg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91544" y="1168875"/>
            <a:ext cx="1584176" cy="27964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salaries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76220" y="988408"/>
            <a:ext cx="1584176" cy="27964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play_data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5560" y="3353822"/>
            <a:ext cx="1584176" cy="27964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player_info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404664"/>
            <a:ext cx="9073008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PROSTIRANJE PODATAKA KROZ DATOTEKE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188640"/>
            <a:ext cx="648072" cy="1568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6" y="1628800"/>
            <a:ext cx="4700970" cy="4847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780928"/>
            <a:ext cx="5040560" cy="25992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03512" y="2204864"/>
            <a:ext cx="4968552" cy="2880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19536" y="123281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boxscores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68208" y="2370023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31270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060848"/>
            <a:ext cx="5205932" cy="288732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7368" y="404664"/>
            <a:ext cx="9073008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PROSTIRANJE PODATAKA KROZ DATOTEKE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60848"/>
            <a:ext cx="5570453" cy="288732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703512" y="3573016"/>
            <a:ext cx="4824536" cy="1008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5560" y="166073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8248" y="166073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312644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368" y="188640"/>
            <a:ext cx="5328592" cy="6516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PREDLOG LOGI</a:t>
            </a:r>
            <a:r>
              <a:rPr lang="sr-Latn-R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ČKE ŠEME </a:t>
            </a:r>
            <a:endParaRPr lang="en-GB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432" y="112474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boxscores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980728"/>
            <a:ext cx="7920880" cy="4921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"/>
          <a:stretch/>
        </p:blipFill>
        <p:spPr>
          <a:xfrm>
            <a:off x="3647729" y="5960209"/>
            <a:ext cx="7920880" cy="781159"/>
          </a:xfrm>
          <a:prstGeom prst="rect">
            <a:avLst/>
          </a:prstGeom>
        </p:spPr>
      </p:pic>
      <p:sp>
        <p:nvSpPr>
          <p:cNvPr id="10" name="Pentagon 9"/>
          <p:cNvSpPr/>
          <p:nvPr/>
        </p:nvSpPr>
        <p:spPr>
          <a:xfrm>
            <a:off x="407368" y="2420888"/>
            <a:ext cx="3096344" cy="1296144"/>
          </a:xfrm>
          <a:prstGeom prst="homePlat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Dodata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fajla</a:t>
            </a:r>
            <a:r>
              <a:rPr lang="en-US" dirty="0"/>
              <a:t> games u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boxscore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8750</TotalTime>
  <Words>996</Words>
  <Application>Microsoft Office PowerPoint</Application>
  <PresentationFormat>Widescreen</PresentationFormat>
  <Paragraphs>200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Franklin Gothic Medium</vt:lpstr>
      <vt:lpstr>Impact</vt:lpstr>
      <vt:lpstr>Times New Roman</vt:lpstr>
      <vt:lpstr>Basketball 16x9</vt:lpstr>
      <vt:lpstr>NBA 1996-2021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PAZNJI!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1996-2021</dc:title>
  <dc:creator>Windows User</dc:creator>
  <cp:lastModifiedBy>Windows User</cp:lastModifiedBy>
  <cp:revision>297</cp:revision>
  <dcterms:created xsi:type="dcterms:W3CDTF">2022-05-29T12:32:30Z</dcterms:created>
  <dcterms:modified xsi:type="dcterms:W3CDTF">2022-06-15T11:06:49Z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