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9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92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65B3-72DA-477F-BC7F-E08BBFCD9CCA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24E0-17EA-43A5-9B8B-D8752694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/>
              <a:t>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Nikhilkumar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Estimation</a:t>
            </a:r>
          </a:p>
          <a:p>
            <a:r>
              <a:rPr lang="en-US" sz="2400" b="1" dirty="0" smtClean="0"/>
              <a:t>Conjugate Distributions</a:t>
            </a:r>
          </a:p>
          <a:p>
            <a:r>
              <a:rPr lang="en-US" sz="2400" dirty="0" smtClean="0"/>
              <a:t>Modeling Text</a:t>
            </a:r>
          </a:p>
          <a:p>
            <a:r>
              <a:rPr lang="en-US" sz="2400" dirty="0" smtClean="0"/>
              <a:t>Bayesian networks and generative models</a:t>
            </a:r>
          </a:p>
          <a:p>
            <a:r>
              <a:rPr lang="en-US" sz="2400" dirty="0" smtClean="0"/>
              <a:t>Latent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Allocation</a:t>
            </a:r>
          </a:p>
          <a:p>
            <a:r>
              <a:rPr lang="en-US" sz="2400" dirty="0" smtClean="0"/>
              <a:t>Gibbs Sampling</a:t>
            </a:r>
            <a:endParaRPr lang="en-US" sz="2400" dirty="0"/>
          </a:p>
          <a:p>
            <a:r>
              <a:rPr lang="en-US" sz="2400" dirty="0" smtClean="0"/>
              <a:t>Collapsed Gibbs Sampling for LDA</a:t>
            </a:r>
          </a:p>
        </p:txBody>
      </p:sp>
    </p:spTree>
    <p:extLst>
      <p:ext uri="{BB962C8B-B14F-4D97-AF65-F5344CB8AC3E}">
        <p14:creationId xmlns:p14="http://schemas.microsoft.com/office/powerpoint/2010/main" val="1388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Conjugate Distributions</a:t>
            </a:r>
          </a:p>
          <a:p>
            <a:pPr lvl="1"/>
            <a:r>
              <a:rPr lang="en-US" sz="2400" dirty="0" err="1" smtClean="0"/>
              <a:t>Conjugacy</a:t>
            </a:r>
            <a:endParaRPr lang="en-US" sz="2400" dirty="0" smtClean="0"/>
          </a:p>
          <a:p>
            <a:pPr lvl="1"/>
            <a:r>
              <a:rPr lang="en-US" sz="2400" dirty="0" smtClean="0"/>
              <a:t>Coin Tossing</a:t>
            </a:r>
          </a:p>
          <a:p>
            <a:pPr lvl="2"/>
            <a:r>
              <a:rPr lang="en-US" dirty="0" smtClean="0"/>
              <a:t>Bernoulli likelihood</a:t>
            </a:r>
          </a:p>
          <a:p>
            <a:pPr lvl="2"/>
            <a:r>
              <a:rPr lang="en-US" dirty="0" smtClean="0"/>
              <a:t>Beta Distribution</a:t>
            </a:r>
          </a:p>
          <a:p>
            <a:pPr lvl="1"/>
            <a:r>
              <a:rPr lang="en-US" sz="2400" dirty="0" smtClean="0"/>
              <a:t>Multivariate case</a:t>
            </a:r>
          </a:p>
          <a:p>
            <a:pPr lvl="2"/>
            <a:r>
              <a:rPr lang="en-US" dirty="0" smtClean="0"/>
              <a:t>Multinomial likelihood</a:t>
            </a:r>
          </a:p>
          <a:p>
            <a:pPr lvl="2"/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</a:p>
          <a:p>
            <a:pPr lvl="1"/>
            <a:r>
              <a:rPr lang="en-US" sz="2400" dirty="0" smtClean="0"/>
              <a:t>Modeling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5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Conjugate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Calculation of Bayesian models often becomes quite difficult</a:t>
            </a:r>
          </a:p>
          <a:p>
            <a:pPr lvl="1"/>
            <a:r>
              <a:rPr lang="en-US" sz="2400" dirty="0" smtClean="0"/>
              <a:t>Summation or integrals of marginal likelihood (evidence) are intractable or there are unknown variables</a:t>
            </a:r>
          </a:p>
          <a:p>
            <a:r>
              <a:rPr lang="en-US" sz="2400" dirty="0" smtClean="0"/>
              <a:t>Advantage of Bayesian estimation</a:t>
            </a:r>
          </a:p>
          <a:p>
            <a:pPr lvl="1"/>
            <a:r>
              <a:rPr lang="en-US" sz="2400" dirty="0" smtClean="0"/>
              <a:t>Freedom while encoding prior belief</a:t>
            </a:r>
          </a:p>
          <a:p>
            <a:r>
              <a:rPr lang="en-US" sz="2400" dirty="0" smtClean="0"/>
              <a:t>Conjugate prior distributions are used to facilitate model </a:t>
            </a:r>
            <a:r>
              <a:rPr lang="en-US" sz="2400" dirty="0" smtClean="0"/>
              <a:t>inference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8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Conjugacy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conjugate prior, p(</a:t>
            </a:r>
            <a:r>
              <a:rPr lang="el-GR" sz="2400" dirty="0" smtClean="0"/>
              <a:t>ϑ</a:t>
            </a:r>
            <a:r>
              <a:rPr lang="en-US" sz="2400" dirty="0" smtClean="0"/>
              <a:t>) of a likelihood, p(X|</a:t>
            </a:r>
            <a:r>
              <a:rPr lang="el-GR" sz="2400" dirty="0" smtClean="0"/>
              <a:t>ϑ</a:t>
            </a:r>
            <a:r>
              <a:rPr lang="en-US" sz="2400" dirty="0" smtClean="0"/>
              <a:t>) is a distribution that results in a posterior, p(</a:t>
            </a:r>
            <a:r>
              <a:rPr lang="el-GR" sz="2400" dirty="0" smtClean="0"/>
              <a:t>ϑ</a:t>
            </a:r>
            <a:r>
              <a:rPr lang="en-US" sz="2400" dirty="0" smtClean="0"/>
              <a:t>|X) of the same form</a:t>
            </a:r>
          </a:p>
        </p:txBody>
      </p:sp>
    </p:spTree>
    <p:extLst>
      <p:ext uri="{BB962C8B-B14F-4D97-AF65-F5344CB8AC3E}">
        <p14:creationId xmlns:p14="http://schemas.microsoft.com/office/powerpoint/2010/main" val="19542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Tossing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a set C of N Bernoulli experiments with unknown parameter p.</a:t>
                </a:r>
              </a:p>
              <a:p>
                <a:r>
                  <a:rPr lang="en-US" sz="2400" b="1" dirty="0" smtClean="0"/>
                  <a:t>Bernoulli density function </a:t>
                </a:r>
                <a:r>
                  <a:rPr lang="en-US" sz="2400" dirty="0" smtClean="0"/>
                  <a:t>(likelihood) for the </a:t>
                </a:r>
                <a:r>
                  <a:rPr lang="en-US" sz="2400" dirty="0" err="1" smtClean="0"/>
                  <a:t>r.v</a:t>
                </a:r>
                <a:r>
                  <a:rPr lang="en-US" sz="2400" dirty="0" smtClean="0"/>
                  <a:t>. C for one experiment is,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≜</m:t>
                    </m:r>
                    <m:r>
                      <a:rPr lang="en-US" sz="2400" b="0" i="1" smtClean="0">
                        <a:latin typeface="Cambria Math"/>
                      </a:rPr>
                      <m:t>𝐵𝑒𝑟𝑛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=1|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=0|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0" dirty="0" smtClean="0"/>
              </a:p>
              <a:p>
                <a:pPr marL="457200" lvl="1" indent="0">
                  <a:buNone/>
                </a:pPr>
                <a:r>
                  <a:rPr lang="en-US" sz="2400" dirty="0"/>
                  <a:t>w</a:t>
                </a:r>
                <a:r>
                  <a:rPr lang="en-US" sz="2400" b="0" dirty="0" smtClean="0"/>
                  <a:t>here, c=1 means heads and c=0 means tails </a:t>
                </a:r>
              </a:p>
              <a:p>
                <a:r>
                  <a:rPr lang="en-US" sz="2400" dirty="0" smtClean="0"/>
                  <a:t>We want to encode a prior belief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40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𝐵𝑒𝑡𝑎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with the beta function,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az-Cyrl-AZ" sz="2400" b="0" i="1" smtClean="0">
                            <a:latin typeface="Cambria Math"/>
                            <a:ea typeface="Cambria Math"/>
                          </a:rPr>
                          <m:t>Г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)Г(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az-Cyrl-AZ" sz="2400" b="0" i="1" smtClean="0">
                            <a:latin typeface="Cambria Math"/>
                            <a:ea typeface="Cambria Math"/>
                          </a:rPr>
                          <m:t>Г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algn="just"/>
                <a:r>
                  <a:rPr lang="en-US" sz="2400" dirty="0" smtClean="0"/>
                  <a:t>The beta distribution supports the interval [0,1] and is therefore used to generate normalized probability values</a:t>
                </a:r>
              </a:p>
              <a:p>
                <a:pPr algn="just"/>
                <a:r>
                  <a:rPr lang="en-US" sz="2400" dirty="0" smtClean="0"/>
                  <a:t>It is used as a </a:t>
                </a:r>
                <a:r>
                  <a:rPr lang="en-US" sz="2400" dirty="0" smtClean="0"/>
                  <a:t>prior for the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in the coin tossing experiment</a:t>
                </a:r>
              </a:p>
              <a:p>
                <a:pPr algn="just"/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Beta-</a:t>
            </a:r>
            <a:r>
              <a:rPr lang="en-US" dirty="0"/>
              <a:t>B</a:t>
            </a:r>
            <a:r>
              <a:rPr lang="en-US" dirty="0" smtClean="0"/>
              <a:t>ernoulli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𝑑𝑝</m:t>
                        </m:r>
                      </m:e>
                    </m:nary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(0)</m:t>
                                </m:r>
                              </m:sup>
                            </m:sSup>
                          </m:sup>
                        </m:s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endParaRPr lang="en-US" sz="24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(0)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endParaRPr lang="en-US" sz="24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endParaRPr lang="en-US" sz="2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 smtClean="0"/>
                  <a:t>Generalizing the no. of possible events from 2 to a finite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400" dirty="0" smtClean="0"/>
                  <a:t>, we obtain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400" dirty="0" smtClean="0"/>
                  <a:t>-dimensional Bernoulli or multinomial experiment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≜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𝑀𝑢𝑙𝑡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</a:t>
                </a:r>
                <a:r>
                  <a:rPr lang="en-US" sz="1800" dirty="0" smtClean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 smtClean="0"/>
                  <a:t> is the multinomial count vector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                 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sz="2400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algn="just"/>
                <a:r>
                  <a:rPr lang="en-US" sz="2400" dirty="0" smtClean="0"/>
                  <a:t>Multinomial coefficient counts the no. of configurations of individual trials that lead to the total, N</a:t>
                </a:r>
                <a:endParaRPr lang="en-US" sz="2400" dirty="0" smtClean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r="-1111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Single multinomial trial generalizes the Bernoulli distribution to a discrete categorical distribution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𝑀𝑢𝑙𝑡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algn="just"/>
                <a:endParaRPr lang="en-US" sz="2400" dirty="0" smtClean="0"/>
              </a:p>
              <a:p>
                <a:pPr algn="just"/>
                <a:r>
                  <a:rPr lang="en-US" sz="2400" dirty="0" smtClean="0"/>
                  <a:t>Where, the count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/>
                  <a:t> is zero except for a single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≜</m:t>
                      </m:r>
                      <m:r>
                        <a:rPr lang="en-US" sz="2400" b="0" i="1" smtClean="0">
                          <a:latin typeface="Cambria Math"/>
                        </a:rPr>
                        <m:t>𝑀𝑢𝑙𝑡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400" dirty="0" smtClean="0"/>
                  <a:t>Introducing the multinomial </a:t>
                </a:r>
                <a:r>
                  <a:rPr lang="en-US" sz="2400" dirty="0" err="1" smtClean="0"/>
                  <a:t>r.v</a:t>
                </a:r>
                <a:r>
                  <a:rPr lang="en-US" sz="2400" dirty="0" smtClean="0"/>
                  <a:t>. C, the likelihood of N repetitions of a multinomial experiment becomes,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𝑀𝑢𝑙𝑡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2400" dirty="0" smtClean="0"/>
                  <a:t>This is the same as Multinomial distribution without the multinomial coefficient</a:t>
                </a:r>
              </a:p>
              <a:p>
                <a:pPr algn="just"/>
                <a:r>
                  <a:rPr lang="en-US" sz="2400" dirty="0" smtClean="0"/>
                  <a:t>Here, we consider sequence of outcomes of N experiments instead of getting probability of particular multinomial count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/>
                  <a:t>, which could be generated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sequences.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Estimation</a:t>
            </a:r>
          </a:p>
          <a:p>
            <a:r>
              <a:rPr lang="en-US" sz="2400" dirty="0" smtClean="0"/>
              <a:t>Conjugate Distributions</a:t>
            </a:r>
          </a:p>
          <a:p>
            <a:r>
              <a:rPr lang="en-US" sz="2400" dirty="0" smtClean="0"/>
              <a:t>Modeling Text</a:t>
            </a:r>
          </a:p>
          <a:p>
            <a:r>
              <a:rPr lang="en-US" sz="2400" dirty="0" smtClean="0"/>
              <a:t>Bayesian networks and generative models</a:t>
            </a:r>
          </a:p>
          <a:p>
            <a:r>
              <a:rPr lang="en-US" sz="2400" dirty="0" smtClean="0"/>
              <a:t>Latent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Allocation</a:t>
            </a:r>
          </a:p>
          <a:p>
            <a:r>
              <a:rPr lang="en-US" sz="2400" dirty="0" smtClean="0"/>
              <a:t>Gibbs Sampling</a:t>
            </a:r>
            <a:endParaRPr lang="en-US" sz="2400" dirty="0"/>
          </a:p>
          <a:p>
            <a:r>
              <a:rPr lang="en-US" sz="2400" dirty="0" smtClean="0"/>
              <a:t>Collapsed Gibbs Sampling for LDA</a:t>
            </a:r>
          </a:p>
        </p:txBody>
      </p:sp>
    </p:spTree>
    <p:extLst>
      <p:ext uri="{BB962C8B-B14F-4D97-AF65-F5344CB8AC3E}">
        <p14:creationId xmlns:p14="http://schemas.microsoft.com/office/powerpoint/2010/main" val="18058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For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 smtClean="0"/>
                  <a:t>, the conjugate prior is the </a:t>
                </a:r>
                <a:r>
                  <a:rPr lang="en-US" sz="2400" dirty="0" err="1" smtClean="0"/>
                  <a:t>Dirichlet</a:t>
                </a:r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err="1" smtClean="0"/>
                  <a:t>Dirichlet</a:t>
                </a:r>
                <a:r>
                  <a:rPr lang="en-US" sz="2400" dirty="0" smtClean="0"/>
                  <a:t> distribution generalizes the beta distribution form 2 to K dimensions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𝐷𝑖𝑟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az-Cyrl-AZ" sz="2400" i="1">
                            <a:latin typeface="Cambria Math"/>
                            <a:ea typeface="Cambria Math"/>
                          </a:rPr>
                          <m:t>Г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az-Cyrl-AZ" sz="2400" i="1">
                                <a:latin typeface="Cambria Math"/>
                                <a:ea typeface="Cambria Math"/>
                              </a:rPr>
                              <m:t>Г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∆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az-Cyrl-AZ" sz="2400" b="0" i="1" smtClean="0">
                            <a:latin typeface="Cambria Math"/>
                            <a:ea typeface="Cambria Math"/>
                          </a:rPr>
                          <m:t>Г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dim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⁡(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dim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⁡(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  <m:e>
                            <m:r>
                              <a:rPr lang="az-Cyrl-AZ" sz="2400" b="0" i="1" smtClean="0">
                                <a:latin typeface="Cambria Math"/>
                                <a:ea typeface="Cambria Math"/>
                              </a:rPr>
                              <m:t>Г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</m:nary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Estimation</a:t>
            </a:r>
          </a:p>
          <a:p>
            <a:r>
              <a:rPr lang="en-US" sz="2400" dirty="0" smtClean="0"/>
              <a:t>Conjugate Distributions</a:t>
            </a:r>
          </a:p>
          <a:p>
            <a:r>
              <a:rPr lang="en-US" sz="2400" b="1" dirty="0" smtClean="0"/>
              <a:t>Modeling Text</a:t>
            </a:r>
          </a:p>
          <a:p>
            <a:r>
              <a:rPr lang="en-US" sz="2400" dirty="0" smtClean="0"/>
              <a:t>Bayesian networks and generative models</a:t>
            </a:r>
          </a:p>
          <a:p>
            <a:r>
              <a:rPr lang="en-US" sz="2400" dirty="0" smtClean="0"/>
              <a:t>Latent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Allocation</a:t>
            </a:r>
          </a:p>
          <a:p>
            <a:r>
              <a:rPr lang="en-US" sz="2400" dirty="0" smtClean="0"/>
              <a:t>Gibbs Sampling</a:t>
            </a:r>
            <a:endParaRPr lang="en-US" sz="2400" dirty="0"/>
          </a:p>
          <a:p>
            <a:r>
              <a:rPr lang="en-US" sz="2400" dirty="0" smtClean="0"/>
              <a:t>Collapsed Gibbs Sampling for LDA</a:t>
            </a:r>
          </a:p>
        </p:txBody>
      </p:sp>
    </p:spTree>
    <p:extLst>
      <p:ext uri="{BB962C8B-B14F-4D97-AF65-F5344CB8AC3E}">
        <p14:creationId xmlns:p14="http://schemas.microsoft.com/office/powerpoint/2010/main" val="6848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Text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Consider a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𝓦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b="1" i="1" dirty="0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 draws from a multinomial random variable </a:t>
                </a:r>
                <a:r>
                  <a:rPr lang="en-US" b="1" i="1" dirty="0" smtClean="0"/>
                  <a:t>W</a:t>
                </a:r>
                <a:r>
                  <a:rPr lang="en-US" dirty="0" smtClean="0"/>
                  <a:t>. This can be imagined as drawing </a:t>
                </a:r>
                <a:r>
                  <a:rPr lang="en-US" b="1" i="1" dirty="0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words </a:t>
                </a:r>
                <a:r>
                  <a:rPr lang="en-US" b="1" i="1" dirty="0" smtClean="0"/>
                  <a:t>w</a:t>
                </a:r>
                <a:r>
                  <a:rPr lang="en-US" dirty="0" smtClean="0"/>
                  <a:t> from a vocabulary </a:t>
                </a:r>
                <a:r>
                  <a:rPr lang="en-US" b="1" i="1" dirty="0" smtClean="0"/>
                  <a:t>V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of size |</a:t>
                </a:r>
                <a:r>
                  <a:rPr lang="en-US" b="1" i="1" dirty="0" smtClean="0"/>
                  <a:t>V</a:t>
                </a:r>
                <a:r>
                  <a:rPr lang="en-US" dirty="0" smtClean="0"/>
                  <a:t>|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likelihood of the sample is given by,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𝒲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=1,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/>
                  <a:t>w</a:t>
                </a:r>
                <a:r>
                  <a:rPr lang="en-US" b="0" dirty="0" smtClean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dirty="0" smtClean="0"/>
                  <a:t> is the number of times term </a:t>
                </a:r>
                <a:r>
                  <a:rPr lang="en-US" b="0" i="1" dirty="0" smtClean="0"/>
                  <a:t>t</a:t>
                </a:r>
                <a:r>
                  <a:rPr lang="en-US" b="0" dirty="0" smtClean="0"/>
                  <a:t> is observed as a word in the document.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Text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 smtClean="0"/>
                  <a:t>Assuming </a:t>
                </a:r>
                <a:r>
                  <a:rPr lang="en-US" sz="2400" dirty="0" err="1" smtClean="0"/>
                  <a:t>Cojugacy</a:t>
                </a:r>
                <a:r>
                  <a:rPr lang="en-US" sz="2400" dirty="0" smtClean="0"/>
                  <a:t>,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 smtClean="0"/>
                  <a:t> can be </a:t>
                </a:r>
                <a:r>
                  <a:rPr lang="en-US" sz="2400" dirty="0" err="1" smtClean="0"/>
                  <a:t>modelled</a:t>
                </a:r>
                <a:r>
                  <a:rPr lang="en-US" sz="2400" dirty="0" smtClean="0"/>
                  <a:t> with a </a:t>
                </a:r>
                <a:r>
                  <a:rPr lang="en-US" sz="2400" dirty="0" err="1" smtClean="0"/>
                  <a:t>Dirichlet</a:t>
                </a:r>
                <a:r>
                  <a:rPr lang="en-US" sz="2400" dirty="0" smtClean="0"/>
                  <a:t> distribution,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𝐷𝑖𝑟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𝒲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subSup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𝒲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subSup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𝒲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𝒲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𝑉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∆(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𝒲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∆(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𝑉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𝐷𝑖𝑟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48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Parameter Estimation</a:t>
            </a:r>
          </a:p>
          <a:p>
            <a:r>
              <a:rPr lang="en-US" sz="2400" dirty="0" smtClean="0"/>
              <a:t>Conjugate Distributions</a:t>
            </a:r>
          </a:p>
          <a:p>
            <a:r>
              <a:rPr lang="en-US" sz="2400" dirty="0" smtClean="0"/>
              <a:t>Modeling Text</a:t>
            </a:r>
          </a:p>
          <a:p>
            <a:r>
              <a:rPr lang="en-US" sz="2400" b="1" dirty="0" smtClean="0"/>
              <a:t>Bayesian networks and generative models</a:t>
            </a:r>
          </a:p>
          <a:p>
            <a:r>
              <a:rPr lang="en-US" sz="2400" dirty="0" smtClean="0"/>
              <a:t>Latent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Allocation</a:t>
            </a:r>
          </a:p>
          <a:p>
            <a:r>
              <a:rPr lang="en-US" sz="2400" dirty="0" smtClean="0"/>
              <a:t>Gibbs Sampling</a:t>
            </a:r>
            <a:endParaRPr lang="en-US" sz="2400" dirty="0"/>
          </a:p>
          <a:p>
            <a:r>
              <a:rPr lang="en-US" sz="2400" dirty="0" smtClean="0"/>
              <a:t>Collapsed Gibbs Sampling for LDA</a:t>
            </a:r>
          </a:p>
        </p:txBody>
      </p:sp>
    </p:spTree>
    <p:extLst>
      <p:ext uri="{BB962C8B-B14F-4D97-AF65-F5344CB8AC3E}">
        <p14:creationId xmlns:p14="http://schemas.microsoft.com/office/powerpoint/2010/main" val="703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Parameter Estimation</a:t>
            </a:r>
          </a:p>
          <a:p>
            <a:r>
              <a:rPr lang="en-US" sz="2400" dirty="0" smtClean="0"/>
              <a:t>Conjugate Distributions</a:t>
            </a:r>
          </a:p>
          <a:p>
            <a:r>
              <a:rPr lang="en-US" sz="2400" dirty="0" smtClean="0"/>
              <a:t>Modeling Text</a:t>
            </a:r>
          </a:p>
          <a:p>
            <a:r>
              <a:rPr lang="en-US" sz="2400" dirty="0" smtClean="0"/>
              <a:t>Bayesian networks and generative models</a:t>
            </a:r>
          </a:p>
          <a:p>
            <a:r>
              <a:rPr lang="en-US" sz="2400" dirty="0" smtClean="0"/>
              <a:t>Latent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Allocation</a:t>
            </a:r>
          </a:p>
          <a:p>
            <a:r>
              <a:rPr lang="en-US" sz="2400" dirty="0" smtClean="0"/>
              <a:t>Gibbs Sampling</a:t>
            </a:r>
            <a:endParaRPr lang="en-US" sz="2400" dirty="0"/>
          </a:p>
          <a:p>
            <a:r>
              <a:rPr lang="en-US" sz="2400" dirty="0" smtClean="0"/>
              <a:t>Collapsed Gibbs Sampling for LDA</a:t>
            </a:r>
          </a:p>
        </p:txBody>
      </p:sp>
    </p:spTree>
    <p:extLst>
      <p:ext uri="{BB962C8B-B14F-4D97-AF65-F5344CB8AC3E}">
        <p14:creationId xmlns:p14="http://schemas.microsoft.com/office/powerpoint/2010/main" val="1388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Parameter Estimation</a:t>
            </a:r>
          </a:p>
          <a:p>
            <a:pPr lvl="1"/>
            <a:r>
              <a:rPr lang="en-US" sz="2000" dirty="0" smtClean="0"/>
              <a:t>Maximum likelihood estimation (ML)</a:t>
            </a:r>
          </a:p>
          <a:p>
            <a:pPr lvl="1"/>
            <a:r>
              <a:rPr lang="en-US" sz="2000" dirty="0" smtClean="0"/>
              <a:t>Maximum a posteriori estimation (MAP)</a:t>
            </a:r>
          </a:p>
          <a:p>
            <a:pPr lvl="1"/>
            <a:r>
              <a:rPr lang="en-US" sz="2000" dirty="0" smtClean="0"/>
              <a:t>Bayesian estimation</a:t>
            </a:r>
          </a:p>
        </p:txBody>
      </p:sp>
    </p:spTree>
    <p:extLst>
      <p:ext uri="{BB962C8B-B14F-4D97-AF65-F5344CB8AC3E}">
        <p14:creationId xmlns:p14="http://schemas.microsoft.com/office/powerpoint/2010/main" val="2058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Problem</a:t>
                </a:r>
              </a:p>
              <a:p>
                <a:pPr lvl="1"/>
                <a:r>
                  <a:rPr lang="en-US" sz="2400" dirty="0" smtClean="0"/>
                  <a:t>To estimate values for a set of model parameters that can best explain a set of observations</a:t>
                </a:r>
              </a:p>
              <a:p>
                <a:pPr lvl="1"/>
                <a:r>
                  <a:rPr lang="en-US" sz="2400" dirty="0" smtClean="0"/>
                  <a:t>Let </a:t>
                </a:r>
                <a:r>
                  <a:rPr lang="el-GR" sz="2400" dirty="0" smtClean="0"/>
                  <a:t>ϑ</a:t>
                </a:r>
                <a:r>
                  <a:rPr lang="en-US" sz="2400" dirty="0" smtClean="0"/>
                  <a:t> be the set of parameters to be estimated and X be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Bayes’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)=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𝜗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Different view of Bayes’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𝑝𝑜𝑠𝑡𝑒𝑟𝑖𝑜𝑟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𝑙𝑖𝑘𝑒𝑙𝑖h𝑜𝑜𝑑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𝑝𝑟𝑖𝑜𝑟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𝑒𝑣𝑖𝑑𝑒𝑛𝑐𝑒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5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Tries to find parameters that maximize the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Taking log,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𝑙𝑜𝑔𝑝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posteriori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Includes some prior belief,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b="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400050" lvl="1" indent="0">
                  <a:buNone/>
                </a:pPr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400050" lvl="1" indent="0">
                  <a:buNone/>
                </a:pPr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𝜗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𝑙𝑜𝑔𝑝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𝜗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Allows a distribution over the parameter set </a:t>
            </a:r>
            <a:r>
              <a:rPr lang="el-GR" sz="2400" dirty="0" smtClean="0"/>
              <a:t>ϑ</a:t>
            </a:r>
            <a:r>
              <a:rPr lang="en-US" sz="2400" dirty="0"/>
              <a:t> </a:t>
            </a:r>
            <a:r>
              <a:rPr lang="en-US" sz="2400" dirty="0" smtClean="0"/>
              <a:t>instead of making a direct estimate</a:t>
            </a:r>
          </a:p>
          <a:p>
            <a:r>
              <a:rPr lang="en-US" sz="2400" dirty="0" smtClean="0"/>
              <a:t>Calculation of posterior according to Bayes’ rule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5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1751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Latent Dirichlet Allocation</vt:lpstr>
      <vt:lpstr>Outline</vt:lpstr>
      <vt:lpstr>Outline</vt:lpstr>
      <vt:lpstr>Outline</vt:lpstr>
      <vt:lpstr>Parameter Estimation </vt:lpstr>
      <vt:lpstr>Parameter Estimation</vt:lpstr>
      <vt:lpstr>Maximum Likelihood estimation (ML)</vt:lpstr>
      <vt:lpstr>Maximum a posteriori estimation</vt:lpstr>
      <vt:lpstr>Bayesian Estimation</vt:lpstr>
      <vt:lpstr>Outline</vt:lpstr>
      <vt:lpstr>Outline</vt:lpstr>
      <vt:lpstr>Conjugate Distributions</vt:lpstr>
      <vt:lpstr>Conjugacy</vt:lpstr>
      <vt:lpstr>Coin Tossing</vt:lpstr>
      <vt:lpstr>Beta Distribution</vt:lpstr>
      <vt:lpstr>Beta-Bernoulli case</vt:lpstr>
      <vt:lpstr>Multivariate case</vt:lpstr>
      <vt:lpstr>Multivariate case</vt:lpstr>
      <vt:lpstr>Multinomial Likelihood</vt:lpstr>
      <vt:lpstr>Dirichlet distribution</vt:lpstr>
      <vt:lpstr>Outline</vt:lpstr>
      <vt:lpstr>Modelling Text</vt:lpstr>
      <vt:lpstr>Modelling Text</vt:lpstr>
      <vt:lpstr>Outline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Dirichlet Allocation</dc:title>
  <dc:creator>nikolodien</dc:creator>
  <cp:lastModifiedBy>nikolodien</cp:lastModifiedBy>
  <cp:revision>36</cp:revision>
  <dcterms:created xsi:type="dcterms:W3CDTF">2013-08-11T07:27:39Z</dcterms:created>
  <dcterms:modified xsi:type="dcterms:W3CDTF">2013-08-13T05:23:59Z</dcterms:modified>
</cp:coreProperties>
</file>