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5" r:id="rId5"/>
    <p:sldId id="272" r:id="rId6"/>
    <p:sldId id="270" r:id="rId7"/>
    <p:sldId id="271" r:id="rId8"/>
    <p:sldId id="263" r:id="rId9"/>
    <p:sldId id="336" r:id="rId10"/>
    <p:sldId id="343" r:id="rId11"/>
    <p:sldId id="344" r:id="rId12"/>
    <p:sldId id="337" r:id="rId13"/>
    <p:sldId id="333" r:id="rId14"/>
    <p:sldId id="323" r:id="rId15"/>
    <p:sldId id="334" r:id="rId16"/>
    <p:sldId id="335" r:id="rId17"/>
    <p:sldId id="342" r:id="rId18"/>
    <p:sldId id="345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ADADAD"/>
    <a:srgbClr val="999999"/>
    <a:srgbClr val="FCAE00"/>
    <a:srgbClr val="B0D623"/>
    <a:srgbClr val="009104"/>
    <a:srgbClr val="0066F5"/>
    <a:srgbClr val="424242"/>
    <a:srgbClr val="EEEEEE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31076-0D7D-4DB8-8E6A-34DD3A2400BD}" v="13" dt="2019-01-28T09:15:03.063"/>
    <p1510:client id="{85E414BE-FCAA-8106-6E86-1E6737A2661F}" v="1301" dt="2019-01-28T13:47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9CC7-A661-1A4E-A6A8-32B1898B85F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3040-57E1-9842-871F-A54D1C615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8F64-9C61-D445-B66B-487A9AA6359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8E03-19E1-9046-80D8-7C2702296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Small except age,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RAF score from negligible to considerable</a:t>
            </a:r>
          </a:p>
          <a:p>
            <a:r>
              <a:rPr lang="en-PH" dirty="0"/>
              <a:t>Table for CE population, negligible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0025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3822607"/>
            <a:ext cx="7956529" cy="1044575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2" y="635320"/>
            <a:ext cx="5149779" cy="276999"/>
            <a:chOff x="685802" y="635320"/>
            <a:chExt cx="5149779" cy="276999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1" r="2064" b="-1"/>
            <a:stretch/>
          </p:blipFill>
          <p:spPr>
            <a:xfrm>
              <a:off x="685802" y="685800"/>
              <a:ext cx="2409825" cy="18004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3226435" y="654189"/>
              <a:ext cx="0" cy="2307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47720" y="635320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bg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bg1"/>
                  </a:solidFill>
                </a:rPr>
                <a:t> &amp; Development</a:t>
              </a:r>
              <a:endParaRPr lang="en-US" kern="800" spc="-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d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460298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2881"/>
            <a:ext cx="7956529" cy="53922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9996269-7555-4764-A9C4-E64090BCAE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6925"/>
            <a:ext cx="9144000" cy="3546475"/>
          </a:xfrm>
          <a:solidFill>
            <a:schemeClr val="bg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Click icon to add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1" y="322978"/>
            <a:ext cx="5133270" cy="276999"/>
            <a:chOff x="685801" y="322978"/>
            <a:chExt cx="5133270" cy="2769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" r="2147" b="-2"/>
            <a:stretch/>
          </p:blipFill>
          <p:spPr>
            <a:xfrm>
              <a:off x="685801" y="367222"/>
              <a:ext cx="2406650" cy="17995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3219450" y="341847"/>
              <a:ext cx="0" cy="230706"/>
            </a:xfrm>
            <a:prstGeom prst="line">
              <a:avLst/>
            </a:prstGeom>
            <a:ln w="1270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 userDrawn="1"/>
          </p:nvSpPr>
          <p:spPr>
            <a:xfrm>
              <a:off x="3331210" y="322978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accent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accent1"/>
                  </a:solidFill>
                </a:rPr>
                <a:t> &amp; Development</a:t>
              </a:r>
              <a:endParaRPr lang="en-US" kern="800" spc="-5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742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Lt.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397607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18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y"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6456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0C9-7517-4B2D-AAB7-5F2E4A6EF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899" y="110963"/>
            <a:ext cx="7991856" cy="487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ALL-CAPS – ARIAL BOLD 32PT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DBF8-2606-48AE-B144-B248B9B846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2899" y="1500271"/>
            <a:ext cx="7982712" cy="43738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Arial 24pt </a:t>
            </a:r>
          </a:p>
          <a:p>
            <a:pPr lvl="1"/>
            <a:r>
              <a:rPr lang="en-US"/>
              <a:t>Arial 24pt </a:t>
            </a:r>
          </a:p>
          <a:p>
            <a:pPr lvl="2"/>
            <a:r>
              <a:rPr lang="en-US"/>
              <a:t>Arial 20pt </a:t>
            </a:r>
          </a:p>
          <a:p>
            <a:pPr lvl="3"/>
            <a:r>
              <a:rPr lang="en-US"/>
              <a:t>Arial 20pt </a:t>
            </a:r>
          </a:p>
          <a:p>
            <a:pPr lvl="4"/>
            <a:r>
              <a:rPr lang="en-US"/>
              <a:t>Arial 20pt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3280" y="505419"/>
            <a:ext cx="7991475" cy="40466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ADADAD"/>
                </a:solidFill>
              </a:defRPr>
            </a:lvl1pPr>
          </a:lstStyle>
          <a:p>
            <a:pPr lvl="0"/>
            <a:r>
              <a:rPr lang="en-US"/>
              <a:t>lowercase subhead – Arial 20pt</a:t>
            </a:r>
          </a:p>
        </p:txBody>
      </p:sp>
    </p:spTree>
    <p:extLst>
      <p:ext uri="{BB962C8B-B14F-4D97-AF65-F5344CB8AC3E}">
        <p14:creationId xmlns:p14="http://schemas.microsoft.com/office/powerpoint/2010/main" val="31089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 userDrawn="1"/>
        </p:nvSpPr>
        <p:spPr>
          <a:xfrm>
            <a:off x="169762" y="6500129"/>
            <a:ext cx="8974238" cy="357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6" y="6616364"/>
            <a:ext cx="1393824" cy="101633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14500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2" imgW="408" imgH="408" progId="TCLayout.ActiveDocument.1">
                  <p:embed/>
                </p:oleObj>
              </mc:Choice>
              <mc:Fallback>
                <p:oleObj name="think-cell Slide" r:id="rId12" imgW="408" imgH="40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506607-EB73-43D2-BE51-66EA2B0D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899" y="1496992"/>
            <a:ext cx="7982712" cy="475318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/>
        </p:nvSpPr>
        <p:spPr>
          <a:xfrm>
            <a:off x="0" y="1034004"/>
            <a:ext cx="8160152" cy="61733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BE5EAD-7101-4A5C-91EA-76D1064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553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C6CEFB6-0A93-463B-A478-FF601D39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70" y="6612270"/>
            <a:ext cx="25603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4E3CF-D28B-45F2-8635-73C80FADDC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0532" y="6626989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chemeClr val="bg1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7745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72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176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440" userDrawn="1">
          <p15:clr>
            <a:srgbClr val="F26B43"/>
          </p15:clr>
        </p15:guide>
        <p15:guide id="7" pos="5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Understanding the Enrollment Rate Drop in Key Account Motion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January 31, 2019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8" b="20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7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8048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KA MOTION ACTIVE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/>
          <a:lstStyle/>
          <a:p>
            <a:r>
              <a:rPr lang="en-AU" dirty="0"/>
              <a:t>How many enrolled members are active in the program?</a:t>
            </a:r>
          </a:p>
        </p:txBody>
      </p:sp>
      <p:graphicFrame>
        <p:nvGraphicFramePr>
          <p:cNvPr id="66" name="Content Placeholder 4">
            <a:extLst>
              <a:ext uri="{FF2B5EF4-FFF2-40B4-BE49-F238E27FC236}">
                <a16:creationId xmlns:a16="http://schemas.microsoft.com/office/drawing/2014/main" id="{11657D71-D2D5-481D-933B-FEA78D41F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400655"/>
              </p:ext>
            </p:extLst>
          </p:nvPr>
        </p:nvGraphicFramePr>
        <p:xfrm>
          <a:off x="576263" y="2136415"/>
          <a:ext cx="7991475" cy="220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31">
                  <a:extLst>
                    <a:ext uri="{9D8B030D-6E8A-4147-A177-3AD203B41FA5}">
                      <a16:colId xmlns:a16="http://schemas.microsoft.com/office/drawing/2014/main" val="2133403847"/>
                    </a:ext>
                  </a:extLst>
                </a:gridCol>
                <a:gridCol w="1897820">
                  <a:extLst>
                    <a:ext uri="{9D8B030D-6E8A-4147-A177-3AD203B41FA5}">
                      <a16:colId xmlns:a16="http://schemas.microsoft.com/office/drawing/2014/main" val="1633181014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3311814018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2042762257"/>
                    </a:ext>
                  </a:extLst>
                </a:gridCol>
              </a:tblGrid>
              <a:tr h="6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Month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Inactive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 Rate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35711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2958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69.6%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58107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7792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53.3%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3653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0BFEEAFE-3F7A-4E86-A867-9C3392E6FAB1}"/>
              </a:ext>
            </a:extLst>
          </p:cNvPr>
          <p:cNvSpPr/>
          <p:nvPr/>
        </p:nvSpPr>
        <p:spPr>
          <a:xfrm>
            <a:off x="6879032" y="3798627"/>
            <a:ext cx="182354" cy="328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1C4B66-08A4-470C-A127-7ED7A94EB29D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There was a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drop in the percent</a:t>
            </a:r>
            <a:r>
              <a:rPr lang="en-US" sz="2000" dirty="0">
                <a:latin typeface="Century Gothic"/>
              </a:rPr>
              <a:t> of who are active among those enrolled</a:t>
            </a:r>
          </a:p>
        </p:txBody>
      </p:sp>
    </p:spTree>
    <p:extLst>
      <p:ext uri="{BB962C8B-B14F-4D97-AF65-F5344CB8AC3E}">
        <p14:creationId xmlns:p14="http://schemas.microsoft.com/office/powerpoint/2010/main" val="6357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Demographics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EFE2F1-6200-4091-AFAC-9C8009BB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54528"/>
              </p:ext>
            </p:extLst>
          </p:nvPr>
        </p:nvGraphicFramePr>
        <p:xfrm>
          <a:off x="1239014" y="2142863"/>
          <a:ext cx="6665973" cy="2532482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951890527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 (N=8880)</a:t>
                      </a:r>
                      <a:endParaRPr lang="en-US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45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487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34146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48.5</a:t>
                      </a: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54.1%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4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01188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51.5</a:t>
                      </a: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45.9%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4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5761"/>
                  </a:ext>
                </a:extLst>
              </a:tr>
              <a:tr h="487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Subscriber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79.2%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82.3%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76313"/>
                  </a:ext>
                </a:extLst>
              </a:tr>
              <a:tr h="487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Area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704177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25.6</a:t>
                      </a: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19.8%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4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352991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42.6%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48.0%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4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3617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4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31.9%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32.2%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4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92502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$61,303.21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$63,288.62 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3B5C99-B0C7-4D7A-A487-0A77303F84DF}"/>
              </a:ext>
            </a:extLst>
          </p:cNvPr>
          <p:cNvSpPr txBox="1"/>
          <p:nvPr/>
        </p:nvSpPr>
        <p:spPr>
          <a:xfrm>
            <a:off x="2406316" y="1871892"/>
            <a:ext cx="433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/>
              <a:t>Demographic Comparisons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DBD8A2-9F6F-47B4-AF09-4137149BCF65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practical differences</a:t>
            </a:r>
            <a:r>
              <a:rPr lang="en-US" sz="2000" dirty="0">
                <a:latin typeface="Century Gothic"/>
              </a:rPr>
              <a:t> in demographics among the groups of active among enrolled members</a:t>
            </a:r>
          </a:p>
        </p:txBody>
      </p:sp>
    </p:spTree>
    <p:extLst>
      <p:ext uri="{BB962C8B-B14F-4D97-AF65-F5344CB8AC3E}">
        <p14:creationId xmlns:p14="http://schemas.microsoft.com/office/powerpoint/2010/main" val="180828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RAF and Prevalence Conditions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B5C99-B0C7-4D7A-A487-0A77303F84DF}"/>
              </a:ext>
            </a:extLst>
          </p:cNvPr>
          <p:cNvSpPr txBox="1"/>
          <p:nvPr/>
        </p:nvSpPr>
        <p:spPr>
          <a:xfrm>
            <a:off x="1562520" y="2249221"/>
            <a:ext cx="601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/>
              <a:t>RAF Score and Percentage Prevalence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5C4168-EAB6-4DF8-9513-882246D28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23182"/>
              </p:ext>
            </p:extLst>
          </p:nvPr>
        </p:nvGraphicFramePr>
        <p:xfrm>
          <a:off x="1239014" y="2571959"/>
          <a:ext cx="6665973" cy="2261446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2942087558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963814145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709940585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3992900192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1976568417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 (N=8880)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p-value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7428"/>
                  </a:ext>
                </a:extLst>
              </a:tr>
              <a:tr h="2025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Type 2 Diabetes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0.5</a:t>
                      </a: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0.5%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53931"/>
                  </a:ext>
                </a:extLst>
              </a:tr>
              <a:tr h="19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Hypertension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9.7%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10.8%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22506"/>
                  </a:ext>
                </a:extLst>
              </a:tr>
              <a:tr h="2315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Depression and Anxiety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5.6%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6.4%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482341"/>
                  </a:ext>
                </a:extLst>
              </a:tr>
              <a:tr h="19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COPD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0.4%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0.4%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84656"/>
                  </a:ext>
                </a:extLst>
              </a:tr>
              <a:tr h="2315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Congestive Heart Failure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0.1%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0.2%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50173"/>
                  </a:ext>
                </a:extLst>
              </a:tr>
              <a:tr h="19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Rheumatoid Arthritis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0.1%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0.1%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63424"/>
                  </a:ext>
                </a:extLst>
              </a:tr>
              <a:tr h="19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Chronic Pain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10.2</a:t>
                      </a: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11.4</a:t>
                      </a: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0989"/>
                  </a:ext>
                </a:extLst>
              </a:tr>
              <a:tr h="196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RAF Score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0.92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0.83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4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8707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74460-44F3-4762-910B-613ABACF128C}"/>
              </a:ext>
            </a:extLst>
          </p:cNvPr>
          <p:cNvSpPr txBox="1">
            <a:spLocks/>
          </p:cNvSpPr>
          <p:nvPr/>
        </p:nvSpPr>
        <p:spPr>
          <a:xfrm>
            <a:off x="970343" y="1121746"/>
            <a:ext cx="7203315" cy="1072755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practical differences</a:t>
            </a:r>
            <a:r>
              <a:rPr lang="en-US" sz="2000" dirty="0">
                <a:latin typeface="Century Gothic"/>
              </a:rPr>
              <a:t> in RAF and percentage of prevalence conditions among the groups of active among enrolled members</a:t>
            </a:r>
          </a:p>
        </p:txBody>
      </p:sp>
    </p:spTree>
    <p:extLst>
      <p:ext uri="{BB962C8B-B14F-4D97-AF65-F5344CB8AC3E}">
        <p14:creationId xmlns:p14="http://schemas.microsoft.com/office/powerpoint/2010/main" val="177538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AAEA8-6E45-4FFC-BC4E-15ED437983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38496369"/>
              </p:ext>
            </p:extLst>
          </p:nvPr>
        </p:nvGraphicFramePr>
        <p:xfrm>
          <a:off x="1235830" y="2145647"/>
          <a:ext cx="6672340" cy="1572863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454725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454725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872834">
                  <a:extLst>
                    <a:ext uri="{9D8B030D-6E8A-4147-A177-3AD203B41FA5}">
                      <a16:colId xmlns:a16="http://schemas.microsoft.com/office/drawing/2014/main" val="3380514463"/>
                    </a:ext>
                  </a:extLst>
                </a:gridCol>
                <a:gridCol w="969817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 (N=8880)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Inpatient</a:t>
                      </a:r>
                      <a:endParaRPr lang="en-PH" sz="11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$0.35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$0.17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0.60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06007"/>
                  </a:ext>
                </a:extLst>
              </a:tr>
              <a:tr h="160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Outpatient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$29.50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$43.61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0156"/>
                  </a:ext>
                </a:extLst>
              </a:tr>
              <a:tr h="160914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Doctor Visit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$48.70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$58.84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3762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Drugs</a:t>
                      </a:r>
                      <a:endParaRPr lang="en-PH" sz="11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$37.26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$35.31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3225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Emergency Room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$2.09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$0.94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55660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$169.96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$191.37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 dirty="0">
                <a:cs typeface="Arial"/>
              </a:rPr>
              <a:t>Difference in Healthcare Spending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2201-D5B5-4B0C-8C8F-147C1FCD8205}"/>
              </a:ext>
            </a:extLst>
          </p:cNvPr>
          <p:cNvSpPr txBox="1"/>
          <p:nvPr/>
        </p:nvSpPr>
        <p:spPr>
          <a:xfrm>
            <a:off x="1556235" y="1854014"/>
            <a:ext cx="60315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600" b="1" dirty="0"/>
              <a:t> Healthcare Spending Comparisons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practical differences</a:t>
            </a:r>
            <a:r>
              <a:rPr lang="en-US" sz="2000" dirty="0">
                <a:latin typeface="Century Gothic"/>
              </a:rPr>
              <a:t> in healthcare costs among the groups of active among enrolled members</a:t>
            </a:r>
            <a:endParaRPr lang="en-US" dirty="0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D36B07-A39C-4025-997B-93413CB0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60" y="3839100"/>
            <a:ext cx="5887481" cy="23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AAEA8-6E45-4FFC-BC4E-15ED437983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5462616"/>
              </p:ext>
            </p:extLst>
          </p:nvPr>
        </p:nvGraphicFramePr>
        <p:xfrm>
          <a:off x="1215196" y="2302448"/>
          <a:ext cx="6713608" cy="769236"/>
        </p:xfrm>
        <a:graphic>
          <a:graphicData uri="http://schemas.openxmlformats.org/drawingml/2006/table">
            <a:tbl>
              <a:tblPr/>
              <a:tblGrid>
                <a:gridCol w="1609274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547381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916049">
                  <a:extLst>
                    <a:ext uri="{9D8B030D-6E8A-4147-A177-3AD203B41FA5}">
                      <a16:colId xmlns:a16="http://schemas.microsoft.com/office/drawing/2014/main" val="3380514463"/>
                    </a:ext>
                  </a:extLst>
                </a:gridCol>
                <a:gridCol w="1095568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 (N=8880)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Obsereved</a:t>
                      </a: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Difference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Bootstrap CI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307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PMPM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$331.0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$385.6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$54.6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($7.54, $102.32)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060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>
                <a:cs typeface="Arial"/>
              </a:rPr>
              <a:t>Difference in PMPM Spending</a:t>
            </a:r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2201-D5B5-4B0C-8C8F-147C1FCD8205}"/>
              </a:ext>
            </a:extLst>
          </p:cNvPr>
          <p:cNvSpPr txBox="1"/>
          <p:nvPr/>
        </p:nvSpPr>
        <p:spPr>
          <a:xfrm>
            <a:off x="1556235" y="2002563"/>
            <a:ext cx="60315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600" b="1" dirty="0"/>
              <a:t>PMPM Spending Comparisons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</a:pPr>
            <a:r>
              <a:rPr lang="en-US" sz="2000">
                <a:latin typeface="Century Gothic"/>
              </a:rPr>
              <a:t>July 2018 active among enrolled members have </a:t>
            </a:r>
            <a:r>
              <a:rPr lang="en-US" sz="2000" b="1">
                <a:solidFill>
                  <a:srgbClr val="0070C0"/>
                </a:solidFill>
                <a:latin typeface="Century Gothic"/>
              </a:rPr>
              <a:t>higher month on month spending</a:t>
            </a:r>
            <a:r>
              <a:rPr lang="en-US" sz="2000">
                <a:latin typeface="Century Gothic"/>
              </a:rPr>
              <a:t> on healtcare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54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 dirty="0">
                <a:cs typeface="Arial"/>
              </a:rPr>
              <a:t>Overall Findings</a:t>
            </a:r>
            <a:endParaRPr lang="en-P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593202" y="1671550"/>
            <a:ext cx="7529741" cy="2800242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</a:pPr>
            <a:r>
              <a:rPr lang="en-US" sz="2400" b="1" dirty="0"/>
              <a:t>There are no major differences between the two groups compared</a:t>
            </a:r>
          </a:p>
          <a:p>
            <a:pPr algn="just">
              <a:buClr>
                <a:schemeClr val="accent1"/>
              </a:buClr>
            </a:pPr>
            <a:r>
              <a:rPr lang="en-US" sz="2400" b="1" dirty="0"/>
              <a:t>In general, while there is statistical evidence that some variables are different, it is believed that the members belonging in July 2018 have the same characteristics as those in July 2017. </a:t>
            </a:r>
          </a:p>
        </p:txBody>
      </p:sp>
    </p:spTree>
    <p:extLst>
      <p:ext uri="{BB962C8B-B14F-4D97-AF65-F5344CB8AC3E}">
        <p14:creationId xmlns:p14="http://schemas.microsoft.com/office/powerpoint/2010/main" val="11457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9ED-DEC1-41BD-8BC9-ED8D550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6AE5-B23B-41B0-84BE-4AD504AF0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PH" dirty="0"/>
              <a:t>Background</a:t>
            </a:r>
          </a:p>
          <a:p>
            <a:r>
              <a:rPr lang="en-PH" dirty="0"/>
              <a:t>Methods</a:t>
            </a:r>
          </a:p>
          <a:p>
            <a:r>
              <a:rPr lang="en-PH" dirty="0"/>
              <a:t>KA motion enrollment rate</a:t>
            </a:r>
          </a:p>
          <a:p>
            <a:r>
              <a:rPr lang="en-PH" dirty="0"/>
              <a:t>Comparison among enrolled members</a:t>
            </a:r>
          </a:p>
          <a:p>
            <a:pPr lvl="1"/>
            <a:r>
              <a:rPr lang="en-PH" dirty="0"/>
              <a:t>Demographics, health, claims</a:t>
            </a:r>
          </a:p>
          <a:p>
            <a:r>
              <a:rPr lang="en-PH" dirty="0"/>
              <a:t>Comparison among active members</a:t>
            </a:r>
          </a:p>
          <a:p>
            <a:pPr lvl="1"/>
            <a:r>
              <a:rPr lang="en-PH" dirty="0"/>
              <a:t>Demographics, health, claims</a:t>
            </a:r>
          </a:p>
          <a:p>
            <a:r>
              <a:rPr lang="en-PH" dirty="0"/>
              <a:t>Next steps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DFADE-DA83-45E0-AE3F-31D686244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DCCDE-7D4D-4F0E-965E-CF31CE2450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74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A59B-A024-4D04-8199-B86DD30A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59D4-BB85-42EE-8FB8-CCBF313AEE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8" y="1500271"/>
            <a:ext cx="8082781" cy="4373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dirty="0"/>
              <a:t>July 2018 monthly motion report: </a:t>
            </a:r>
          </a:p>
          <a:p>
            <a:pPr marL="0" indent="0">
              <a:buNone/>
            </a:pPr>
            <a:r>
              <a:rPr lang="en-PH" dirty="0"/>
              <a:t>Enrollment rate</a:t>
            </a:r>
          </a:p>
          <a:p>
            <a:pPr marL="0" indent="0">
              <a:buNone/>
            </a:pPr>
            <a:r>
              <a:rPr lang="en-PH" dirty="0"/>
              <a:t>	From 64% in July 2017 down to 42% in July 2018</a:t>
            </a:r>
          </a:p>
          <a:p>
            <a:pPr marL="0" indent="0">
              <a:buNone/>
            </a:pPr>
            <a:r>
              <a:rPr lang="en-PH" dirty="0"/>
              <a:t>Active rate</a:t>
            </a:r>
          </a:p>
          <a:p>
            <a:pPr marL="0" indent="0">
              <a:buNone/>
            </a:pPr>
            <a:r>
              <a:rPr lang="en-PH" dirty="0"/>
              <a:t>	From 61.9% in July 2017 down to 44.3% in July 2018</a:t>
            </a:r>
          </a:p>
          <a:p>
            <a:pPr marL="0" indent="0">
              <a:buNone/>
            </a:pPr>
            <a:r>
              <a:rPr lang="en-PH" b="1" dirty="0"/>
              <a:t>Killer questions:</a:t>
            </a:r>
          </a:p>
          <a:p>
            <a:pPr marL="0" indent="0">
              <a:buNone/>
            </a:pPr>
            <a:r>
              <a:rPr lang="en-PH" sz="2200" dirty="0"/>
              <a:t>How do member characteristics, particularly those related to health, compare? </a:t>
            </a:r>
          </a:p>
          <a:p>
            <a:pPr marL="457200" indent="-457200">
              <a:buAutoNum type="arabicPeriod"/>
            </a:pPr>
            <a:r>
              <a:rPr lang="en-PH" sz="2200" dirty="0"/>
              <a:t>Between those that were eligible in July 2017 and July 2018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PH" sz="2200" dirty="0"/>
              <a:t>Between those that were enrolled in July 2017 and July 2018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PH" sz="2200" dirty="0"/>
              <a:t>Between those that were active in July 2017 and July 2018</a:t>
            </a:r>
          </a:p>
          <a:p>
            <a:pPr marL="457200" indent="-457200">
              <a:buAutoNum type="arabicPeriod"/>
            </a:pPr>
            <a:endParaRPr lang="en-PH" sz="2200" dirty="0"/>
          </a:p>
          <a:p>
            <a:pPr marL="457200" indent="-457200">
              <a:buAutoNum type="arabicPeriod"/>
            </a:pPr>
            <a:endParaRPr lang="en-PH" sz="2200" dirty="0"/>
          </a:p>
          <a:p>
            <a:pPr marL="0" indent="0">
              <a:buNone/>
            </a:pPr>
            <a:endParaRPr lang="en-P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C0F6-D675-484B-A6CF-A3FC1CB96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F5E67-073D-45D5-B1F8-3F8602EEC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/>
              <a:t>Sizeable drop in Key Account motion enrollment rate</a:t>
            </a:r>
          </a:p>
        </p:txBody>
      </p:sp>
    </p:spTree>
    <p:extLst>
      <p:ext uri="{BB962C8B-B14F-4D97-AF65-F5344CB8AC3E}">
        <p14:creationId xmlns:p14="http://schemas.microsoft.com/office/powerpoint/2010/main" val="18525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894-8635-4060-9E0E-8406FCD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F2BD-A523-42A5-98B2-4B303209C0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Data</a:t>
            </a:r>
            <a:r>
              <a:rPr lang="en-PH" sz="1800" dirty="0"/>
              <a:t> </a:t>
            </a:r>
            <a:r>
              <a:rPr lang="en-PH" sz="1800" b="1" dirty="0"/>
              <a:t>source</a:t>
            </a:r>
            <a:r>
              <a:rPr lang="en-PH" sz="1800" dirty="0"/>
              <a:t>: identified via pharmacy and medical claims data with UHC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Population</a:t>
            </a:r>
            <a:r>
              <a:rPr lang="en-PH" sz="1800" dirty="0"/>
              <a:t>: Members of employers eligible for Key Account Motion </a:t>
            </a:r>
            <a:endParaRPr lang="en-PH" sz="1800" b="1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Time period</a:t>
            </a:r>
            <a:r>
              <a:rPr lang="en-PH" sz="1800" dirty="0"/>
              <a:t>:</a:t>
            </a:r>
          </a:p>
          <a:p>
            <a:pPr marL="0" indent="0">
              <a:buNone/>
            </a:pPr>
            <a:r>
              <a:rPr lang="en-PH" sz="1800" dirty="0"/>
              <a:t>	 Group 1: July 2016 – July 2017 </a:t>
            </a:r>
          </a:p>
          <a:p>
            <a:pPr marL="0" indent="0">
              <a:buNone/>
            </a:pPr>
            <a:r>
              <a:rPr lang="en-PH" sz="1800" dirty="0"/>
              <a:t>	 Group 2: July 2017 – July 2018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Definitions</a:t>
            </a:r>
            <a:r>
              <a:rPr lang="en-PH" sz="1800" dirty="0"/>
              <a:t>:</a:t>
            </a:r>
          </a:p>
          <a:p>
            <a:pPr marL="0" indent="0">
              <a:buNone/>
            </a:pPr>
            <a:r>
              <a:rPr lang="en-PH" sz="1800" dirty="0"/>
              <a:t>      - </a:t>
            </a:r>
            <a:r>
              <a:rPr lang="en-PH" sz="1800" b="1" dirty="0"/>
              <a:t>Eligible</a:t>
            </a:r>
            <a:r>
              <a:rPr lang="en-PH" sz="1800" dirty="0"/>
              <a:t>: enrolled in UHC and eligible to participate in KA motion program</a:t>
            </a:r>
          </a:p>
          <a:p>
            <a:pPr marL="0" indent="0">
              <a:buNone/>
            </a:pPr>
            <a:r>
              <a:rPr lang="en-PH" sz="1800" dirty="0"/>
              <a:t>      - </a:t>
            </a:r>
            <a:r>
              <a:rPr lang="en-PH" sz="1800" b="1" dirty="0"/>
              <a:t>Enrolled</a:t>
            </a:r>
            <a:r>
              <a:rPr lang="en-PH" sz="1800" dirty="0"/>
              <a:t>: enrolled in KA motion program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sz="1800" dirty="0"/>
              <a:t>      - </a:t>
            </a:r>
            <a:r>
              <a:rPr lang="en-PH" sz="1800" b="1" dirty="0"/>
              <a:t>Active</a:t>
            </a:r>
            <a:r>
              <a:rPr lang="en-PH" sz="1800" dirty="0"/>
              <a:t>: had at least 100 steps during at least a day, and do not have an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sz="1800" dirty="0"/>
              <a:t>	    incentive adjustment &lt; $40 during the month</a:t>
            </a:r>
          </a:p>
          <a:p>
            <a:pPr marL="0" indent="0">
              <a:buNone/>
            </a:pPr>
            <a:r>
              <a:rPr lang="en-PH" sz="1800" dirty="0"/>
              <a:t>Amounts &gt; 99.5 percentile of extreme normalized values were removed from analyses </a:t>
            </a:r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1C0B-E04A-489F-B604-4276D3E25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5F41-3CB6-427E-9005-A8D559A830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86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 MOTION ENROLLMENT RATE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many have enrolled in the program?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ECDD4-D000-4107-AEAA-529607B2FCC1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6F52C62-6219-46CC-895B-ECB8976B5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67808"/>
              </p:ext>
            </p:extLst>
          </p:nvPr>
        </p:nvGraphicFramePr>
        <p:xfrm>
          <a:off x="576263" y="2136415"/>
          <a:ext cx="7991475" cy="235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31">
                  <a:extLst>
                    <a:ext uri="{9D8B030D-6E8A-4147-A177-3AD203B41FA5}">
                      <a16:colId xmlns:a16="http://schemas.microsoft.com/office/drawing/2014/main" val="2133403847"/>
                    </a:ext>
                  </a:extLst>
                </a:gridCol>
                <a:gridCol w="1897820">
                  <a:extLst>
                    <a:ext uri="{9D8B030D-6E8A-4147-A177-3AD203B41FA5}">
                      <a16:colId xmlns:a16="http://schemas.microsoft.com/office/drawing/2014/main" val="1633181014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3311814018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2042762257"/>
                    </a:ext>
                  </a:extLst>
                </a:gridCol>
              </a:tblGrid>
              <a:tr h="6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Month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Eligible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Enrolled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Enrollment Rate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35711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14071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9730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69.1%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58107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36438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45.8%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3653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81DCD9-6047-4DC9-B0D3-2A8B52CF7D7C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There was a sizeable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drop in the enrollment rate</a:t>
            </a:r>
            <a:r>
              <a:rPr lang="en-US" sz="2000" dirty="0">
                <a:latin typeface="Century Gothic"/>
              </a:rPr>
              <a:t> in the Key Accounts Motion program. </a:t>
            </a:r>
          </a:p>
        </p:txBody>
      </p:sp>
    </p:spTree>
    <p:extLst>
      <p:ext uri="{BB962C8B-B14F-4D97-AF65-F5344CB8AC3E}">
        <p14:creationId xmlns:p14="http://schemas.microsoft.com/office/powerpoint/2010/main" val="4035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/>
              <a:t>Difference in Demographics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3A6474-EE8E-4064-9CAC-6E177B11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98795"/>
              </p:ext>
            </p:extLst>
          </p:nvPr>
        </p:nvGraphicFramePr>
        <p:xfrm>
          <a:off x="789140" y="3429000"/>
          <a:ext cx="7553194" cy="2630823"/>
        </p:xfrm>
        <a:graphic>
          <a:graphicData uri="http://schemas.openxmlformats.org/drawingml/2006/table">
            <a:tbl>
              <a:tblPr/>
              <a:tblGrid>
                <a:gridCol w="2175817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647405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647405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984298">
                  <a:extLst>
                    <a:ext uri="{9D8B030D-6E8A-4147-A177-3AD203B41FA5}">
                      <a16:colId xmlns:a16="http://schemas.microsoft.com/office/drawing/2014/main" val="951890527"/>
                    </a:ext>
                  </a:extLst>
                </a:gridCol>
                <a:gridCol w="1098269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419711">
                <a:tc>
                  <a:txBody>
                    <a:bodyPr/>
                    <a:lstStyle/>
                    <a:p>
                      <a:pPr algn="ctr" rtl="0" fontAlgn="ctr"/>
                      <a:endParaRPr lang="en-PH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(N=14071)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 (N=36438)</a:t>
                      </a:r>
                      <a:endParaRPr lang="en-US" sz="16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6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43</a:t>
                      </a:r>
                      <a:endParaRPr lang="en-US" sz="16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6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46.6</a:t>
                      </a: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51.0%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6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01188"/>
                  </a:ext>
                </a:extLst>
              </a:tr>
              <a:tr h="2134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Subscriber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79.4%</a:t>
                      </a:r>
                      <a:endParaRPr lang="en-US" sz="1600" b="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79.0%</a:t>
                      </a:r>
                      <a:endParaRPr lang="en-US" sz="1600" b="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---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76313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Area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endParaRPr lang="en-PH" sz="16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704177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26.1</a:t>
                      </a: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21.3%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6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352991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42.9%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46.1%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6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3617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  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 %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31.1%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32.5%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rgbClr val="424242"/>
                          </a:solidFill>
                          <a:latin typeface="Arial"/>
                        </a:rPr>
                        <a:t>&lt; 0.01</a:t>
                      </a:r>
                      <a:endParaRPr lang="en-US" sz="1600" b="1" i="0" u="none" strike="noStrike" noProof="0" dirty="0"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92502"/>
                  </a:ext>
                </a:extLst>
              </a:tr>
              <a:tr h="2696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$61,004.9</a:t>
                      </a:r>
                      <a:endParaRPr lang="en-US" sz="16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$62,052.3</a:t>
                      </a:r>
                      <a:endParaRPr lang="en-US" sz="16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035ACD-5013-4C6C-901F-8F9AF3FA2411}"/>
              </a:ext>
            </a:extLst>
          </p:cNvPr>
          <p:cNvSpPr txBox="1"/>
          <p:nvPr/>
        </p:nvSpPr>
        <p:spPr>
          <a:xfrm>
            <a:off x="928248" y="2924076"/>
            <a:ext cx="433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/>
              <a:t>Demographic Comparisons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0E3F85-A601-460E-BCE1-B1E226D0EFB6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sizeable differences</a:t>
            </a:r>
            <a:r>
              <a:rPr lang="en-US" sz="2000" dirty="0">
                <a:latin typeface="Century Gothic"/>
              </a:rPr>
              <a:t> in demographics between the groups of eligible members</a:t>
            </a:r>
          </a:p>
        </p:txBody>
      </p:sp>
    </p:spTree>
    <p:extLst>
      <p:ext uri="{BB962C8B-B14F-4D97-AF65-F5344CB8AC3E}">
        <p14:creationId xmlns:p14="http://schemas.microsoft.com/office/powerpoint/2010/main" val="272208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cs typeface="Arial"/>
              </a:rPr>
              <a:t>Difference in RAF and Prevalence Conditions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4AC25-9880-47AA-B5AE-E1C2BF76911F}"/>
              </a:ext>
            </a:extLst>
          </p:cNvPr>
          <p:cNvSpPr txBox="1"/>
          <p:nvPr/>
        </p:nvSpPr>
        <p:spPr>
          <a:xfrm>
            <a:off x="635596" y="3013307"/>
            <a:ext cx="601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/>
              <a:t>RAF Score and Percentage Prevalence Comparisons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D15355-C00D-4324-9312-741038DF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61087"/>
              </p:ext>
            </p:extLst>
          </p:nvPr>
        </p:nvGraphicFramePr>
        <p:xfrm>
          <a:off x="970344" y="3382028"/>
          <a:ext cx="7203315" cy="3002393"/>
        </p:xfrm>
        <a:graphic>
          <a:graphicData uri="http://schemas.openxmlformats.org/drawingml/2006/table">
            <a:tbl>
              <a:tblPr/>
              <a:tblGrid>
                <a:gridCol w="2075029">
                  <a:extLst>
                    <a:ext uri="{9D8B030D-6E8A-4147-A177-3AD203B41FA5}">
                      <a16:colId xmlns:a16="http://schemas.microsoft.com/office/drawing/2014/main" val="2942087558"/>
                    </a:ext>
                  </a:extLst>
                </a:gridCol>
                <a:gridCol w="1571094">
                  <a:extLst>
                    <a:ext uri="{9D8B030D-6E8A-4147-A177-3AD203B41FA5}">
                      <a16:colId xmlns:a16="http://schemas.microsoft.com/office/drawing/2014/main" val="2963814145"/>
                    </a:ext>
                  </a:extLst>
                </a:gridCol>
                <a:gridCol w="1571094">
                  <a:extLst>
                    <a:ext uri="{9D8B030D-6E8A-4147-A177-3AD203B41FA5}">
                      <a16:colId xmlns:a16="http://schemas.microsoft.com/office/drawing/2014/main" val="709940585"/>
                    </a:ext>
                  </a:extLst>
                </a:gridCol>
                <a:gridCol w="938703">
                  <a:extLst>
                    <a:ext uri="{9D8B030D-6E8A-4147-A177-3AD203B41FA5}">
                      <a16:colId xmlns:a16="http://schemas.microsoft.com/office/drawing/2014/main" val="3992900192"/>
                    </a:ext>
                  </a:extLst>
                </a:gridCol>
                <a:gridCol w="1047395">
                  <a:extLst>
                    <a:ext uri="{9D8B030D-6E8A-4147-A177-3AD203B41FA5}">
                      <a16:colId xmlns:a16="http://schemas.microsoft.com/office/drawing/2014/main" val="1976568417"/>
                    </a:ext>
                  </a:extLst>
                </a:gridCol>
              </a:tblGrid>
              <a:tr h="418820">
                <a:tc>
                  <a:txBody>
                    <a:bodyPr/>
                    <a:lstStyle/>
                    <a:p>
                      <a:pPr algn="ctr" rtl="0" fontAlgn="ctr"/>
                      <a:endParaRPr lang="en-PH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July 2017 (N=6772)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July 2018 (N=8880)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p-value</a:t>
                      </a:r>
                      <a:endParaRPr lang="en-PH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Effect Size Magnitude</a:t>
                      </a:r>
                      <a:endParaRPr lang="en-PH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7428"/>
                  </a:ext>
                </a:extLst>
              </a:tr>
              <a:tr h="2483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Type 2 Diabetes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0.6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0.5%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53931"/>
                  </a:ext>
                </a:extLst>
              </a:tr>
              <a:tr h="2412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Hypertension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9.8%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10.0%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242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22506"/>
                  </a:ext>
                </a:extLst>
              </a:tr>
              <a:tr h="2838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Depression and Anxiety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6.2%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6.6%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242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482341"/>
                  </a:ext>
                </a:extLst>
              </a:tr>
              <a:tr h="2412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COPD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0.6%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0.5%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84656"/>
                  </a:ext>
                </a:extLst>
              </a:tr>
              <a:tr h="2838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Congestive Heart Failure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0.3%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0.3%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50173"/>
                  </a:ext>
                </a:extLst>
              </a:tr>
              <a:tr h="2412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Rheumatoid Arthritis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0.1%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0.1%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63424"/>
                  </a:ext>
                </a:extLst>
              </a:tr>
              <a:tr h="2412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Chronic Pain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10.8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11.0</a:t>
                      </a: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%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0.485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6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0989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RAF Score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0.92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0.83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&lt; 0.01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600" b="1" i="0" u="none" strike="noStrike" noProof="0" dirty="0">
                          <a:solidFill>
                            <a:schemeClr val="accent3"/>
                          </a:solidFill>
                          <a:latin typeface="+mn-lt"/>
                        </a:rPr>
                        <a:t>Negligible</a:t>
                      </a:r>
                      <a:endParaRPr lang="en-US" sz="1600" b="1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8707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5128B-B98F-4300-8A35-281762444513}"/>
              </a:ext>
            </a:extLst>
          </p:cNvPr>
          <p:cNvSpPr txBox="1">
            <a:spLocks/>
          </p:cNvSpPr>
          <p:nvPr/>
        </p:nvSpPr>
        <p:spPr>
          <a:xfrm>
            <a:off x="635597" y="1121746"/>
            <a:ext cx="7538062" cy="1072755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RAF scores 0.14 lower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Continuous enrollment shows no difference in RAF scores</a:t>
            </a:r>
          </a:p>
        </p:txBody>
      </p:sp>
    </p:spTree>
    <p:extLst>
      <p:ext uri="{BB962C8B-B14F-4D97-AF65-F5344CB8AC3E}">
        <p14:creationId xmlns:p14="http://schemas.microsoft.com/office/powerpoint/2010/main" val="948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>
                <a:cs typeface="Arial"/>
              </a:rPr>
              <a:t>Difference in Healthcare costs</a:t>
            </a:r>
            <a:endParaRPr lang="en-P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FA3800-1BD6-439D-9738-863E21FFF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884636"/>
              </p:ext>
            </p:extLst>
          </p:nvPr>
        </p:nvGraphicFramePr>
        <p:xfrm>
          <a:off x="1235830" y="2145647"/>
          <a:ext cx="6672340" cy="1527143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454725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454725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872834">
                  <a:extLst>
                    <a:ext uri="{9D8B030D-6E8A-4147-A177-3AD203B41FA5}">
                      <a16:colId xmlns:a16="http://schemas.microsoft.com/office/drawing/2014/main" val="3380514463"/>
                    </a:ext>
                  </a:extLst>
                </a:gridCol>
                <a:gridCol w="969817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 (N=8880)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p-value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Inpatient</a:t>
                      </a:r>
                      <a:endParaRPr lang="en-PH" sz="11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$1.61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$0.98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06007"/>
                  </a:ext>
                </a:extLst>
              </a:tr>
              <a:tr h="160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Outpatient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$30.41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$38.12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0156"/>
                  </a:ext>
                </a:extLst>
              </a:tr>
              <a:tr h="160914">
                <a:tc>
                  <a:txBody>
                    <a:bodyPr/>
                    <a:lstStyle/>
                    <a:p>
                      <a:pPr algn="l" rtl="0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Doctor Visit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$46.67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$52.18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&lt; 0.01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3762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Drugs</a:t>
                      </a:r>
                      <a:endParaRPr lang="en-PH" sz="11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$35.73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$37.40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3225"/>
                  </a:ext>
                </a:extLst>
              </a:tr>
              <a:tr h="146647">
                <a:tc>
                  <a:txBody>
                    <a:bodyPr/>
                    <a:lstStyle/>
                    <a:p>
                      <a:pPr algn="l" rtl="0"/>
                      <a:r>
                        <a:rPr lang="en-PH" sz="11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Emergency Room</a:t>
                      </a:r>
                      <a:endParaRPr lang="en-PH" sz="11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$2.23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$2.18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0" i="0" u="none" strike="noStrike" dirty="0">
                          <a:solidFill>
                            <a:srgbClr val="424242"/>
                          </a:solidFill>
                          <a:latin typeface="+mn-lt"/>
                        </a:rPr>
                        <a:t>---</a:t>
                      </a:r>
                      <a:endParaRPr lang="en-PH" sz="1100" b="0" i="0" u="none" strike="noStrike" dirty="0">
                        <a:solidFill>
                          <a:srgbClr val="424242"/>
                        </a:solidFill>
                        <a:effectLst/>
                        <a:latin typeface="+mn-lt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55660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$188.39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$208.21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&lt; 0.01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4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7BE96-8097-408C-B244-E5D3FC1FB895}"/>
              </a:ext>
            </a:extLst>
          </p:cNvPr>
          <p:cNvSpPr txBox="1"/>
          <p:nvPr/>
        </p:nvSpPr>
        <p:spPr>
          <a:xfrm>
            <a:off x="1556235" y="1854014"/>
            <a:ext cx="60315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600" b="1" dirty="0"/>
              <a:t> Healthcare Spending Comparisons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53CBC-F3FB-4860-BE95-FEB2406B95AF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had $20 higher total costs, $8 higher for OP, $6 higher for DR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6802E-5AB4-4D0F-B099-4CDD052B03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26654" y="3860839"/>
            <a:ext cx="5890693" cy="24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8248FA-E9BC-4C27-943B-F76B1A78E6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9612" y="3428572"/>
            <a:ext cx="7629525" cy="30670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D8E2A8-6FBE-4A0E-9761-AF27093A96B8}"/>
              </a:ext>
            </a:extLst>
          </p:cNvPr>
          <p:cNvSpPr txBox="1">
            <a:spLocks/>
          </p:cNvSpPr>
          <p:nvPr/>
        </p:nvSpPr>
        <p:spPr>
          <a:xfrm>
            <a:off x="536414" y="1145423"/>
            <a:ext cx="6913009" cy="540764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/>
              <a:t>No practical differences between healthcare costs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8C43F688-740B-4808-9723-765064646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16643"/>
              </p:ext>
            </p:extLst>
          </p:nvPr>
        </p:nvGraphicFramePr>
        <p:xfrm>
          <a:off x="565855" y="1873821"/>
          <a:ext cx="5650389" cy="117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0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Group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Mean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SD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37">
                <a:tc>
                  <a:txBody>
                    <a:bodyPr/>
                    <a:lstStyle/>
                    <a:p>
                      <a:r>
                        <a:rPr lang="en-US" sz="1600" dirty="0"/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13,917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188.4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636.4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r>
                        <a:rPr lang="en-US" sz="1600" dirty="0"/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36,068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687.6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41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tedHealthGroup">
  <a:themeElements>
    <a:clrScheme name="UGH Theme colors">
      <a:dk1>
        <a:srgbClr val="424242"/>
      </a:dk1>
      <a:lt1>
        <a:srgbClr val="FFFFFF"/>
      </a:lt1>
      <a:dk2>
        <a:srgbClr val="424242"/>
      </a:dk2>
      <a:lt2>
        <a:srgbClr val="DADADA"/>
      </a:lt2>
      <a:accent1>
        <a:srgbClr val="003C71"/>
      </a:accent1>
      <a:accent2>
        <a:srgbClr val="0066F5"/>
      </a:accent2>
      <a:accent3>
        <a:srgbClr val="009104"/>
      </a:accent3>
      <a:accent4>
        <a:srgbClr val="AACE15"/>
      </a:accent4>
      <a:accent5>
        <a:srgbClr val="FCAE00"/>
      </a:accent5>
      <a:accent6>
        <a:srgbClr val="FFDA03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B681BCE-F58D-46DE-8301-D5D8D25CA10B}" vid="{F0D09667-A701-4A09-8501-3B5C71303E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ertification xmlns="e805ddc4-881b-4638-84cd-1cbbd7691f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58D7F6ACCDD4BB03F4D4A704F1D51" ma:contentTypeVersion="9" ma:contentTypeDescription="Create a new document." ma:contentTypeScope="" ma:versionID="80106c34a8a8de8c55a646e61bd9ccf0">
  <xsd:schema xmlns:xsd="http://www.w3.org/2001/XMLSchema" xmlns:xs="http://www.w3.org/2001/XMLSchema" xmlns:p="http://schemas.microsoft.com/office/2006/metadata/properties" xmlns:ns2="e805ddc4-881b-4638-84cd-1cbbd7691f98" xmlns:ns3="fa5f1e57-05af-4d53-aea7-c16ddf39f38c" targetNamespace="http://schemas.microsoft.com/office/2006/metadata/properties" ma:root="true" ma:fieldsID="816549c8b729fee488b97b0f764dcdc8" ns2:_="" ns3:_="">
    <xsd:import namespace="e805ddc4-881b-4638-84cd-1cbbd7691f98"/>
    <xsd:import namespace="fa5f1e57-05af-4d53-aea7-c16ddf39f38c"/>
    <xsd:element name="properties">
      <xsd:complexType>
        <xsd:sequence>
          <xsd:element name="documentManagement">
            <xsd:complexType>
              <xsd:all>
                <xsd:element ref="ns2:Certifica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5ddc4-881b-4638-84cd-1cbbd7691f98" elementFormDefault="qualified">
    <xsd:import namespace="http://schemas.microsoft.com/office/2006/documentManagement/types"/>
    <xsd:import namespace="http://schemas.microsoft.com/office/infopath/2007/PartnerControls"/>
    <xsd:element name="Certification" ma:index="8" nillable="true" ma:displayName="Certification" ma:internalName="Certification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f1e57-05af-4d53-aea7-c16ddf39f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FA080-7381-4A49-A180-D43F226DE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8E744A-D351-4BA2-B694-CBBBF8BF095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fa5f1e57-05af-4d53-aea7-c16ddf39f38c"/>
    <ds:schemaRef ds:uri="e805ddc4-881b-4638-84cd-1cbbd7691f9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FF8C11-EA04-4120-A097-651F2FCD1C6E}">
  <ds:schemaRefs>
    <ds:schemaRef ds:uri="e805ddc4-881b-4638-84cd-1cbbd7691f98"/>
    <ds:schemaRef ds:uri="fa5f1e57-05af-4d53-aea7-c16ddf39f3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UHG_R&amp;D_PPT_4x3_2018-7</Template>
  <TotalTime>97</TotalTime>
  <Words>930</Words>
  <Application>Microsoft Office PowerPoint</Application>
  <PresentationFormat>On-screen Show (4:3)</PresentationFormat>
  <Paragraphs>389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UnitedHealthGroup</vt:lpstr>
      <vt:lpstr>think-cell Slide</vt:lpstr>
      <vt:lpstr>PowerPoint Presentation</vt:lpstr>
      <vt:lpstr>Presentation Outline</vt:lpstr>
      <vt:lpstr>BACKGROUND</vt:lpstr>
      <vt:lpstr>METHODS</vt:lpstr>
      <vt:lpstr>KA MOTION ENROLLMENT RATE</vt:lpstr>
      <vt:lpstr>AMONG ELIGIBLE MEMBERS</vt:lpstr>
      <vt:lpstr>AMONG ELIGIBLE MEMBERS</vt:lpstr>
      <vt:lpstr>AMONG ELIGIBLE MEMBERS</vt:lpstr>
      <vt:lpstr>AMONG ELIGIBLE MEMBERS</vt:lpstr>
      <vt:lpstr>KA MOTION ACTIVE RATE</vt:lpstr>
      <vt:lpstr>ACTIVE AMONG ENROLLED </vt:lpstr>
      <vt:lpstr>ACTIVE AMONG ENROLLED </vt:lpstr>
      <vt:lpstr>ACTIVE AMONG ENROLLED </vt:lpstr>
      <vt:lpstr>ACTIVE AMONG ENROLLED </vt:lpstr>
      <vt:lpstr>CONCLUSION 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Joyvalerie Mondejar</dc:creator>
  <cp:lastModifiedBy>Nikko Joe Ramal</cp:lastModifiedBy>
  <cp:revision>779</cp:revision>
  <dcterms:created xsi:type="dcterms:W3CDTF">2019-01-25T11:14:58Z</dcterms:created>
  <dcterms:modified xsi:type="dcterms:W3CDTF">2019-01-28T15:40:11Z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0x01010091B58D7F6ACCDD4BB03F4D4A704F1D51</vt:lpwstr>
  </property>
</Properties>
</file>