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5" r:id="rId5"/>
    <p:sldId id="272" r:id="rId6"/>
    <p:sldId id="270" r:id="rId7"/>
    <p:sldId id="271" r:id="rId8"/>
    <p:sldId id="263" r:id="rId9"/>
    <p:sldId id="351" r:id="rId10"/>
    <p:sldId id="343" r:id="rId11"/>
    <p:sldId id="346" r:id="rId12"/>
    <p:sldId id="347" r:id="rId13"/>
    <p:sldId id="348" r:id="rId14"/>
    <p:sldId id="349" r:id="rId15"/>
    <p:sldId id="333" r:id="rId16"/>
    <p:sldId id="350" r:id="rId17"/>
    <p:sldId id="334" r:id="rId18"/>
    <p:sldId id="335" r:id="rId19"/>
    <p:sldId id="342" r:id="rId20"/>
    <p:sldId id="345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FA7"/>
    <a:srgbClr val="F79837"/>
    <a:srgbClr val="72C060"/>
    <a:srgbClr val="003C71"/>
    <a:srgbClr val="ADADAD"/>
    <a:srgbClr val="999999"/>
    <a:srgbClr val="FCAE00"/>
    <a:srgbClr val="B0D623"/>
    <a:srgbClr val="009104"/>
    <a:srgbClr val="006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88975" autoAdjust="0"/>
  </p:normalViewPr>
  <p:slideViewPr>
    <p:cSldViewPr snapToGrid="0">
      <p:cViewPr>
        <p:scale>
          <a:sx n="75" d="100"/>
          <a:sy n="75" d="100"/>
        </p:scale>
        <p:origin x="304" y="-3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avvysherpa-my.sharepoint.com/personal/jmondejar_savvysherpa_com/Documents/Microsoft%20Teams%20Chat%20Files/Key%20Account%20Motion%20Enrollment%20Drop%20Data%20sp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5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avvysherpa-my.sharepoint.com/personal/jmondejar_savvysherpa_com/Documents/Microsoft%20Teams%20Chat%20Files/Key%20Account%20Motion%20Enrollment%20Drop%20Data%20spe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avvysherpa-my.sharepoint.com/personal/jmondejar_savvysherpa_com/Documents/Microsoft%20Teams%20Chat%20Files/Key%20Account%20Motion%20Enrollment%20Drop%20Data%20spe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avvysherpa-my.sharepoint.com/personal/jmondejar_savvysherpa_com/Documents/Microsoft%20Teams%20Chat%20Files/Key%20Account%20Motion%20Enrollment%20Drop%20Data%20spe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sz="1300" b="1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Sheet2!$C$3:$D$3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Sheet2!$C$4:$D$4</c:f>
              <c:numCache>
                <c:formatCode>0.0%</c:formatCode>
                <c:ptCount val="2"/>
                <c:pt idx="0">
                  <c:v>0.51</c:v>
                </c:pt>
                <c:pt idx="1">
                  <c:v>0.46600000000000003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3-4F26-8F7A-7C247DAB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636463960"/>
        <c:axId val="636466256"/>
      </c:barChart>
      <c:dateAx>
        <c:axId val="636463960"/>
        <c:scaling>
          <c:orientation val="minMax"/>
          <c:max val="2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6256"/>
        <c:crosses val="autoZero"/>
        <c:auto val="0"/>
        <c:lblOffset val="100"/>
        <c:baseTimeUnit val="years"/>
      </c:dateAx>
      <c:valAx>
        <c:axId val="636466256"/>
        <c:scaling>
          <c:orientation val="minMax"/>
          <c:max val="1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39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 dirty="0"/>
              <a:t>CONDITION</a:t>
            </a:r>
            <a:r>
              <a:rPr lang="en-PH" b="1" baseline="0" dirty="0"/>
              <a:t> PREVALENCE</a:t>
            </a:r>
            <a:endParaRPr lang="en-P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Sheet1!$U$5</c:f>
              <c:strCache>
                <c:ptCount val="1"/>
                <c:pt idx="0">
                  <c:v>July 2018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Sheet1!$T$6:$T$8</c:f>
              <c:strCache>
                <c:ptCount val="3"/>
                <c:pt idx="0">
                  <c:v>Hypertension</c:v>
                </c:pt>
                <c:pt idx="1">
                  <c:v>Depression / Anxiety</c:v>
                </c:pt>
                <c:pt idx="2">
                  <c:v>Chronic pain</c:v>
                </c:pt>
              </c:strCache>
            </c:strRef>
          </c:cat>
          <c:val>
            <c:numRef>
              <c:f>Sheet1!$U$6:$U$8</c:f>
              <c:numCache>
                <c:formatCode>0.0%</c:formatCode>
                <c:ptCount val="3"/>
                <c:pt idx="0">
                  <c:v>0.108</c:v>
                </c:pt>
                <c:pt idx="1">
                  <c:v>6.4000000000000001E-2</c:v>
                </c:pt>
                <c:pt idx="2">
                  <c:v>0.114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BA-4E6E-99FF-E44207433F82}"/>
            </c:ext>
          </c:extLst>
        </c:ser>
        <c:ser>
          <c:idx val="1"/>
          <c:order val="1"/>
          <c:tx>
            <c:strRef>
              <c:f>Sheet1!$V$5</c:f>
              <c:strCache>
                <c:ptCount val="1"/>
                <c:pt idx="0">
                  <c:v>July 2017</c:v>
                </c:pt>
              </c:strCache>
            </c:strRef>
          </c:tx>
          <c:spPr>
            <a:solidFill>
              <a:srgbClr val="FCA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Sheet1!$T$6:$T$8</c:f>
              <c:strCache>
                <c:ptCount val="3"/>
                <c:pt idx="0">
                  <c:v>Hypertension</c:v>
                </c:pt>
                <c:pt idx="1">
                  <c:v>Depression / Anxiety</c:v>
                </c:pt>
                <c:pt idx="2">
                  <c:v>Chronic pain</c:v>
                </c:pt>
              </c:strCache>
            </c:strRef>
          </c:cat>
          <c:val>
            <c:numRef>
              <c:f>Sheet1!$V$6:$V$8</c:f>
              <c:numCache>
                <c:formatCode>0.0%</c:formatCode>
                <c:ptCount val="3"/>
                <c:pt idx="0">
                  <c:v>9.7000000000000003E-2</c:v>
                </c:pt>
                <c:pt idx="1">
                  <c:v>5.6000000000000001E-2</c:v>
                </c:pt>
                <c:pt idx="2">
                  <c:v>0.10199999999999999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BA-4E6E-99FF-E44207433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413954856"/>
        <c:axId val="413955840"/>
      </c:barChart>
      <c:catAx>
        <c:axId val="413954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55840"/>
        <c:crosses val="autoZero"/>
        <c:auto val="1"/>
        <c:lblAlgn val="ctr"/>
        <c:lblOffset val="100"/>
        <c:noMultiLvlLbl val="0"/>
      </c:catAx>
      <c:valAx>
        <c:axId val="413955840"/>
        <c:scaling>
          <c:orientation val="minMax"/>
          <c:max val="0.15000000000000002"/>
          <c:min val="0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5485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RAF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Sheet1!$U$19</c:f>
              <c:strCache>
                <c:ptCount val="1"/>
                <c:pt idx="0">
                  <c:v>RAF Score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Sheet1!$V$18:$W$18</c:f>
              <c:strCache>
                <c:ptCount val="2"/>
                <c:pt idx="0">
                  <c:v>July 2017</c:v>
                </c:pt>
                <c:pt idx="1">
                  <c:v>July 2018</c:v>
                </c:pt>
              </c:strCache>
            </c:strRef>
          </c:cat>
          <c:val>
            <c:numRef>
              <c:f>Sheet1!$V$19:$W$19</c:f>
              <c:numCache>
                <c:formatCode>General</c:formatCode>
                <c:ptCount val="2"/>
                <c:pt idx="0">
                  <c:v>0.92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3-4864-B884-E751A2FB1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54409968"/>
        <c:axId val="754411608"/>
      </c:barChart>
      <c:catAx>
        <c:axId val="75440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11608"/>
        <c:crosses val="autoZero"/>
        <c:auto val="1"/>
        <c:lblAlgn val="ctr"/>
        <c:lblOffset val="100"/>
        <c:noMultiLvlLbl val="0"/>
      </c:catAx>
      <c:valAx>
        <c:axId val="754411608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099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/>
              <a:t>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Sheet2!$B$20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Sheet2!$C$19:$D$19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Sheet2!$C$20:$D$20</c:f>
              <c:numCache>
                <c:formatCode>0.0%</c:formatCode>
                <c:ptCount val="2"/>
                <c:pt idx="0">
                  <c:v>0.32500000000000001</c:v>
                </c:pt>
                <c:pt idx="1">
                  <c:v>0.311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F-4D9D-BC55-09156E65A4EA}"/>
            </c:ext>
          </c:extLst>
        </c:ser>
        <c:ser>
          <c:idx val="1"/>
          <c:order val="1"/>
          <c:tx>
            <c:strRef>
              <c:f>Sheet2!$B$21</c:f>
              <c:strCache>
                <c:ptCount val="1"/>
                <c:pt idx="0">
                  <c:v>Suburban</c:v>
                </c:pt>
              </c:strCache>
            </c:strRef>
          </c:tx>
          <c:spPr>
            <a:solidFill>
              <a:srgbClr val="FCA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Sheet2!$C$19:$D$19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Sheet2!$C$21:$D$21</c:f>
              <c:numCache>
                <c:formatCode>0.0%</c:formatCode>
                <c:ptCount val="2"/>
                <c:pt idx="0">
                  <c:v>0.46100000000000002</c:v>
                </c:pt>
                <c:pt idx="1">
                  <c:v>0.42899999999999999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BF-4D9D-BC55-09156E65A4EA}"/>
            </c:ext>
          </c:extLst>
        </c:ser>
        <c:ser>
          <c:idx val="2"/>
          <c:order val="2"/>
          <c:tx>
            <c:strRef>
              <c:f>Sheet2!$B$22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rgbClr val="72C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Sheet2!$C$19:$D$19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Sheet2!$C$22:$D$22</c:f>
              <c:numCache>
                <c:formatCode>0.0%</c:formatCode>
                <c:ptCount val="2"/>
                <c:pt idx="0">
                  <c:v>0.21299999999999999</c:v>
                </c:pt>
                <c:pt idx="1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BF-4D9D-BC55-09156E65A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821258080"/>
        <c:axId val="821258408"/>
      </c:barChart>
      <c:catAx>
        <c:axId val="821258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408"/>
        <c:crosses val="autoZero"/>
        <c:auto val="1"/>
        <c:lblAlgn val="ctr"/>
        <c:lblOffset val="100"/>
        <c:noMultiLvlLbl val="0"/>
      </c:catAx>
      <c:valAx>
        <c:axId val="8212584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MEAN</a:t>
            </a:r>
            <a:r>
              <a:rPr lang="en-US" b="1" baseline="0" dirty="0"/>
              <a:t> </a:t>
            </a:r>
            <a:r>
              <a:rPr lang="en-US" b="1" dirty="0"/>
              <a:t>RAF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Sheet2!$B$38</c:f>
              <c:strCache>
                <c:ptCount val="1"/>
                <c:pt idx="0">
                  <c:v>RAF Score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Sheet2!$C$37:$D$37</c:f>
              <c:strCache>
                <c:ptCount val="2"/>
                <c:pt idx="0">
                  <c:v>July 2017</c:v>
                </c:pt>
                <c:pt idx="1">
                  <c:v>July 2018</c:v>
                </c:pt>
              </c:strCache>
            </c:strRef>
          </c:cat>
          <c:val>
            <c:numRef>
              <c:f>Sheet2!$C$38:$D$38</c:f>
              <c:numCache>
                <c:formatCode>General</c:formatCode>
                <c:ptCount val="2"/>
                <c:pt idx="0">
                  <c:v>1.29</c:v>
                </c:pt>
                <c:pt idx="1">
                  <c:v>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5-4290-A37A-234DCE9BD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26"/>
        <c:axId val="754409968"/>
        <c:axId val="754411608"/>
      </c:barChart>
      <c:catAx>
        <c:axId val="75440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11608"/>
        <c:crosses val="autoZero"/>
        <c:auto val="1"/>
        <c:lblAlgn val="ctr"/>
        <c:lblOffset val="100"/>
        <c:noMultiLvlLbl val="0"/>
      </c:catAx>
      <c:valAx>
        <c:axId val="754411608"/>
        <c:scaling>
          <c:orientation val="minMax"/>
          <c:max val="1.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09968"/>
        <c:crosses val="autoZero"/>
        <c:crossBetween val="between"/>
        <c:majorUnit val="0.60000000000000009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/>
              <a:t>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Sheet2!$B$26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Sheet2!$C$18:$D$18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Sheet2!$C$26:$D$26</c:f>
              <c:numCache>
                <c:formatCode>0.0%</c:formatCode>
                <c:ptCount val="2"/>
                <c:pt idx="0">
                  <c:v>0.32200000000000001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6A-4F55-8F4E-52B85E66A9D7}"/>
            </c:ext>
          </c:extLst>
        </c:ser>
        <c:ser>
          <c:idx val="1"/>
          <c:order val="1"/>
          <c:tx>
            <c:strRef>
              <c:f>Sheet2!$B$27</c:f>
              <c:strCache>
                <c:ptCount val="1"/>
                <c:pt idx="0">
                  <c:v>Suburban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Sheet2!$C$18:$D$18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Sheet2!$C$27:$D$27</c:f>
              <c:numCache>
                <c:formatCode>0.0%</c:formatCode>
                <c:ptCount val="2"/>
                <c:pt idx="0">
                  <c:v>0.46700000000000003</c:v>
                </c:pt>
                <c:pt idx="1">
                  <c:v>0.42499999999999999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6A-4F55-8F4E-52B85E66A9D7}"/>
            </c:ext>
          </c:extLst>
        </c:ser>
        <c:ser>
          <c:idx val="2"/>
          <c:order val="2"/>
          <c:tx>
            <c:strRef>
              <c:f>Sheet2!$B$28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rgbClr val="72C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Sheet2!$C$18:$D$18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Sheet2!$C$28:$D$28</c:f>
              <c:numCache>
                <c:formatCode>0.0%</c:formatCode>
                <c:ptCount val="2"/>
                <c:pt idx="0">
                  <c:v>0.21199999999999999</c:v>
                </c:pt>
                <c:pt idx="1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6A-4F55-8F4E-52B85E66A9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821258080"/>
        <c:axId val="821258408"/>
      </c:barChart>
      <c:catAx>
        <c:axId val="821258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408"/>
        <c:crosses val="autoZero"/>
        <c:auto val="1"/>
        <c:lblAlgn val="ctr"/>
        <c:lblOffset val="100"/>
        <c:noMultiLvlLbl val="0"/>
      </c:catAx>
      <c:valAx>
        <c:axId val="8212584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Sheet2!$B$9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Sheet2!$C$3:$D$3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Sheet2!$C$9:$D$9</c:f>
              <c:numCache>
                <c:formatCode>0.0%</c:formatCode>
                <c:ptCount val="2"/>
                <c:pt idx="0">
                  <c:v>0.52500000000000002</c:v>
                </c:pt>
                <c:pt idx="1">
                  <c:v>0.48399999999999999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3-4D58-922B-6F2762FC7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636463960"/>
        <c:axId val="636466256"/>
      </c:barChart>
      <c:dateAx>
        <c:axId val="636463960"/>
        <c:scaling>
          <c:orientation val="minMax"/>
          <c:max val="2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6256"/>
        <c:crosses val="autoZero"/>
        <c:auto val="0"/>
        <c:lblOffset val="100"/>
        <c:baseTimeUnit val="years"/>
      </c:dateAx>
      <c:valAx>
        <c:axId val="636466256"/>
        <c:scaling>
          <c:orientation val="minMax"/>
          <c:max val="1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39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 dirty="0"/>
              <a:t>CONDITION 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Sheet2!$C$52</c:f>
              <c:strCache>
                <c:ptCount val="1"/>
                <c:pt idx="0">
                  <c:v>July 2018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Sheet2!$B$53:$B$55</c:f>
              <c:strCache>
                <c:ptCount val="3"/>
                <c:pt idx="0">
                  <c:v>Hypertension</c:v>
                </c:pt>
                <c:pt idx="1">
                  <c:v>Depression / Anxiety</c:v>
                </c:pt>
                <c:pt idx="2">
                  <c:v>Chronic pain</c:v>
                </c:pt>
              </c:strCache>
            </c:strRef>
          </c:cat>
          <c:val>
            <c:numRef>
              <c:f>Sheet2!$C$53:$C$55</c:f>
              <c:numCache>
                <c:formatCode>0.0%</c:formatCode>
                <c:ptCount val="3"/>
                <c:pt idx="0">
                  <c:v>0.10299999999999999</c:v>
                </c:pt>
                <c:pt idx="1">
                  <c:v>7.2999999999999995E-2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9-4D2E-AA47-5D4885234214}"/>
            </c:ext>
          </c:extLst>
        </c:ser>
        <c:ser>
          <c:idx val="1"/>
          <c:order val="1"/>
          <c:tx>
            <c:strRef>
              <c:f>Sheet2!$D$52</c:f>
              <c:strCache>
                <c:ptCount val="1"/>
                <c:pt idx="0">
                  <c:v>July 2017</c:v>
                </c:pt>
              </c:strCache>
            </c:strRef>
          </c:tx>
          <c:spPr>
            <a:solidFill>
              <a:srgbClr val="FCA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Sheet2!$B$53:$B$55</c:f>
              <c:strCache>
                <c:ptCount val="3"/>
                <c:pt idx="0">
                  <c:v>Hypertension</c:v>
                </c:pt>
                <c:pt idx="1">
                  <c:v>Depression / Anxiety</c:v>
                </c:pt>
                <c:pt idx="2">
                  <c:v>Chronic pain</c:v>
                </c:pt>
              </c:strCache>
            </c:strRef>
          </c:cat>
          <c:val>
            <c:numRef>
              <c:f>Sheet2!$D$53:$D$55</c:f>
              <c:numCache>
                <c:formatCode>0.0%</c:formatCode>
                <c:ptCount val="3"/>
                <c:pt idx="0">
                  <c:v>9.2999999999999999E-2</c:v>
                </c:pt>
                <c:pt idx="1">
                  <c:v>6.3E-2</c:v>
                </c:pt>
                <c:pt idx="2">
                  <c:v>0.108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09-4D2E-AA47-5D4885234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413954856"/>
        <c:axId val="413955840"/>
      </c:barChart>
      <c:catAx>
        <c:axId val="413954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55840"/>
        <c:crosses val="autoZero"/>
        <c:auto val="1"/>
        <c:lblAlgn val="ctr"/>
        <c:lblOffset val="100"/>
        <c:noMultiLvlLbl val="0"/>
      </c:catAx>
      <c:valAx>
        <c:axId val="413955840"/>
        <c:scaling>
          <c:orientation val="minMax"/>
          <c:max val="0.15000000000000002"/>
          <c:min val="0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5485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RAF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Sheet2!$B$43</c:f>
              <c:strCache>
                <c:ptCount val="1"/>
                <c:pt idx="0">
                  <c:v>RAF Score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Sheet2!$C$37:$D$37</c:f>
              <c:strCache>
                <c:ptCount val="2"/>
                <c:pt idx="0">
                  <c:v>July 2017</c:v>
                </c:pt>
                <c:pt idx="1">
                  <c:v>July 2018</c:v>
                </c:pt>
              </c:strCache>
            </c:strRef>
          </c:cat>
          <c:val>
            <c:numRef>
              <c:f>Sheet2!$C$43:$D$43</c:f>
              <c:numCache>
                <c:formatCode>General</c:formatCode>
                <c:ptCount val="2"/>
                <c:pt idx="0">
                  <c:v>0.91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D-4B9C-AFB7-FC26FA06E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54409968"/>
        <c:axId val="754411608"/>
      </c:barChart>
      <c:catAx>
        <c:axId val="75440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11608"/>
        <c:crosses val="autoZero"/>
        <c:auto val="1"/>
        <c:lblAlgn val="ctr"/>
        <c:lblOffset val="100"/>
        <c:noMultiLvlLbl val="0"/>
      </c:catAx>
      <c:valAx>
        <c:axId val="754411608"/>
        <c:scaling>
          <c:orientation val="minMax"/>
          <c:max val="1.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09968"/>
        <c:crosses val="autoZero"/>
        <c:crossBetween val="between"/>
        <c:majorUnit val="0.60000000000000009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/>
              <a:t>GENDER</a:t>
            </a:r>
          </a:p>
        </c:rich>
      </c:tx>
      <c:layout>
        <c:manualLayout>
          <c:xMode val="edge"/>
          <c:yMode val="edge"/>
          <c:x val="0.36976114544821675"/>
          <c:y val="4.4050819731125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Sheet1!$I$9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CA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Sheet1!$J$7:$K$7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Sheet1!$J$9:$K$9</c:f>
              <c:numCache>
                <c:formatCode>0.0%</c:formatCode>
                <c:ptCount val="2"/>
                <c:pt idx="0">
                  <c:v>0.54100000000000004</c:v>
                </c:pt>
                <c:pt idx="1">
                  <c:v>0.48499999999999999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7D-4086-B7A8-C0CA40FDA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636463960"/>
        <c:axId val="636466256"/>
      </c:barChart>
      <c:dateAx>
        <c:axId val="636463960"/>
        <c:scaling>
          <c:orientation val="minMax"/>
          <c:max val="2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6256"/>
        <c:crosses val="autoZero"/>
        <c:auto val="0"/>
        <c:lblOffset val="100"/>
        <c:baseTimeUnit val="years"/>
      </c:dateAx>
      <c:valAx>
        <c:axId val="636466256"/>
        <c:scaling>
          <c:orientation val="minMax"/>
          <c:max val="1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39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/>
              <a:t>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Sheet1!$O$8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Sheet1!$P$7:$Q$7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Sheet1!$P$8:$Q$8</c:f>
              <c:numCache>
                <c:formatCode>0.0%</c:formatCode>
                <c:ptCount val="2"/>
                <c:pt idx="0">
                  <c:v>0.32200000000000001</c:v>
                </c:pt>
                <c:pt idx="1">
                  <c:v>0.31900000000000001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5-4C99-90AA-5926B78EA9A5}"/>
            </c:ext>
          </c:extLst>
        </c:ser>
        <c:ser>
          <c:idx val="1"/>
          <c:order val="1"/>
          <c:tx>
            <c:strRef>
              <c:f>Sheet1!$O$9</c:f>
              <c:strCache>
                <c:ptCount val="1"/>
                <c:pt idx="0">
                  <c:v>Suburban</c:v>
                </c:pt>
              </c:strCache>
            </c:strRef>
          </c:tx>
          <c:spPr>
            <a:solidFill>
              <a:srgbClr val="FCA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Sheet1!$P$7:$Q$7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Sheet1!$P$9:$Q$9</c:f>
              <c:numCache>
                <c:formatCode>0.0%</c:formatCode>
                <c:ptCount val="2"/>
                <c:pt idx="0">
                  <c:v>0.48</c:v>
                </c:pt>
                <c:pt idx="1">
                  <c:v>0.42599999999999999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5-4C99-90AA-5926B78EA9A5}"/>
            </c:ext>
          </c:extLst>
        </c:ser>
        <c:ser>
          <c:idx val="2"/>
          <c:order val="2"/>
          <c:tx>
            <c:strRef>
              <c:f>Sheet1!$O$10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rgbClr val="72C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Sheet1!$P$7:$Q$7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Sheet1!$P$10:$Q$10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05-4C99-90AA-5926B78EA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821258080"/>
        <c:axId val="821258408"/>
      </c:barChart>
      <c:catAx>
        <c:axId val="821258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408"/>
        <c:crosses val="autoZero"/>
        <c:auto val="1"/>
        <c:lblAlgn val="ctr"/>
        <c:lblOffset val="100"/>
        <c:noMultiLvlLbl val="0"/>
      </c:catAx>
      <c:valAx>
        <c:axId val="8212584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9CC7-A661-1A4E-A6A8-32B1898B85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A3040-57E1-9842-871F-A54D1C615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7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F8F64-9C61-D445-B66B-487A9AA6359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8E03-19E1-9046-80D8-7C2702296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July 2018 RAF scores are 15% lower than in July 2017 RAF scores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July 2018 RAF scores are 6% lower than in July 2017 RAF scores (continuously enrolled)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July 2018 RAF scores are 15% lower than in July 2017 RAF scores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July 2018 RAF scores are 6% lower than in July 2017 RAF scores (continuously enrolled)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July 2018 has OP costs 30% higher than July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July 2018 has DR costs 12% higher than July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July 2018 has Total costs 15.6% higher than July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2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58E03-19E1-9046-80D8-7C27022961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700">
                <a:solidFill>
                  <a:srgbClr val="FFFFFF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0025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Case – Arial Bold 48pt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3822607"/>
            <a:ext cx="7956529" cy="1044575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r>
              <a:rPr lang="en-US"/>
              <a:t>Date – Arial 20pt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5802" y="635320"/>
            <a:ext cx="5149779" cy="276999"/>
            <a:chOff x="685802" y="635320"/>
            <a:chExt cx="5149779" cy="276999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1" r="2064" b="-1"/>
            <a:stretch/>
          </p:blipFill>
          <p:spPr>
            <a:xfrm>
              <a:off x="685802" y="685800"/>
              <a:ext cx="2409825" cy="18004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3226435" y="654189"/>
              <a:ext cx="0" cy="2307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 userDrawn="1"/>
          </p:nvSpPr>
          <p:spPr>
            <a:xfrm>
              <a:off x="3347720" y="635320"/>
              <a:ext cx="24878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kern="800" spc="-50">
                  <a:solidFill>
                    <a:schemeClr val="bg1"/>
                  </a:solidFill>
                </a:rPr>
                <a:t>Research</a:t>
              </a:r>
              <a:r>
                <a:rPr lang="en-US" kern="800" spc="-50" baseline="0">
                  <a:solidFill>
                    <a:schemeClr val="bg1"/>
                  </a:solidFill>
                </a:rPr>
                <a:t> &amp; Development</a:t>
              </a:r>
              <a:endParaRPr lang="en-US" kern="800" spc="-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d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343400"/>
            <a:ext cx="9144000" cy="25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700">
                <a:solidFill>
                  <a:srgbClr val="FFFFFF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460298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Title Case – Arial Bold 48pt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2881"/>
            <a:ext cx="7956529" cy="53922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r>
              <a:rPr lang="en-US"/>
              <a:t>Date – Arial 20pt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9996269-7555-4764-A9C4-E64090BCAE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96925"/>
            <a:ext cx="9144000" cy="3546475"/>
          </a:xfrm>
          <a:solidFill>
            <a:schemeClr val="bg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Click icon to add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5801" y="322978"/>
            <a:ext cx="5133270" cy="276999"/>
            <a:chOff x="685801" y="322978"/>
            <a:chExt cx="5133270" cy="2769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" r="2147" b="-2"/>
            <a:stretch/>
          </p:blipFill>
          <p:spPr>
            <a:xfrm>
              <a:off x="685801" y="367222"/>
              <a:ext cx="2406650" cy="17995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 userDrawn="1"/>
          </p:nvCxnSpPr>
          <p:spPr>
            <a:xfrm>
              <a:off x="3219450" y="341847"/>
              <a:ext cx="0" cy="230706"/>
            </a:xfrm>
            <a:prstGeom prst="line">
              <a:avLst/>
            </a:prstGeom>
            <a:ln w="1270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 userDrawn="1"/>
          </p:nvSpPr>
          <p:spPr>
            <a:xfrm>
              <a:off x="3331210" y="322978"/>
              <a:ext cx="24878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kern="800" spc="-50">
                  <a:solidFill>
                    <a:schemeClr val="accent1"/>
                  </a:solidFill>
                </a:rPr>
                <a:t>Research</a:t>
              </a:r>
              <a:r>
                <a:rPr lang="en-US" kern="800" spc="-50" baseline="0">
                  <a:solidFill>
                    <a:schemeClr val="accent1"/>
                  </a:solidFill>
                </a:rPr>
                <a:t> &amp; Development</a:t>
              </a:r>
              <a:endParaRPr lang="en-US" kern="800" spc="-5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7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7427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Lt.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397607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18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y"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6456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40C9-7517-4B2D-AAB7-5F2E4A6EF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899" y="110963"/>
            <a:ext cx="7991856" cy="487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ALL-CAPS – ARIAL BOLD 32PT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DBF8-2606-48AE-B144-B248B9B846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2899" y="1500271"/>
            <a:ext cx="7982712" cy="43738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Arial 24pt </a:t>
            </a:r>
          </a:p>
          <a:p>
            <a:pPr lvl="1"/>
            <a:r>
              <a:rPr lang="en-US"/>
              <a:t>Arial 24pt </a:t>
            </a:r>
          </a:p>
          <a:p>
            <a:pPr lvl="2"/>
            <a:r>
              <a:rPr lang="en-US"/>
              <a:t>Arial 20pt </a:t>
            </a:r>
          </a:p>
          <a:p>
            <a:pPr lvl="3"/>
            <a:r>
              <a:rPr lang="en-US"/>
              <a:t>Arial 20pt </a:t>
            </a:r>
          </a:p>
          <a:p>
            <a:pPr lvl="4"/>
            <a:r>
              <a:rPr lang="en-US"/>
              <a:t>Arial 20pt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3280" y="505419"/>
            <a:ext cx="7991475" cy="404663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ADADAD"/>
                </a:solidFill>
              </a:defRPr>
            </a:lvl1pPr>
          </a:lstStyle>
          <a:p>
            <a:pPr lvl="0"/>
            <a:r>
              <a:rPr lang="en-US"/>
              <a:t>lowercase subhead – Arial 20pt</a:t>
            </a:r>
          </a:p>
        </p:txBody>
      </p:sp>
    </p:spTree>
    <p:extLst>
      <p:ext uri="{BB962C8B-B14F-4D97-AF65-F5344CB8AC3E}">
        <p14:creationId xmlns:p14="http://schemas.microsoft.com/office/powerpoint/2010/main" val="310890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CBB91F-DEA0-4B10-BA5B-6F6730BF7DB1}"/>
              </a:ext>
            </a:extLst>
          </p:cNvPr>
          <p:cNvSpPr/>
          <p:nvPr userDrawn="1"/>
        </p:nvSpPr>
        <p:spPr>
          <a:xfrm>
            <a:off x="169762" y="6500129"/>
            <a:ext cx="8974238" cy="357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6" y="6616364"/>
            <a:ext cx="1393824" cy="101633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014500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2" imgW="408" imgH="408" progId="TCLayout.ActiveDocument.1">
                  <p:embed/>
                </p:oleObj>
              </mc:Choice>
              <mc:Fallback>
                <p:oleObj name="think-cell Slide" r:id="rId12" imgW="408" imgH="40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506607-EB73-43D2-BE51-66EA2B0D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899" y="1496992"/>
            <a:ext cx="7982712" cy="475318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BB91F-DEA0-4B10-BA5B-6F6730BF7DB1}"/>
              </a:ext>
            </a:extLst>
          </p:cNvPr>
          <p:cNvSpPr/>
          <p:nvPr/>
        </p:nvSpPr>
        <p:spPr>
          <a:xfrm>
            <a:off x="0" y="1034004"/>
            <a:ext cx="8160152" cy="61733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BE5EAD-7101-4A5C-91EA-76D1064E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5532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C6CEFB6-0A93-463B-A478-FF601D39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70" y="6612270"/>
            <a:ext cx="256032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C7CA7E87-410D-4887-AABD-1ABCEA8A29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4E3CF-D28B-45F2-8635-73C80FADDC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0532" y="6626989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chemeClr val="bg1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7745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722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176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440" userDrawn="1">
          <p15:clr>
            <a:srgbClr val="F26B43"/>
          </p15:clr>
        </p15:guide>
        <p15:guide id="7" pos="5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Understanding the Enrollment Rate Drop in Key Accounts Motion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January 31, 2019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8" b="20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7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ENROLLED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cs typeface="Arial"/>
              </a:rPr>
              <a:t>Difference in RAF and Prevalence Conditions</a:t>
            </a:r>
            <a:endParaRPr lang="en-P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5128B-B98F-4300-8A35-281762444513}"/>
              </a:ext>
            </a:extLst>
          </p:cNvPr>
          <p:cNvSpPr txBox="1">
            <a:spLocks/>
          </p:cNvSpPr>
          <p:nvPr/>
        </p:nvSpPr>
        <p:spPr>
          <a:xfrm>
            <a:off x="635596" y="1121747"/>
            <a:ext cx="7991475" cy="840470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have RAF scores 0.07 lower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Continuous enrollment shows no mean difference in RAF scores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AA5014-65AE-4F47-9DBA-86782D379F58}"/>
              </a:ext>
            </a:extLst>
          </p:cNvPr>
          <p:cNvGrpSpPr/>
          <p:nvPr/>
        </p:nvGrpSpPr>
        <p:grpSpPr>
          <a:xfrm>
            <a:off x="785102" y="1992288"/>
            <a:ext cx="7573796" cy="3544916"/>
            <a:chOff x="721094" y="1890684"/>
            <a:chExt cx="7573796" cy="3544916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EBC22D36-10C1-43ED-979E-E96054AF74C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7033479"/>
                </p:ext>
              </p:extLst>
            </p:nvPr>
          </p:nvGraphicFramePr>
          <p:xfrm>
            <a:off x="959906" y="2173881"/>
            <a:ext cx="3348000" cy="237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C1B6D8A3-F6A8-480B-A489-986E50FFF7A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2528438"/>
                </p:ext>
              </p:extLst>
            </p:nvPr>
          </p:nvGraphicFramePr>
          <p:xfrm>
            <a:off x="4863315" y="2159320"/>
            <a:ext cx="2998800" cy="2062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993797-4B3F-4479-B663-2D8FA826EEA8}"/>
                </a:ext>
              </a:extLst>
            </p:cNvPr>
            <p:cNvSpPr/>
            <p:nvPr/>
          </p:nvSpPr>
          <p:spPr>
            <a:xfrm>
              <a:off x="822540" y="2173370"/>
              <a:ext cx="7472350" cy="32622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 err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AE748B-2198-445A-8A6C-0F2EAA3EF500}"/>
                </a:ext>
              </a:extLst>
            </p:cNvPr>
            <p:cNvSpPr txBox="1"/>
            <p:nvPr/>
          </p:nvSpPr>
          <p:spPr>
            <a:xfrm>
              <a:off x="721094" y="1890684"/>
              <a:ext cx="601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/>
                <a:t>RAF Score and Percentage Prevalence Comparisons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60EC38-0F24-4CA0-A68B-CE7DD7AE4D7B}"/>
                </a:ext>
              </a:extLst>
            </p:cNvPr>
            <p:cNvSpPr txBox="1"/>
            <p:nvPr/>
          </p:nvSpPr>
          <p:spPr>
            <a:xfrm>
              <a:off x="1623061" y="4456656"/>
              <a:ext cx="6018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b="1" dirty="0"/>
                <a:t>RAF scores of continuously UHC enrolled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3445F4E-0C59-4DE2-B58C-696ABF62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3930"/>
              </p:ext>
            </p:extLst>
          </p:nvPr>
        </p:nvGraphicFramePr>
        <p:xfrm>
          <a:off x="1774447" y="4794718"/>
          <a:ext cx="5797294" cy="560204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306815373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74677226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88944730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390883456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25349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RAF Score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1.40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1.31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No Difference</a:t>
                      </a:r>
                      <a:endParaRPr lang="en-PH" sz="11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2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49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ENROLLED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dirty="0">
                <a:cs typeface="Arial"/>
              </a:rPr>
              <a:t>Difference in healthcare costs</a:t>
            </a:r>
            <a:endParaRPr lang="en-P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E53CBC-F3FB-4860-BE95-FEB2406B95AF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have $27 higher total costs, $6 higher for OP, $9 higher for DR</a:t>
            </a:r>
            <a:endParaRPr lang="en-US" dirty="0"/>
          </a:p>
        </p:txBody>
      </p: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67C7A9AF-449D-4E4F-976B-539E0F25B4B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19898597"/>
              </p:ext>
            </p:extLst>
          </p:nvPr>
        </p:nvGraphicFramePr>
        <p:xfrm>
          <a:off x="1651728" y="5143348"/>
          <a:ext cx="6026819" cy="609893"/>
        </p:xfrm>
        <a:graphic>
          <a:graphicData uri="http://schemas.openxmlformats.org/drawingml/2006/table">
            <a:tbl>
              <a:tblPr/>
              <a:tblGrid>
                <a:gridCol w="2033917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323274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Total Allowed Amount</a:t>
                      </a: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$171.3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$198.0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0585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C493A114-0377-4EAE-AB33-39CFFA06538B}"/>
              </a:ext>
            </a:extLst>
          </p:cNvPr>
          <p:cNvGrpSpPr/>
          <p:nvPr/>
        </p:nvGrpSpPr>
        <p:grpSpPr>
          <a:xfrm>
            <a:off x="1224663" y="2248563"/>
            <a:ext cx="6694675" cy="3770044"/>
            <a:chOff x="1132589" y="1825227"/>
            <a:chExt cx="6694675" cy="37700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DFFEED-E4F8-4304-B144-117D4487BA20}"/>
                </a:ext>
              </a:extLst>
            </p:cNvPr>
            <p:cNvGrpSpPr/>
            <p:nvPr/>
          </p:nvGrpSpPr>
          <p:grpSpPr>
            <a:xfrm>
              <a:off x="1474785" y="2094833"/>
              <a:ext cx="5891213" cy="2329200"/>
              <a:chOff x="966787" y="1976437"/>
              <a:chExt cx="5891213" cy="23292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D759DFA-27B2-4153-94E4-54BD0D1C4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787" y="1976437"/>
                <a:ext cx="5891213" cy="23292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C6113B-23CC-4F87-B07C-EFC59FD3A27A}"/>
                  </a:ext>
                </a:extLst>
              </p:cNvPr>
              <p:cNvSpPr/>
              <p:nvPr/>
            </p:nvSpPr>
            <p:spPr>
              <a:xfrm>
                <a:off x="1392000" y="3804351"/>
                <a:ext cx="6264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$0.7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07D374-867A-4524-9AF7-D086CF768DC0}"/>
                  </a:ext>
                </a:extLst>
              </p:cNvPr>
              <p:cNvSpPr/>
              <p:nvPr/>
            </p:nvSpPr>
            <p:spPr>
              <a:xfrm>
                <a:off x="4232284" y="3814179"/>
                <a:ext cx="40908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$0.4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D7B878-AF92-4D4B-966D-1B0F1E8D03BE}"/>
                  </a:ext>
                </a:extLst>
              </p:cNvPr>
              <p:cNvSpPr/>
              <p:nvPr/>
            </p:nvSpPr>
            <p:spPr>
              <a:xfrm>
                <a:off x="4716697" y="3060642"/>
                <a:ext cx="4732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$39.4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4547876-B444-46B1-BC73-248A448838C2}"/>
                  </a:ext>
                </a:extLst>
              </p:cNvPr>
              <p:cNvSpPr/>
              <p:nvPr/>
            </p:nvSpPr>
            <p:spPr>
              <a:xfrm>
                <a:off x="5207755" y="2671168"/>
                <a:ext cx="4732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$54.5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FF2506-9CD3-4CC2-8D41-258206534A0A}"/>
                  </a:ext>
                </a:extLst>
              </p:cNvPr>
              <p:cNvSpPr/>
              <p:nvPr/>
            </p:nvSpPr>
            <p:spPr>
              <a:xfrm>
                <a:off x="5707300" y="3213037"/>
                <a:ext cx="4732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$35.8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FB60C61-735A-4CA8-A8B9-A3ACCAE32331}"/>
                  </a:ext>
                </a:extLst>
              </p:cNvPr>
              <p:cNvSpPr/>
              <p:nvPr/>
            </p:nvSpPr>
            <p:spPr>
              <a:xfrm>
                <a:off x="6238898" y="3771844"/>
                <a:ext cx="40908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$1.5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07D694-B1E4-4E1D-9FD2-1802E344C74B}"/>
                  </a:ext>
                </a:extLst>
              </p:cNvPr>
              <p:cNvSpPr/>
              <p:nvPr/>
            </p:nvSpPr>
            <p:spPr>
              <a:xfrm>
                <a:off x="1895600" y="3330895"/>
                <a:ext cx="6264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$30.2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290438-3F27-4807-BACC-A4E3FB2C6C9A}"/>
                  </a:ext>
                </a:extLst>
              </p:cNvPr>
              <p:cNvSpPr/>
              <p:nvPr/>
            </p:nvSpPr>
            <p:spPr>
              <a:xfrm>
                <a:off x="2395136" y="2865221"/>
                <a:ext cx="6264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$48.5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4809901-F296-443E-9988-D8C332080109}"/>
                  </a:ext>
                </a:extLst>
              </p:cNvPr>
              <p:cNvSpPr/>
              <p:nvPr/>
            </p:nvSpPr>
            <p:spPr>
              <a:xfrm>
                <a:off x="2928540" y="3203893"/>
                <a:ext cx="6264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$35.5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5B4031-0457-4DC1-8C19-98A5B7261739}"/>
                  </a:ext>
                </a:extLst>
              </p:cNvPr>
              <p:cNvSpPr/>
              <p:nvPr/>
            </p:nvSpPr>
            <p:spPr>
              <a:xfrm>
                <a:off x="3445006" y="3771159"/>
                <a:ext cx="626407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PH" sz="900" dirty="0">
                    <a:solidFill>
                      <a:srgbClr val="424242"/>
                    </a:solidFill>
                  </a:rPr>
                  <a:t>$2.3</a:t>
                </a:r>
                <a:endParaRPr lang="en-PH" sz="900" dirty="0">
                  <a:solidFill>
                    <a:srgbClr val="42424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2FA3959-FC64-4497-A53E-81322B1BC738}"/>
                </a:ext>
              </a:extLst>
            </p:cNvPr>
            <p:cNvGrpSpPr/>
            <p:nvPr/>
          </p:nvGrpSpPr>
          <p:grpSpPr>
            <a:xfrm>
              <a:off x="1132589" y="1825227"/>
              <a:ext cx="6694675" cy="3770044"/>
              <a:chOff x="1132589" y="2024701"/>
              <a:chExt cx="6694675" cy="377004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D8D641-70FB-4116-B39B-E73080D113BC}"/>
                  </a:ext>
                </a:extLst>
              </p:cNvPr>
              <p:cNvSpPr txBox="1"/>
              <p:nvPr/>
            </p:nvSpPr>
            <p:spPr>
              <a:xfrm>
                <a:off x="1132589" y="2024701"/>
                <a:ext cx="6031530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PH" sz="1600" b="1" dirty="0"/>
                  <a:t> Healthcare  $ Spending Comparisons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F56C33-6D7C-4331-9AB6-5762938A629A}"/>
                  </a:ext>
                </a:extLst>
              </p:cNvPr>
              <p:cNvSpPr/>
              <p:nvPr/>
            </p:nvSpPr>
            <p:spPr>
              <a:xfrm>
                <a:off x="1307592" y="2306189"/>
                <a:ext cx="6519672" cy="3488556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 dirty="0" err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0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8048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KA MOTION ACTIVE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/>
          <a:lstStyle/>
          <a:p>
            <a:r>
              <a:rPr lang="en-AU" dirty="0"/>
              <a:t>How many enrolled members are active in the program?</a:t>
            </a:r>
          </a:p>
        </p:txBody>
      </p:sp>
      <p:graphicFrame>
        <p:nvGraphicFramePr>
          <p:cNvPr id="66" name="Content Placeholder 4">
            <a:extLst>
              <a:ext uri="{FF2B5EF4-FFF2-40B4-BE49-F238E27FC236}">
                <a16:creationId xmlns:a16="http://schemas.microsoft.com/office/drawing/2014/main" id="{11657D71-D2D5-481D-933B-FEA78D41F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569842"/>
              </p:ext>
            </p:extLst>
          </p:nvPr>
        </p:nvGraphicFramePr>
        <p:xfrm>
          <a:off x="576263" y="2136415"/>
          <a:ext cx="7991474" cy="220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530">
                  <a:extLst>
                    <a:ext uri="{9D8B030D-6E8A-4147-A177-3AD203B41FA5}">
                      <a16:colId xmlns:a16="http://schemas.microsoft.com/office/drawing/2014/main" val="2133403847"/>
                    </a:ext>
                  </a:extLst>
                </a:gridCol>
                <a:gridCol w="1897820">
                  <a:extLst>
                    <a:ext uri="{9D8B030D-6E8A-4147-A177-3AD203B41FA5}">
                      <a16:colId xmlns:a16="http://schemas.microsoft.com/office/drawing/2014/main" val="1633181014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3311814018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2042762257"/>
                    </a:ext>
                  </a:extLst>
                </a:gridCol>
              </a:tblGrid>
              <a:tr h="6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 Month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Enrolled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Active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Active Rate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35711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2017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9730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6772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69.6%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58107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16672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8880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53.3%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36537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0BFEEAFE-3F7A-4E86-A867-9C3392E6FAB1}"/>
              </a:ext>
            </a:extLst>
          </p:cNvPr>
          <p:cNvSpPr/>
          <p:nvPr/>
        </p:nvSpPr>
        <p:spPr>
          <a:xfrm>
            <a:off x="8262405" y="3807771"/>
            <a:ext cx="266984" cy="3281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1C4B66-08A4-470C-A127-7ED7A94EB29D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There was a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drop in the percent</a:t>
            </a:r>
            <a:r>
              <a:rPr lang="en-US" sz="2000" dirty="0">
                <a:latin typeface="Century Gothic"/>
              </a:rPr>
              <a:t> of who are active among those enrolled</a:t>
            </a:r>
          </a:p>
        </p:txBody>
      </p:sp>
    </p:spTree>
    <p:extLst>
      <p:ext uri="{BB962C8B-B14F-4D97-AF65-F5344CB8AC3E}">
        <p14:creationId xmlns:p14="http://schemas.microsoft.com/office/powerpoint/2010/main" val="6357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5000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AU" dirty="0">
                <a:cs typeface="Arial"/>
              </a:rPr>
              <a:t>Difference in Demographics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DBD8A2-9F6F-47B4-AF09-4137149BCF65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sizeable differences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in demographics </a:t>
            </a:r>
            <a:r>
              <a:rPr lang="en-US" sz="2000" dirty="0">
                <a:latin typeface="Century Gothic"/>
              </a:rPr>
              <a:t>between active among enrolled members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CBE3304-CF1F-4DF1-B4FD-2B804B64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48529"/>
              </p:ext>
            </p:extLst>
          </p:nvPr>
        </p:nvGraphicFramePr>
        <p:xfrm>
          <a:off x="1737361" y="4805662"/>
          <a:ext cx="5797294" cy="937528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4136119649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43493715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713560877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2169488002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4635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45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44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79413"/>
                  </a:ext>
                </a:extLst>
              </a:tr>
              <a:tr h="487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Subscriber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79.2%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82.3%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2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76313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Median Income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$61,303.21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$63,288.62 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2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3865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D334EBD-EF95-44DC-A481-5F0465101FF8}"/>
              </a:ext>
            </a:extLst>
          </p:cNvPr>
          <p:cNvGrpSpPr/>
          <p:nvPr/>
        </p:nvGrpSpPr>
        <p:grpSpPr>
          <a:xfrm>
            <a:off x="1236987" y="1995065"/>
            <a:ext cx="6645141" cy="4158846"/>
            <a:chOff x="1236987" y="1995065"/>
            <a:chExt cx="6645141" cy="41588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6CC39B-2922-4899-9794-1637DA5F2BD1}"/>
                </a:ext>
              </a:extLst>
            </p:cNvPr>
            <p:cNvGrpSpPr/>
            <p:nvPr/>
          </p:nvGrpSpPr>
          <p:grpSpPr>
            <a:xfrm>
              <a:off x="1362456" y="2306188"/>
              <a:ext cx="6519672" cy="3847723"/>
              <a:chOff x="1362456" y="2306188"/>
              <a:chExt cx="6519672" cy="38477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A4534C5-47EF-4A9A-A018-6DB951DE306E}"/>
                  </a:ext>
                </a:extLst>
              </p:cNvPr>
              <p:cNvGrpSpPr/>
              <p:nvPr/>
            </p:nvGrpSpPr>
            <p:grpSpPr>
              <a:xfrm>
                <a:off x="1659163" y="2306189"/>
                <a:ext cx="5825675" cy="2309359"/>
                <a:chOff x="1659163" y="2306189"/>
                <a:chExt cx="5825675" cy="2309359"/>
              </a:xfrm>
            </p:grpSpPr>
            <p:graphicFrame>
              <p:nvGraphicFramePr>
                <p:cNvPr id="8" name="Chart 7">
                  <a:extLst>
                    <a:ext uri="{FF2B5EF4-FFF2-40B4-BE49-F238E27FC236}">
                      <a16:creationId xmlns:a16="http://schemas.microsoft.com/office/drawing/2014/main" id="{17FE35A7-1F0B-47BD-97A2-ABE2CCA18C6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40745534"/>
                    </p:ext>
                  </p:extLst>
                </p:nvPr>
              </p:nvGraphicFramePr>
              <p:xfrm>
                <a:off x="1659163" y="2309121"/>
                <a:ext cx="2657475" cy="230642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1B452764-CC07-4EFE-A368-056869BA8C1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99891693"/>
                    </p:ext>
                  </p:extLst>
                </p:nvPr>
              </p:nvGraphicFramePr>
              <p:xfrm>
                <a:off x="4325713" y="2306189"/>
                <a:ext cx="3159125" cy="2307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31E1B1-C3D6-4D67-A421-7B51ED2925AA}"/>
                  </a:ext>
                </a:extLst>
              </p:cNvPr>
              <p:cNvSpPr/>
              <p:nvPr/>
            </p:nvSpPr>
            <p:spPr>
              <a:xfrm>
                <a:off x="1362456" y="2306188"/>
                <a:ext cx="6519672" cy="384772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 dirty="0" err="1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39AD28-FC63-400F-A702-82B73A77B9DE}"/>
                </a:ext>
              </a:extLst>
            </p:cNvPr>
            <p:cNvSpPr txBox="1"/>
            <p:nvPr/>
          </p:nvSpPr>
          <p:spPr>
            <a:xfrm>
              <a:off x="1236987" y="1995065"/>
              <a:ext cx="4331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/>
                <a:t>Demographic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16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5000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AU" dirty="0">
                <a:cs typeface="Arial"/>
              </a:rPr>
              <a:t>Difference in RAF and Prevalence Conditions</a:t>
            </a:r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DA8282-B013-406A-9C42-B7235CBC9CB6}"/>
              </a:ext>
            </a:extLst>
          </p:cNvPr>
          <p:cNvGrpSpPr/>
          <p:nvPr/>
        </p:nvGrpSpPr>
        <p:grpSpPr>
          <a:xfrm>
            <a:off x="785102" y="2021200"/>
            <a:ext cx="7573796" cy="3624987"/>
            <a:chOff x="762131" y="1782628"/>
            <a:chExt cx="7573796" cy="36249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E5060B-AB89-44B1-843B-FD5E46C5A0D0}"/>
                </a:ext>
              </a:extLst>
            </p:cNvPr>
            <p:cNvGrpSpPr/>
            <p:nvPr/>
          </p:nvGrpSpPr>
          <p:grpSpPr>
            <a:xfrm>
              <a:off x="863577" y="2052795"/>
              <a:ext cx="7472350" cy="3354820"/>
              <a:chOff x="863577" y="2080227"/>
              <a:chExt cx="7472350" cy="335482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F251A0E-6BBB-4B4B-A017-6E350E28F703}"/>
                  </a:ext>
                </a:extLst>
              </p:cNvPr>
              <p:cNvGrpSpPr/>
              <p:nvPr/>
            </p:nvGrpSpPr>
            <p:grpSpPr>
              <a:xfrm>
                <a:off x="1007852" y="2080227"/>
                <a:ext cx="6899148" cy="2391614"/>
                <a:chOff x="1007852" y="1860771"/>
                <a:chExt cx="6899148" cy="2391614"/>
              </a:xfrm>
            </p:grpSpPr>
            <p:graphicFrame>
              <p:nvGraphicFramePr>
                <p:cNvPr id="12" name="Chart 11">
                  <a:extLst>
                    <a:ext uri="{FF2B5EF4-FFF2-40B4-BE49-F238E27FC236}">
                      <a16:creationId xmlns:a16="http://schemas.microsoft.com/office/drawing/2014/main" id="{C2AB8B39-CB2D-4B08-852A-22CA07306CE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9726674"/>
                    </p:ext>
                  </p:extLst>
                </p:nvPr>
              </p:nvGraphicFramePr>
              <p:xfrm>
                <a:off x="1007852" y="1873289"/>
                <a:ext cx="3348717" cy="237909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CC9BFB1D-C558-4D6F-B8A2-587067D0707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21913790"/>
                    </p:ext>
                  </p:extLst>
                </p:nvPr>
              </p:nvGraphicFramePr>
              <p:xfrm>
                <a:off x="4908402" y="1860771"/>
                <a:ext cx="2998598" cy="206200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08371F-949C-4826-A25F-F19DC0B02856}"/>
                  </a:ext>
                </a:extLst>
              </p:cNvPr>
              <p:cNvSpPr/>
              <p:nvPr/>
            </p:nvSpPr>
            <p:spPr>
              <a:xfrm>
                <a:off x="863577" y="2092746"/>
                <a:ext cx="7472350" cy="3342301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 dirty="0" err="1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81F55A-1A65-45BA-98CF-3B6849319D94}"/>
                </a:ext>
              </a:extLst>
            </p:cNvPr>
            <p:cNvSpPr txBox="1"/>
            <p:nvPr/>
          </p:nvSpPr>
          <p:spPr>
            <a:xfrm>
              <a:off x="762131" y="1782628"/>
              <a:ext cx="601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/>
                <a:t>RAF Score and Percentage Prevalence Comparisons</a:t>
              </a: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DCBCAF9-AAFA-4FC8-B624-7D4144D18919}"/>
              </a:ext>
            </a:extLst>
          </p:cNvPr>
          <p:cNvSpPr txBox="1">
            <a:spLocks/>
          </p:cNvSpPr>
          <p:nvPr/>
        </p:nvSpPr>
        <p:spPr>
          <a:xfrm>
            <a:off x="572854" y="1121746"/>
            <a:ext cx="7998292" cy="59093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rgbClr val="0070C0"/>
                </a:solidFill>
                <a:latin typeface="Century Gothic"/>
              </a:rPr>
              <a:t>No sizeable differences</a:t>
            </a:r>
            <a:r>
              <a:rPr lang="en-US" sz="1800" dirty="0">
                <a:latin typeface="Century Gothic"/>
              </a:rPr>
              <a:t> in RAF and percentage of prevalence conditions between the groups of active among enrolled members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393E414-3FC2-4C90-B9F8-D74B7A82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27587"/>
              </p:ext>
            </p:extLst>
          </p:nvPr>
        </p:nvGraphicFramePr>
        <p:xfrm>
          <a:off x="1774447" y="4820119"/>
          <a:ext cx="5797294" cy="560204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306815373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74677226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88944730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390883456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25349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RAF Score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1.40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1.31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No Difference</a:t>
                      </a:r>
                      <a:endParaRPr lang="en-PH" sz="11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27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FF46516-0851-4569-9D02-2AE59FA64B9C}"/>
              </a:ext>
            </a:extLst>
          </p:cNvPr>
          <p:cNvSpPr txBox="1"/>
          <p:nvPr/>
        </p:nvSpPr>
        <p:spPr>
          <a:xfrm>
            <a:off x="1687069" y="4558260"/>
            <a:ext cx="601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RAF scores of continuously UHC enrolled</a:t>
            </a:r>
          </a:p>
        </p:txBody>
      </p:sp>
    </p:spTree>
    <p:extLst>
      <p:ext uri="{BB962C8B-B14F-4D97-AF65-F5344CB8AC3E}">
        <p14:creationId xmlns:p14="http://schemas.microsoft.com/office/powerpoint/2010/main" val="177538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0AAEA8-6E45-4FFC-BC4E-15ED4379830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97993337"/>
              </p:ext>
            </p:extLst>
          </p:nvPr>
        </p:nvGraphicFramePr>
        <p:xfrm>
          <a:off x="1594467" y="4921186"/>
          <a:ext cx="6026819" cy="609893"/>
        </p:xfrm>
        <a:graphic>
          <a:graphicData uri="http://schemas.openxmlformats.org/drawingml/2006/table">
            <a:tbl>
              <a:tblPr/>
              <a:tblGrid>
                <a:gridCol w="2033917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323274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Total Allowed Amount</a:t>
                      </a: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$170.0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$191.4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05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 dirty="0">
                <a:cs typeface="Arial"/>
              </a:rPr>
              <a:t>Difference in Healthcare Spending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2201-D5B5-4B0C-8C8F-147C1FCD8205}"/>
              </a:ext>
            </a:extLst>
          </p:cNvPr>
          <p:cNvSpPr txBox="1"/>
          <p:nvPr/>
        </p:nvSpPr>
        <p:spPr>
          <a:xfrm>
            <a:off x="1207169" y="2020356"/>
            <a:ext cx="394405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600" b="1" dirty="0"/>
              <a:t> Healthcare $ Spending Comparisons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had a little higher costs for OP, DR, ER, and Total healthcare services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EC813A-FBE8-4308-8071-580510CA333D}"/>
              </a:ext>
            </a:extLst>
          </p:cNvPr>
          <p:cNvGrpSpPr/>
          <p:nvPr/>
        </p:nvGrpSpPr>
        <p:grpSpPr>
          <a:xfrm>
            <a:off x="1569625" y="2477325"/>
            <a:ext cx="5887481" cy="2329400"/>
            <a:chOff x="1628260" y="2021181"/>
            <a:chExt cx="5887481" cy="2329400"/>
          </a:xfrm>
        </p:grpSpPr>
        <p:pic>
          <p:nvPicPr>
            <p:cNvPr id="11" name="Picture 1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FD36B07-A39C-4025-997B-93413CB05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260" y="2021181"/>
              <a:ext cx="5887481" cy="23294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ADA748-2A80-4853-8187-22EB2095F2EB}"/>
                </a:ext>
              </a:extLst>
            </p:cNvPr>
            <p:cNvSpPr/>
            <p:nvPr/>
          </p:nvSpPr>
          <p:spPr>
            <a:xfrm>
              <a:off x="2057526" y="3803136"/>
              <a:ext cx="62640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$0.3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02FEBB-E08F-4E56-944A-AA8203780391}"/>
                </a:ext>
              </a:extLst>
            </p:cNvPr>
            <p:cNvSpPr/>
            <p:nvPr/>
          </p:nvSpPr>
          <p:spPr>
            <a:xfrm>
              <a:off x="4816191" y="3828544"/>
              <a:ext cx="4090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$0.2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516141-B84A-4656-BB48-3D500BE41D85}"/>
                </a:ext>
              </a:extLst>
            </p:cNvPr>
            <p:cNvSpPr/>
            <p:nvPr/>
          </p:nvSpPr>
          <p:spPr>
            <a:xfrm>
              <a:off x="5300604" y="3075007"/>
              <a:ext cx="47320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$43.6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AE8981-0446-45E9-9814-2C462399146A}"/>
                </a:ext>
              </a:extLst>
            </p:cNvPr>
            <p:cNvSpPr/>
            <p:nvPr/>
          </p:nvSpPr>
          <p:spPr>
            <a:xfrm>
              <a:off x="5791662" y="2685533"/>
              <a:ext cx="47320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$58.8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3A59E4-BBBD-4EEC-A4BA-3DC2157EFAEB}"/>
                </a:ext>
              </a:extLst>
            </p:cNvPr>
            <p:cNvSpPr/>
            <p:nvPr/>
          </p:nvSpPr>
          <p:spPr>
            <a:xfrm>
              <a:off x="6291207" y="3227402"/>
              <a:ext cx="47320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$35.3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3EB4BB-5E56-4772-9238-D379E638FA51}"/>
                </a:ext>
              </a:extLst>
            </p:cNvPr>
            <p:cNvSpPr/>
            <p:nvPr/>
          </p:nvSpPr>
          <p:spPr>
            <a:xfrm>
              <a:off x="6822805" y="3786209"/>
              <a:ext cx="4090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$0.9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891433-B645-4F6D-8626-C7AD55051AC0}"/>
                </a:ext>
              </a:extLst>
            </p:cNvPr>
            <p:cNvSpPr/>
            <p:nvPr/>
          </p:nvSpPr>
          <p:spPr>
            <a:xfrm>
              <a:off x="2548597" y="3371338"/>
              <a:ext cx="62640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$29.5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FF1F17-8980-409F-909F-213809576735}"/>
                </a:ext>
              </a:extLst>
            </p:cNvPr>
            <p:cNvSpPr/>
            <p:nvPr/>
          </p:nvSpPr>
          <p:spPr>
            <a:xfrm>
              <a:off x="3039666" y="2914131"/>
              <a:ext cx="62640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$48.7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91146B-2E65-47CA-B910-B26B381EDD6D}"/>
                </a:ext>
              </a:extLst>
            </p:cNvPr>
            <p:cNvSpPr/>
            <p:nvPr/>
          </p:nvSpPr>
          <p:spPr>
            <a:xfrm>
              <a:off x="3539202" y="3193534"/>
              <a:ext cx="62640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$37.3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7670C4-853E-4C51-ABF3-A341176BD8D7}"/>
                </a:ext>
              </a:extLst>
            </p:cNvPr>
            <p:cNvSpPr/>
            <p:nvPr/>
          </p:nvSpPr>
          <p:spPr>
            <a:xfrm>
              <a:off x="4055668" y="3760800"/>
              <a:ext cx="62640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PH" sz="900" dirty="0">
                  <a:solidFill>
                    <a:srgbClr val="424242"/>
                  </a:solidFill>
                </a:rPr>
                <a:t>$2.1</a:t>
              </a:r>
              <a:endParaRPr lang="en-PH" sz="900" dirty="0">
                <a:solidFill>
                  <a:srgbClr val="42424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275B7-2734-4E31-90E6-6F30E6B5D25D}"/>
              </a:ext>
            </a:extLst>
          </p:cNvPr>
          <p:cNvSpPr/>
          <p:nvPr/>
        </p:nvSpPr>
        <p:spPr>
          <a:xfrm>
            <a:off x="1362456" y="2306189"/>
            <a:ext cx="6519672" cy="348855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 err="1"/>
          </a:p>
        </p:txBody>
      </p:sp>
    </p:spTree>
    <p:extLst>
      <p:ext uri="{BB962C8B-B14F-4D97-AF65-F5344CB8AC3E}">
        <p14:creationId xmlns:p14="http://schemas.microsoft.com/office/powerpoint/2010/main" val="880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>
                <a:cs typeface="Arial"/>
              </a:rPr>
              <a:t>Difference in PMPM Spending</a:t>
            </a:r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active among enrolled members have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higher month on month spending</a:t>
            </a:r>
            <a:r>
              <a:rPr lang="en-US" sz="2000" dirty="0">
                <a:latin typeface="Century Gothic"/>
              </a:rPr>
              <a:t> on healthcare</a:t>
            </a:r>
            <a:endParaRPr lang="en-US" sz="2000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D5157AE-7343-4B1B-8290-0CD552F81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140170"/>
              </p:ext>
            </p:extLst>
          </p:nvPr>
        </p:nvGraphicFramePr>
        <p:xfrm>
          <a:off x="769474" y="2307287"/>
          <a:ext cx="7644133" cy="921636"/>
        </p:xfrm>
        <a:graphic>
          <a:graphicData uri="http://schemas.openxmlformats.org/drawingml/2006/table">
            <a:tbl>
              <a:tblPr/>
              <a:tblGrid>
                <a:gridCol w="1832324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761853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759524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1043015">
                  <a:extLst>
                    <a:ext uri="{9D8B030D-6E8A-4147-A177-3AD203B41FA5}">
                      <a16:colId xmlns:a16="http://schemas.microsoft.com/office/drawing/2014/main" val="3380514463"/>
                    </a:ext>
                  </a:extLst>
                </a:gridCol>
                <a:gridCol w="1247417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 (N=6772)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 (N=8880)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Observed Difference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Bootstrap CI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307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PMPM </a:t>
                      </a:r>
                    </a:p>
                    <a:p>
                      <a:pPr algn="ctr" rtl="0" fontAlgn="ctr"/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(13 month period)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$331.0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$385.6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$54.6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6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($7.54, $102.32)</a:t>
                      </a:r>
                      <a:endParaRPr lang="en-PH" sz="16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506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0F9D78-CD2A-454B-BE54-EE37FD784588}"/>
              </a:ext>
            </a:extLst>
          </p:cNvPr>
          <p:cNvSpPr txBox="1"/>
          <p:nvPr/>
        </p:nvSpPr>
        <p:spPr>
          <a:xfrm>
            <a:off x="669839" y="2024577"/>
            <a:ext cx="60315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600" b="1" dirty="0"/>
              <a:t>PMPM Spending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5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 dirty="0">
                <a:cs typeface="Arial"/>
              </a:rPr>
              <a:t>Overall Findings</a:t>
            </a:r>
            <a:endParaRPr lang="en-P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420414" y="1671549"/>
            <a:ext cx="8261131" cy="4544193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</a:pPr>
            <a:r>
              <a:rPr lang="en-US" sz="2400" dirty="0"/>
              <a:t>Excluding catastrophic circumstances July 2018 group</a:t>
            </a:r>
          </a:p>
          <a:p>
            <a:pPr lvl="1" algn="just">
              <a:buClr>
                <a:schemeClr val="accent1"/>
              </a:buClr>
            </a:pPr>
            <a:r>
              <a:rPr lang="en-US" sz="2400" b="1" dirty="0"/>
              <a:t>Between </a:t>
            </a:r>
            <a:r>
              <a:rPr lang="en-US" sz="2400" b="1" dirty="0" err="1"/>
              <a:t>eligibles</a:t>
            </a:r>
            <a:r>
              <a:rPr lang="en-US" sz="2400" dirty="0"/>
              <a:t>: Had 15% lower RAF, little higher IP, DR, total $ costs</a:t>
            </a:r>
          </a:p>
          <a:p>
            <a:pPr lvl="1" algn="just">
              <a:buClr>
                <a:schemeClr val="accent1"/>
              </a:buClr>
            </a:pPr>
            <a:r>
              <a:rPr lang="en-US" sz="2400" b="1" dirty="0"/>
              <a:t>Between enrolled</a:t>
            </a:r>
            <a:r>
              <a:rPr lang="en-US" sz="2400" dirty="0"/>
              <a:t>: Had 8% lower RAF, little higher IP, DR, total $ costs</a:t>
            </a:r>
          </a:p>
          <a:p>
            <a:pPr lvl="1" algn="just">
              <a:buClr>
                <a:schemeClr val="accent1"/>
              </a:buClr>
            </a:pPr>
            <a:r>
              <a:rPr lang="en-US" sz="2400" b="1" dirty="0"/>
              <a:t>Between active among enrolled</a:t>
            </a:r>
            <a:r>
              <a:rPr lang="en-US" sz="2400" dirty="0"/>
              <a:t>: Had 10% lower RAF, OP, DR, Total, lower ER $ costs</a:t>
            </a:r>
          </a:p>
          <a:p>
            <a:pPr algn="just">
              <a:buClr>
                <a:schemeClr val="accent1"/>
              </a:buClr>
            </a:pPr>
            <a:r>
              <a:rPr lang="en-US" sz="2400" dirty="0"/>
              <a:t>There are no major differences between the two groups compared. Hence, the changes in enrollment and activity cannot be explained by demographic factors, health conditions, and healthcare spending.</a:t>
            </a:r>
          </a:p>
          <a:p>
            <a:pPr algn="just">
              <a:buClr>
                <a:schemeClr val="accent1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57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9ED-DEC1-41BD-8BC9-ED8D550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6AE5-B23B-41B0-84BE-4AD504AF0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PH" dirty="0"/>
              <a:t>Background</a:t>
            </a:r>
          </a:p>
          <a:p>
            <a:r>
              <a:rPr lang="en-PH" dirty="0"/>
              <a:t>Methods</a:t>
            </a:r>
          </a:p>
          <a:p>
            <a:r>
              <a:rPr lang="en-PH" dirty="0"/>
              <a:t>Key Accounts (KA) motion enrollment rate</a:t>
            </a:r>
          </a:p>
          <a:p>
            <a:r>
              <a:rPr lang="en-PH" dirty="0"/>
              <a:t>Comparison between </a:t>
            </a:r>
            <a:r>
              <a:rPr lang="en-PH" b="1" dirty="0"/>
              <a:t>eligible</a:t>
            </a:r>
            <a:r>
              <a:rPr lang="en-PH" dirty="0"/>
              <a:t> members</a:t>
            </a:r>
          </a:p>
          <a:p>
            <a:r>
              <a:rPr lang="en-PH" dirty="0"/>
              <a:t>Comparison between </a:t>
            </a:r>
            <a:r>
              <a:rPr lang="en-PH" b="1" dirty="0"/>
              <a:t>enrolled</a:t>
            </a:r>
            <a:r>
              <a:rPr lang="en-PH" dirty="0"/>
              <a:t> members</a:t>
            </a:r>
          </a:p>
          <a:p>
            <a:r>
              <a:rPr lang="en-PH" dirty="0"/>
              <a:t>Comparison between </a:t>
            </a:r>
            <a:r>
              <a:rPr lang="en-PH" b="1" dirty="0"/>
              <a:t>active among enrolled</a:t>
            </a:r>
            <a:r>
              <a:rPr lang="en-PH" dirty="0"/>
              <a:t> members</a:t>
            </a:r>
          </a:p>
          <a:p>
            <a:pPr lvl="1"/>
            <a:r>
              <a:rPr lang="en-PH" dirty="0"/>
              <a:t>Demographics, health, claims</a:t>
            </a:r>
          </a:p>
          <a:p>
            <a:r>
              <a:rPr lang="en-PH" dirty="0"/>
              <a:t>Overall conclusion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DFADE-DA83-45E0-AE3F-31D686244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DCCDE-7D4D-4F0E-965E-CF31CE2450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745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A59B-A024-4D04-8199-B86DD30A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59D4-BB85-42EE-8FB8-CCBF313AEE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8" y="1500271"/>
            <a:ext cx="8082781" cy="43738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b="1" dirty="0"/>
              <a:t>July 2018 monthly motion report</a:t>
            </a:r>
            <a:r>
              <a:rPr lang="en-PH" dirty="0"/>
              <a:t>: </a:t>
            </a:r>
          </a:p>
          <a:p>
            <a:pPr marL="0" indent="0">
              <a:buNone/>
            </a:pPr>
            <a:r>
              <a:rPr lang="en-PH" dirty="0">
                <a:solidFill>
                  <a:srgbClr val="003C71"/>
                </a:solidFill>
              </a:rPr>
              <a:t>Enrollment rate</a:t>
            </a:r>
          </a:p>
          <a:p>
            <a:pPr marL="0" indent="0">
              <a:buNone/>
            </a:pPr>
            <a:r>
              <a:rPr lang="en-PH" dirty="0"/>
              <a:t>	From 64% in July 2017 down to 42% in July 2018</a:t>
            </a:r>
          </a:p>
          <a:p>
            <a:pPr marL="0" indent="0">
              <a:buNone/>
            </a:pPr>
            <a:r>
              <a:rPr lang="en-PH" dirty="0">
                <a:solidFill>
                  <a:srgbClr val="003C71"/>
                </a:solidFill>
              </a:rPr>
              <a:t>Active rate among the enrolled</a:t>
            </a:r>
          </a:p>
          <a:p>
            <a:pPr marL="0" indent="0">
              <a:buNone/>
            </a:pPr>
            <a:r>
              <a:rPr lang="en-PH" dirty="0"/>
              <a:t>	From 61.9% in July 2017 down to 44.3% in July 2018</a:t>
            </a:r>
          </a:p>
          <a:p>
            <a:pPr marL="0" indent="0">
              <a:buNone/>
            </a:pPr>
            <a:r>
              <a:rPr lang="en-PH" b="1" dirty="0"/>
              <a:t>Killer questions:</a:t>
            </a:r>
          </a:p>
          <a:p>
            <a:pPr marL="0" indent="0">
              <a:buNone/>
            </a:pPr>
            <a:r>
              <a:rPr lang="en-PH" sz="2200" dirty="0"/>
              <a:t>How do member characteristics, particularly those related to health, compare? </a:t>
            </a:r>
          </a:p>
          <a:p>
            <a:pPr marL="457200" indent="-457200">
              <a:buAutoNum type="arabicPeriod"/>
            </a:pPr>
            <a:r>
              <a:rPr lang="en-PH" sz="2200" dirty="0"/>
              <a:t>Between those that were eligible in July 2017 and July 2018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PH" sz="2200" dirty="0"/>
              <a:t>Between those that were enrolled in July 2017 and July 2018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PH" sz="2200" dirty="0"/>
              <a:t>Between those that were active in July 2017 and July 2018</a:t>
            </a:r>
          </a:p>
          <a:p>
            <a:pPr marL="457200" indent="-457200">
              <a:buAutoNum type="arabicPeriod"/>
            </a:pPr>
            <a:endParaRPr lang="en-PH" sz="2200" dirty="0"/>
          </a:p>
          <a:p>
            <a:pPr marL="457200" indent="-457200">
              <a:buAutoNum type="arabicPeriod"/>
            </a:pPr>
            <a:endParaRPr lang="en-PH" sz="2200" dirty="0"/>
          </a:p>
          <a:p>
            <a:pPr marL="0" indent="0">
              <a:buNone/>
            </a:pPr>
            <a:endParaRPr lang="en-PH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C0F6-D675-484B-A6CF-A3FC1CB96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F5E67-073D-45D5-B1F8-3F8602EEC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dirty="0">
                <a:solidFill>
                  <a:schemeClr val="bg1">
                    <a:lumMod val="50000"/>
                  </a:schemeClr>
                </a:solidFill>
              </a:rPr>
              <a:t>Sizeable drop in Key Account motion enrollment rate</a:t>
            </a:r>
          </a:p>
        </p:txBody>
      </p:sp>
    </p:spTree>
    <p:extLst>
      <p:ext uri="{BB962C8B-B14F-4D97-AF65-F5344CB8AC3E}">
        <p14:creationId xmlns:p14="http://schemas.microsoft.com/office/powerpoint/2010/main" val="18525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9894-8635-4060-9E0E-8406FCD2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F2BD-A523-42A5-98B2-4B303209C0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Data</a:t>
            </a:r>
            <a:r>
              <a:rPr lang="en-PH" sz="1800" dirty="0"/>
              <a:t> </a:t>
            </a:r>
            <a:r>
              <a:rPr lang="en-PH" sz="1800" b="1" dirty="0"/>
              <a:t>source</a:t>
            </a:r>
            <a:r>
              <a:rPr lang="en-PH" sz="1800" dirty="0"/>
              <a:t>: identified via pharmacy and medical claims data with UHC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Population</a:t>
            </a:r>
            <a:r>
              <a:rPr lang="en-PH" sz="1800" dirty="0"/>
              <a:t>: Members of employers eligible for Key Account Motion </a:t>
            </a:r>
            <a:endParaRPr lang="en-PH" sz="1800" b="1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Time period</a:t>
            </a:r>
            <a:r>
              <a:rPr lang="en-PH" sz="1800" dirty="0"/>
              <a:t>:</a:t>
            </a:r>
          </a:p>
          <a:p>
            <a:pPr marL="0" indent="0">
              <a:buNone/>
            </a:pPr>
            <a:r>
              <a:rPr lang="en-PH" sz="1800" dirty="0"/>
              <a:t>	 Group 1: July 2016 – July 2017 </a:t>
            </a:r>
          </a:p>
          <a:p>
            <a:pPr marL="0" indent="0">
              <a:buNone/>
            </a:pPr>
            <a:r>
              <a:rPr lang="en-PH" sz="1800" dirty="0"/>
              <a:t>	 Group 2: July 2017 – July 2018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en-PH" sz="1800" b="1" dirty="0"/>
              <a:t>Definitions</a:t>
            </a:r>
            <a:r>
              <a:rPr lang="en-PH" sz="1800" dirty="0"/>
              <a:t>:</a:t>
            </a:r>
          </a:p>
          <a:p>
            <a:pPr marL="0" indent="0">
              <a:buNone/>
            </a:pPr>
            <a:r>
              <a:rPr lang="en-PH" sz="1800" dirty="0"/>
              <a:t>      - </a:t>
            </a:r>
            <a:r>
              <a:rPr lang="en-PH" sz="1800" b="1" dirty="0"/>
              <a:t>Eligible</a:t>
            </a:r>
            <a:r>
              <a:rPr lang="en-PH" sz="1800" dirty="0"/>
              <a:t>: enrolled in UHC and eligible to participate in KA motion program</a:t>
            </a:r>
          </a:p>
          <a:p>
            <a:pPr marL="0" indent="0">
              <a:buNone/>
            </a:pPr>
            <a:r>
              <a:rPr lang="en-PH" sz="1800" dirty="0"/>
              <a:t>      - </a:t>
            </a:r>
            <a:r>
              <a:rPr lang="en-PH" sz="1800" b="1" dirty="0"/>
              <a:t>Enrolled</a:t>
            </a:r>
            <a:r>
              <a:rPr lang="en-PH" sz="1800" dirty="0"/>
              <a:t>: enrolled in KA motion program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sz="1800" dirty="0"/>
              <a:t>      - </a:t>
            </a:r>
            <a:r>
              <a:rPr lang="en-PH" sz="1800" b="1" dirty="0"/>
              <a:t>Active</a:t>
            </a:r>
            <a:r>
              <a:rPr lang="en-PH" sz="1800" dirty="0"/>
              <a:t>: had at least 100 steps during at least a day, and do not have an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PH" sz="1800" dirty="0"/>
              <a:t>	    incentive adjustment &lt; $40 during the month</a:t>
            </a:r>
          </a:p>
          <a:p>
            <a:pPr marL="0" indent="0">
              <a:lnSpc>
                <a:spcPct val="110000"/>
              </a:lnSpc>
              <a:buNone/>
            </a:pPr>
            <a:endParaRPr lang="en-PH" sz="1800" dirty="0"/>
          </a:p>
          <a:p>
            <a:pPr marL="0" indent="0">
              <a:buNone/>
            </a:pPr>
            <a:r>
              <a:rPr lang="en-PH" sz="1800" dirty="0"/>
              <a:t>Amounts &gt; 99.5 percentile of extreme normalized values were removed from analyses </a:t>
            </a:r>
          </a:p>
          <a:p>
            <a:pPr marL="0" indent="0">
              <a:buNone/>
            </a:pPr>
            <a:endParaRPr lang="en-PH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71C0B-E04A-489F-B604-4276D3E25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5F41-3CB6-427E-9005-A8D559A830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868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 MOTION ENROLLMENT RATE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many have enrolled in the program?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ECDD4-D000-4107-AEAA-529607B2FCC1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6F52C62-6219-46CC-895B-ECB8976B5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467808"/>
              </p:ext>
            </p:extLst>
          </p:nvPr>
        </p:nvGraphicFramePr>
        <p:xfrm>
          <a:off x="576263" y="2136415"/>
          <a:ext cx="7991475" cy="2353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531">
                  <a:extLst>
                    <a:ext uri="{9D8B030D-6E8A-4147-A177-3AD203B41FA5}">
                      <a16:colId xmlns:a16="http://schemas.microsoft.com/office/drawing/2014/main" val="2133403847"/>
                    </a:ext>
                  </a:extLst>
                </a:gridCol>
                <a:gridCol w="1897820">
                  <a:extLst>
                    <a:ext uri="{9D8B030D-6E8A-4147-A177-3AD203B41FA5}">
                      <a16:colId xmlns:a16="http://schemas.microsoft.com/office/drawing/2014/main" val="1633181014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3311814018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2042762257"/>
                    </a:ext>
                  </a:extLst>
                </a:gridCol>
              </a:tblGrid>
              <a:tr h="6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 Month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Eligible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Enrolled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Enrollment Rate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35711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2017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14071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9730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69.1%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58107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36438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16672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45.8%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3653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81DCD9-6047-4DC9-B0D3-2A8B52CF7D7C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There was a sizeable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drop in the enrollment rate</a:t>
            </a:r>
            <a:r>
              <a:rPr lang="en-US" sz="2000" dirty="0">
                <a:latin typeface="Century Gothic"/>
              </a:rPr>
              <a:t> in the Key Accounts Motion program.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5D5648E-3332-41ED-8F17-65EECAFE9866}"/>
              </a:ext>
            </a:extLst>
          </p:cNvPr>
          <p:cNvSpPr/>
          <p:nvPr/>
        </p:nvSpPr>
        <p:spPr>
          <a:xfrm>
            <a:off x="8262405" y="3954075"/>
            <a:ext cx="266984" cy="3281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5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1EF541-C687-463F-91D3-B4FA719BB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218179"/>
              </p:ext>
            </p:extLst>
          </p:nvPr>
        </p:nvGraphicFramePr>
        <p:xfrm>
          <a:off x="1613510" y="2317670"/>
          <a:ext cx="2657475" cy="23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DE9BA31-0F70-42CC-9240-85EB1710D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747814"/>
              </p:ext>
            </p:extLst>
          </p:nvPr>
        </p:nvGraphicFramePr>
        <p:xfrm>
          <a:off x="4322043" y="2306390"/>
          <a:ext cx="3159125" cy="23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ELIGIBLE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dirty="0"/>
              <a:t>Difference in Demographics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BE7D89-CB95-4C81-B2EA-541FB38A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55381"/>
              </p:ext>
            </p:extLst>
          </p:nvPr>
        </p:nvGraphicFramePr>
        <p:xfrm>
          <a:off x="1737361" y="4805662"/>
          <a:ext cx="5797294" cy="748866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4136119649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43493715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713560877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2169488002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4635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44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43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79413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Median Income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$61,005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$62,052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2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3865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90C47078-16FE-4142-9F93-21CFDC9C910E}"/>
              </a:ext>
            </a:extLst>
          </p:cNvPr>
          <p:cNvGrpSpPr/>
          <p:nvPr/>
        </p:nvGrpSpPr>
        <p:grpSpPr>
          <a:xfrm>
            <a:off x="1236987" y="1995065"/>
            <a:ext cx="6645141" cy="3894106"/>
            <a:chOff x="1236987" y="1995065"/>
            <a:chExt cx="6645141" cy="38941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C0086C-E409-4787-92DC-7DBC2A66EFED}"/>
                </a:ext>
              </a:extLst>
            </p:cNvPr>
            <p:cNvSpPr/>
            <p:nvPr/>
          </p:nvSpPr>
          <p:spPr>
            <a:xfrm>
              <a:off x="1362456" y="2306188"/>
              <a:ext cx="6519672" cy="35829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 err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864EA9-B6EB-422C-9CC5-618ABFF917E8}"/>
                </a:ext>
              </a:extLst>
            </p:cNvPr>
            <p:cNvSpPr txBox="1"/>
            <p:nvPr/>
          </p:nvSpPr>
          <p:spPr>
            <a:xfrm>
              <a:off x="1236987" y="1995065"/>
              <a:ext cx="4331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/>
                <a:t>Demographic Comparisons</a:t>
              </a:r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2F96A86-B425-4DA4-A6AD-FFE11BA26D21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sizeable </a:t>
            </a:r>
            <a:r>
              <a:rPr lang="en-US" sz="2000" b="1" dirty="0">
                <a:solidFill>
                  <a:schemeClr val="accent2"/>
                </a:solidFill>
                <a:latin typeface="Century Gothic"/>
              </a:rPr>
              <a:t>differences</a:t>
            </a:r>
            <a:r>
              <a:rPr lang="en-US" sz="2000" dirty="0">
                <a:solidFill>
                  <a:schemeClr val="accent2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entury Gothic"/>
              </a:rPr>
              <a:t>in</a:t>
            </a:r>
            <a:r>
              <a:rPr lang="en-US" sz="2000" dirty="0">
                <a:solidFill>
                  <a:schemeClr val="accent2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entury Gothic"/>
              </a:rPr>
              <a:t>demographics</a:t>
            </a:r>
            <a:r>
              <a:rPr lang="en-US" sz="2000" dirty="0">
                <a:solidFill>
                  <a:schemeClr val="accent2"/>
                </a:solidFill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between the groups of eligible members</a:t>
            </a:r>
          </a:p>
        </p:txBody>
      </p:sp>
    </p:spTree>
    <p:extLst>
      <p:ext uri="{BB962C8B-B14F-4D97-AF65-F5344CB8AC3E}">
        <p14:creationId xmlns:p14="http://schemas.microsoft.com/office/powerpoint/2010/main" val="161930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ELIGIBLE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>
                <a:cs typeface="Arial"/>
              </a:rPr>
              <a:t>Difference in RAF and Prevalence Conditions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4AC25-9880-47AA-B5AE-E1C2BF76911F}"/>
              </a:ext>
            </a:extLst>
          </p:cNvPr>
          <p:cNvSpPr txBox="1"/>
          <p:nvPr/>
        </p:nvSpPr>
        <p:spPr>
          <a:xfrm>
            <a:off x="1261872" y="2003129"/>
            <a:ext cx="601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/>
              <a:t>RAF Score Comparisons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5128B-B98F-4300-8A35-281762444513}"/>
              </a:ext>
            </a:extLst>
          </p:cNvPr>
          <p:cNvSpPr txBox="1">
            <a:spLocks/>
          </p:cNvSpPr>
          <p:nvPr/>
        </p:nvSpPr>
        <p:spPr>
          <a:xfrm>
            <a:off x="635597" y="1121747"/>
            <a:ext cx="7538062" cy="840470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have RAF scores 0.14 lower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Continuous enrollment shows no difference in RAF scores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2EFA9-3857-4495-84B1-055C57F50FBF}"/>
              </a:ext>
            </a:extLst>
          </p:cNvPr>
          <p:cNvSpPr txBox="1"/>
          <p:nvPr/>
        </p:nvSpPr>
        <p:spPr>
          <a:xfrm>
            <a:off x="1623061" y="4875590"/>
            <a:ext cx="601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RAF scores of continuously UHC enrolled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9B92914-1AA8-484E-929C-3D509F627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191199"/>
              </p:ext>
            </p:extLst>
          </p:nvPr>
        </p:nvGraphicFramePr>
        <p:xfrm>
          <a:off x="2916198" y="2377178"/>
          <a:ext cx="3311605" cy="236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3B239BE-E01D-4E40-8983-92662D7BD1E5}"/>
              </a:ext>
            </a:extLst>
          </p:cNvPr>
          <p:cNvSpPr/>
          <p:nvPr/>
        </p:nvSpPr>
        <p:spPr>
          <a:xfrm>
            <a:off x="1362456" y="2306188"/>
            <a:ext cx="6519672" cy="358298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 err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99803C-B3A8-4EF8-B20D-DD06C910A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58795"/>
              </p:ext>
            </p:extLst>
          </p:nvPr>
        </p:nvGraphicFramePr>
        <p:xfrm>
          <a:off x="1723645" y="5145916"/>
          <a:ext cx="5797294" cy="560204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306815373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74677226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88944730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390883456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25349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RAF Score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0.95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1.01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No Difference</a:t>
                      </a:r>
                      <a:endParaRPr lang="en-PH" sz="11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2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ELIGIBLE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PH" dirty="0">
                <a:cs typeface="Arial"/>
              </a:rPr>
              <a:t>Difference in healthcare costs</a:t>
            </a:r>
            <a:endParaRPr lang="en-P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E53CBC-F3FB-4860-BE95-FEB2406B95AF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have $20 higher total costs, $8 higher for OP, $6 higher for DR</a:t>
            </a:r>
            <a:endParaRPr lang="en-US" dirty="0"/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8853A0D8-C03E-4801-8BD2-1A61B27F63F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86264190"/>
              </p:ext>
            </p:extLst>
          </p:nvPr>
        </p:nvGraphicFramePr>
        <p:xfrm>
          <a:off x="1558591" y="5177218"/>
          <a:ext cx="6026819" cy="609893"/>
        </p:xfrm>
        <a:graphic>
          <a:graphicData uri="http://schemas.openxmlformats.org/drawingml/2006/table">
            <a:tbl>
              <a:tblPr/>
              <a:tblGrid>
                <a:gridCol w="2033917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323274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Total Allowed Amount</a:t>
                      </a: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$188.4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$208.2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0585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5FDE397-BBB1-4FEC-ABC6-11A27D65D095}"/>
              </a:ext>
            </a:extLst>
          </p:cNvPr>
          <p:cNvGrpSpPr/>
          <p:nvPr/>
        </p:nvGrpSpPr>
        <p:grpSpPr>
          <a:xfrm>
            <a:off x="1132589" y="2189293"/>
            <a:ext cx="6694675" cy="3770044"/>
            <a:chOff x="1132589" y="2024701"/>
            <a:chExt cx="6694675" cy="37700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87BE96-8097-408C-B244-E5D3FC1FB895}"/>
                </a:ext>
              </a:extLst>
            </p:cNvPr>
            <p:cNvSpPr txBox="1"/>
            <p:nvPr/>
          </p:nvSpPr>
          <p:spPr>
            <a:xfrm>
              <a:off x="1132589" y="2024701"/>
              <a:ext cx="6031530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PH" sz="1600" b="1" dirty="0"/>
                <a:t> Healthcare  $ Spending Comparisons</a:t>
              </a:r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0529AE-E94B-4842-AFE1-111A6BE1C28C}"/>
                </a:ext>
              </a:extLst>
            </p:cNvPr>
            <p:cNvGrpSpPr/>
            <p:nvPr/>
          </p:nvGrpSpPr>
          <p:grpSpPr>
            <a:xfrm>
              <a:off x="1307592" y="2306189"/>
              <a:ext cx="6519672" cy="3488556"/>
              <a:chOff x="1307592" y="2306189"/>
              <a:chExt cx="6519672" cy="348855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52F3F6F-0827-46FB-A3DD-C4CC5448466F}"/>
                  </a:ext>
                </a:extLst>
              </p:cNvPr>
              <p:cNvGrpSpPr/>
              <p:nvPr/>
            </p:nvGrpSpPr>
            <p:grpSpPr>
              <a:xfrm>
                <a:off x="1627633" y="2440547"/>
                <a:ext cx="5888735" cy="2329200"/>
                <a:chOff x="914401" y="1952625"/>
                <a:chExt cx="5888735" cy="232920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D6D7990-EB95-4E36-B110-2EBB72D04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14401" y="1952625"/>
                  <a:ext cx="5888735" cy="2329200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11009B8-162C-4421-BEF2-E171183013D5}"/>
                    </a:ext>
                  </a:extLst>
                </p:cNvPr>
                <p:cNvSpPr/>
                <p:nvPr/>
              </p:nvSpPr>
              <p:spPr>
                <a:xfrm>
                  <a:off x="1322235" y="3710640"/>
                  <a:ext cx="6264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$1.6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DF68B89-6966-4BC9-B348-0D4965962EB9}"/>
                    </a:ext>
                  </a:extLst>
                </p:cNvPr>
                <p:cNvSpPr/>
                <p:nvPr/>
              </p:nvSpPr>
              <p:spPr>
                <a:xfrm>
                  <a:off x="4154052" y="3754336"/>
                  <a:ext cx="40908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$1.0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94A78D2-71DF-4F65-841E-91EF75130F56}"/>
                    </a:ext>
                  </a:extLst>
                </p:cNvPr>
                <p:cNvSpPr/>
                <p:nvPr/>
              </p:nvSpPr>
              <p:spPr>
                <a:xfrm>
                  <a:off x="4638465" y="3000799"/>
                  <a:ext cx="4732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$38.1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69C9284-86FD-4EDB-AB14-BC2A3AAE0006}"/>
                    </a:ext>
                  </a:extLst>
                </p:cNvPr>
                <p:cNvSpPr/>
                <p:nvPr/>
              </p:nvSpPr>
              <p:spPr>
                <a:xfrm>
                  <a:off x="5129523" y="2611325"/>
                  <a:ext cx="4732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$52.2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29DBD74-2580-4724-81D5-9FF2D7F7C350}"/>
                    </a:ext>
                  </a:extLst>
                </p:cNvPr>
                <p:cNvSpPr/>
                <p:nvPr/>
              </p:nvSpPr>
              <p:spPr>
                <a:xfrm>
                  <a:off x="5629068" y="3153194"/>
                  <a:ext cx="4732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$37.4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4923625-E2B4-47A3-97B7-4532513A0822}"/>
                    </a:ext>
                  </a:extLst>
                </p:cNvPr>
                <p:cNvSpPr/>
                <p:nvPr/>
              </p:nvSpPr>
              <p:spPr>
                <a:xfrm>
                  <a:off x="6160666" y="3712001"/>
                  <a:ext cx="40908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$2.2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BF89BC7-4D3E-430A-A33E-A9B4B9282892}"/>
                    </a:ext>
                  </a:extLst>
                </p:cNvPr>
                <p:cNvSpPr/>
                <p:nvPr/>
              </p:nvSpPr>
              <p:spPr>
                <a:xfrm>
                  <a:off x="1868170" y="3287986"/>
                  <a:ext cx="6264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$30.4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5B39AA-30F9-4422-A1F6-480176E1805A}"/>
                    </a:ext>
                  </a:extLst>
                </p:cNvPr>
                <p:cNvSpPr/>
                <p:nvPr/>
              </p:nvSpPr>
              <p:spPr>
                <a:xfrm>
                  <a:off x="2359239" y="2830779"/>
                  <a:ext cx="6264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$46.7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321B53D-2113-49A8-B908-DAB9937951C1}"/>
                    </a:ext>
                  </a:extLst>
                </p:cNvPr>
                <p:cNvSpPr/>
                <p:nvPr/>
              </p:nvSpPr>
              <p:spPr>
                <a:xfrm>
                  <a:off x="2858775" y="3110182"/>
                  <a:ext cx="6264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$35.7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BC839BF-3C44-459B-8B2D-DC8FC88DFBB1}"/>
                    </a:ext>
                  </a:extLst>
                </p:cNvPr>
                <p:cNvSpPr/>
                <p:nvPr/>
              </p:nvSpPr>
              <p:spPr>
                <a:xfrm>
                  <a:off x="3375241" y="3677448"/>
                  <a:ext cx="626407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PH" sz="900" dirty="0">
                      <a:solidFill>
                        <a:srgbClr val="424242"/>
                      </a:solidFill>
                    </a:rPr>
                    <a:t>$2.2</a:t>
                  </a:r>
                  <a:endParaRPr lang="en-PH" sz="900" dirty="0">
                    <a:solidFill>
                      <a:srgbClr val="424242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24BB35-A4EB-4643-BAF2-61A9415F9198}"/>
                  </a:ext>
                </a:extLst>
              </p:cNvPr>
              <p:cNvSpPr/>
              <p:nvPr/>
            </p:nvSpPr>
            <p:spPr>
              <a:xfrm>
                <a:off x="1307592" y="2306189"/>
                <a:ext cx="6519672" cy="3488556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 dirty="0" err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803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C2CF232-5CEB-459A-BAB3-277D91769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877066"/>
              </p:ext>
            </p:extLst>
          </p:nvPr>
        </p:nvGraphicFramePr>
        <p:xfrm>
          <a:off x="4280496" y="2325398"/>
          <a:ext cx="3159125" cy="23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5EBCCB9-7EBB-4D40-A7E5-E5819F528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460490"/>
              </p:ext>
            </p:extLst>
          </p:nvPr>
        </p:nvGraphicFramePr>
        <p:xfrm>
          <a:off x="1606381" y="2301144"/>
          <a:ext cx="2657475" cy="230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0A9895-2C2A-4AB8-A332-4C764C1C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487062"/>
          </a:xfrm>
        </p:spPr>
        <p:txBody>
          <a:bodyPr/>
          <a:lstStyle/>
          <a:p>
            <a:r>
              <a:rPr lang="en-PH" dirty="0"/>
              <a:t>AMONG ENROLLED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A751-7F51-4BDF-990C-0D714D6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645A0-C11B-4999-83E0-FFA1AE6C5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/>
          <a:lstStyle/>
          <a:p>
            <a:r>
              <a:rPr lang="en-PH" dirty="0"/>
              <a:t>Difference in Demographics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FAC22D-7018-410D-AE2A-DE9A64D0A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23231"/>
              </p:ext>
            </p:extLst>
          </p:nvPr>
        </p:nvGraphicFramePr>
        <p:xfrm>
          <a:off x="1737361" y="4805662"/>
          <a:ext cx="5797294" cy="937528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4136119649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43493715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713560877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2169488002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4635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44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43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79413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Subscriber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200" b="1" dirty="0">
                          <a:effectLst/>
                        </a:rPr>
                        <a:t>78.8%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200" b="1" dirty="0">
                          <a:effectLst/>
                        </a:rPr>
                        <a:t>82.2%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b="1" i="0" u="none" strike="noStrike" noProof="0" dirty="0">
                          <a:solidFill>
                            <a:schemeClr val="accent3"/>
                          </a:solidFill>
                          <a:latin typeface="+mn-lt"/>
                        </a:rPr>
                        <a:t>Negligible</a:t>
                      </a:r>
                      <a:endParaRPr lang="en-US" sz="12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027679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Median Income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$61,005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$62,052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2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3865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E0BCA15-2D21-45BB-B057-C2F208754990}"/>
              </a:ext>
            </a:extLst>
          </p:cNvPr>
          <p:cNvGrpSpPr/>
          <p:nvPr/>
        </p:nvGrpSpPr>
        <p:grpSpPr>
          <a:xfrm>
            <a:off x="1236987" y="1995065"/>
            <a:ext cx="6645141" cy="3894106"/>
            <a:chOff x="1236987" y="1995065"/>
            <a:chExt cx="6645141" cy="38941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38E64C-A794-44C9-BCF2-4C9E28C708A5}"/>
                </a:ext>
              </a:extLst>
            </p:cNvPr>
            <p:cNvSpPr/>
            <p:nvPr/>
          </p:nvSpPr>
          <p:spPr>
            <a:xfrm>
              <a:off x="1362456" y="2306188"/>
              <a:ext cx="6519672" cy="35829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 err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D38B41-679C-4833-AF33-AA4C4343540C}"/>
                </a:ext>
              </a:extLst>
            </p:cNvPr>
            <p:cNvSpPr txBox="1"/>
            <p:nvPr/>
          </p:nvSpPr>
          <p:spPr>
            <a:xfrm>
              <a:off x="1236987" y="1995065"/>
              <a:ext cx="4331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/>
                <a:t>Demographic Comparisons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8B47FB-0F72-419F-B2AB-9E05F85423FD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sizeable </a:t>
            </a:r>
            <a:r>
              <a:rPr lang="en-US" sz="2000" b="1" dirty="0">
                <a:solidFill>
                  <a:schemeClr val="accent2"/>
                </a:solidFill>
                <a:latin typeface="Century Gothic"/>
              </a:rPr>
              <a:t>differences</a:t>
            </a:r>
            <a:r>
              <a:rPr lang="en-US" sz="2000" dirty="0">
                <a:solidFill>
                  <a:schemeClr val="accent2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entury Gothic"/>
              </a:rPr>
              <a:t>in</a:t>
            </a:r>
            <a:r>
              <a:rPr lang="en-US" sz="2000" dirty="0">
                <a:solidFill>
                  <a:schemeClr val="accent2"/>
                </a:solidFill>
                <a:latin typeface="Century Gothic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entury Gothic"/>
              </a:rPr>
              <a:t>demographics</a:t>
            </a:r>
            <a:r>
              <a:rPr lang="en-US" sz="2000" dirty="0">
                <a:solidFill>
                  <a:schemeClr val="accent2"/>
                </a:solidFill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between the groups of enrolled members</a:t>
            </a:r>
          </a:p>
        </p:txBody>
      </p:sp>
    </p:spTree>
    <p:extLst>
      <p:ext uri="{BB962C8B-B14F-4D97-AF65-F5344CB8AC3E}">
        <p14:creationId xmlns:p14="http://schemas.microsoft.com/office/powerpoint/2010/main" val="3005166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nitedHealthGroup">
  <a:themeElements>
    <a:clrScheme name="UGH Theme colors">
      <a:dk1>
        <a:srgbClr val="424242"/>
      </a:dk1>
      <a:lt1>
        <a:srgbClr val="FFFFFF"/>
      </a:lt1>
      <a:dk2>
        <a:srgbClr val="424242"/>
      </a:dk2>
      <a:lt2>
        <a:srgbClr val="DADADA"/>
      </a:lt2>
      <a:accent1>
        <a:srgbClr val="003C71"/>
      </a:accent1>
      <a:accent2>
        <a:srgbClr val="0066F5"/>
      </a:accent2>
      <a:accent3>
        <a:srgbClr val="009104"/>
      </a:accent3>
      <a:accent4>
        <a:srgbClr val="AACE15"/>
      </a:accent4>
      <a:accent5>
        <a:srgbClr val="FCAE00"/>
      </a:accent5>
      <a:accent6>
        <a:srgbClr val="FFDA03"/>
      </a:accent6>
      <a:hlink>
        <a:srgbClr val="0066F5"/>
      </a:hlink>
      <a:folHlink>
        <a:srgbClr val="0066F5"/>
      </a:folHlink>
    </a:clrScheme>
    <a:fontScheme name="UnitedHealth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B681BCE-F58D-46DE-8301-D5D8D25CA10B}" vid="{F0D09667-A701-4A09-8501-3B5C71303E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ertification xmlns="e805ddc4-881b-4638-84cd-1cbbd7691f9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58D7F6ACCDD4BB03F4D4A704F1D51" ma:contentTypeVersion="9" ma:contentTypeDescription="Create a new document." ma:contentTypeScope="" ma:versionID="80106c34a8a8de8c55a646e61bd9ccf0">
  <xsd:schema xmlns:xsd="http://www.w3.org/2001/XMLSchema" xmlns:xs="http://www.w3.org/2001/XMLSchema" xmlns:p="http://schemas.microsoft.com/office/2006/metadata/properties" xmlns:ns2="e805ddc4-881b-4638-84cd-1cbbd7691f98" xmlns:ns3="fa5f1e57-05af-4d53-aea7-c16ddf39f38c" targetNamespace="http://schemas.microsoft.com/office/2006/metadata/properties" ma:root="true" ma:fieldsID="816549c8b729fee488b97b0f764dcdc8" ns2:_="" ns3:_="">
    <xsd:import namespace="e805ddc4-881b-4638-84cd-1cbbd7691f98"/>
    <xsd:import namespace="fa5f1e57-05af-4d53-aea7-c16ddf39f38c"/>
    <xsd:element name="properties">
      <xsd:complexType>
        <xsd:sequence>
          <xsd:element name="documentManagement">
            <xsd:complexType>
              <xsd:all>
                <xsd:element ref="ns2:Certifica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5ddc4-881b-4638-84cd-1cbbd7691f98" elementFormDefault="qualified">
    <xsd:import namespace="http://schemas.microsoft.com/office/2006/documentManagement/types"/>
    <xsd:import namespace="http://schemas.microsoft.com/office/infopath/2007/PartnerControls"/>
    <xsd:element name="Certification" ma:index="8" nillable="true" ma:displayName="Certification" ma:internalName="Certification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f1e57-05af-4d53-aea7-c16ddf39f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8E744A-D351-4BA2-B694-CBBBF8BF0952}">
  <ds:schemaRefs>
    <ds:schemaRef ds:uri="e805ddc4-881b-4638-84cd-1cbbd7691f98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fa5f1e57-05af-4d53-aea7-c16ddf39f38c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FF8C11-EA04-4120-A097-651F2FCD1C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5ddc4-881b-4638-84cd-1cbbd7691f98"/>
    <ds:schemaRef ds:uri="fa5f1e57-05af-4d53-aea7-c16ddf39f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AFA080-7381-4A49-A180-D43F226DE7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UHG_R&amp;D_PPT_4x3_2018-7</Template>
  <TotalTime>3362</TotalTime>
  <Words>931</Words>
  <Application>Microsoft Office PowerPoint</Application>
  <PresentationFormat>On-screen Show (4:3)</PresentationFormat>
  <Paragraphs>290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UnitedHealthGroup</vt:lpstr>
      <vt:lpstr>think-cell Slide</vt:lpstr>
      <vt:lpstr>PowerPoint Presentation</vt:lpstr>
      <vt:lpstr>Presentation Outline</vt:lpstr>
      <vt:lpstr>BACKGROUND</vt:lpstr>
      <vt:lpstr>METHODS</vt:lpstr>
      <vt:lpstr>KA MOTION ENROLLMENT RATE</vt:lpstr>
      <vt:lpstr>AMONG ELIGIBLE MEMBERS</vt:lpstr>
      <vt:lpstr>AMONG ELIGIBLE MEMBERS</vt:lpstr>
      <vt:lpstr>AMONG ELIGIBLE MEMBERS</vt:lpstr>
      <vt:lpstr>AMONG ENROLLED MEMBERS</vt:lpstr>
      <vt:lpstr>AMONG ENROLLED MEMBERS</vt:lpstr>
      <vt:lpstr>AMONG ENROLLED MEMBERS</vt:lpstr>
      <vt:lpstr>KA MOTION ACTIVE RATE</vt:lpstr>
      <vt:lpstr>ACTIVE AMONG ENROLLED </vt:lpstr>
      <vt:lpstr>ACTIVE AMONG ENROLLED </vt:lpstr>
      <vt:lpstr>ACTIVE AMONG ENROLLED </vt:lpstr>
      <vt:lpstr>ACTIVE AMONG ENROLLED </vt:lpstr>
      <vt:lpstr>CONCLUSION 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Joyvalerie Mondejar</dc:creator>
  <cp:lastModifiedBy>Nikko Joe Ramal</cp:lastModifiedBy>
  <cp:revision>811</cp:revision>
  <dcterms:created xsi:type="dcterms:W3CDTF">2019-01-25T11:14:58Z</dcterms:created>
  <dcterms:modified xsi:type="dcterms:W3CDTF">2019-01-31T11:21:52Z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0x01010091B58D7F6ACCDD4BB03F4D4A704F1D51</vt:lpwstr>
  </property>
</Properties>
</file>