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65" r:id="rId5"/>
    <p:sldId id="350" r:id="rId6"/>
    <p:sldId id="357" r:id="rId7"/>
    <p:sldId id="358" r:id="rId8"/>
    <p:sldId id="359" r:id="rId9"/>
    <p:sldId id="342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71"/>
    <a:srgbClr val="ADADAD"/>
    <a:srgbClr val="999999"/>
    <a:srgbClr val="FCAE00"/>
    <a:srgbClr val="B0D623"/>
    <a:srgbClr val="009104"/>
    <a:srgbClr val="0066F5"/>
    <a:srgbClr val="424242"/>
    <a:srgbClr val="EEEEEE"/>
    <a:srgbClr val="FFE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B9273B-3644-4CDA-A33D-EACB31982A99}" v="181" dt="2019-01-29T14:33:57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88975" autoAdjust="0"/>
  </p:normalViewPr>
  <p:slideViewPr>
    <p:cSldViewPr snapToGrid="0">
      <p:cViewPr>
        <p:scale>
          <a:sx n="81" d="100"/>
          <a:sy n="81" d="100"/>
        </p:scale>
        <p:origin x="88" y="-7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PH" b="1"/>
              <a:t>GENDER</a:t>
            </a:r>
          </a:p>
        </c:rich>
      </c:tx>
      <c:layout>
        <c:manualLayout>
          <c:xMode val="edge"/>
          <c:yMode val="edge"/>
          <c:x val="0.36976114544821675"/>
          <c:y val="4.40508197311252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Sheet1!$I$9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F7983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Sheet1!$J$7:$K$7</c:f>
              <c:strCache>
                <c:ptCount val="2"/>
                <c:pt idx="0">
                  <c:v>July 2018</c:v>
                </c:pt>
                <c:pt idx="1">
                  <c:v>July 2017</c:v>
                </c:pt>
              </c:strCache>
            </c:strRef>
          </c:cat>
          <c:val>
            <c:numRef>
              <c:f>Sheet1!$J$9:$K$9</c:f>
              <c:numCache>
                <c:formatCode>0.0%</c:formatCode>
                <c:ptCount val="2"/>
                <c:pt idx="0">
                  <c:v>0.54100000000000004</c:v>
                </c:pt>
                <c:pt idx="1">
                  <c:v>0.48499999999999999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7D-4086-B7A8-C0CA40FDAD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636463960"/>
        <c:axId val="636466256"/>
      </c:barChart>
      <c:dateAx>
        <c:axId val="636463960"/>
        <c:scaling>
          <c:orientation val="minMax"/>
          <c:max val="2"/>
          <c:min val="1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6466256"/>
        <c:crosses val="autoZero"/>
        <c:auto val="0"/>
        <c:lblOffset val="100"/>
        <c:baseTimeUnit val="years"/>
      </c:dateAx>
      <c:valAx>
        <c:axId val="636466256"/>
        <c:scaling>
          <c:orientation val="minMax"/>
          <c:max val="1"/>
        </c:scaling>
        <c:delete val="0"/>
        <c:axPos val="b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6463960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PH" b="1"/>
              <a:t>AREA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Sheet1!$O$8</c:f>
              <c:strCache>
                <c:ptCount val="1"/>
                <c:pt idx="0">
                  <c:v>Urban</c:v>
                </c:pt>
              </c:strCache>
            </c:strRef>
          </c:tx>
          <c:spPr>
            <a:solidFill>
              <a:srgbClr val="2D5FA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Sheet1!$P$7:$Q$7</c:f>
              <c:strCache>
                <c:ptCount val="2"/>
                <c:pt idx="0">
                  <c:v>July 2018</c:v>
                </c:pt>
                <c:pt idx="1">
                  <c:v>July 2017</c:v>
                </c:pt>
              </c:strCache>
            </c:strRef>
          </c:cat>
          <c:val>
            <c:numRef>
              <c:f>Sheet1!$P$8:$Q$8</c:f>
              <c:numCache>
                <c:formatCode>0.0%</c:formatCode>
                <c:ptCount val="2"/>
                <c:pt idx="0">
                  <c:v>0.32200000000000001</c:v>
                </c:pt>
                <c:pt idx="1">
                  <c:v>0.31900000000000001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05-4C99-90AA-5926B78EA9A5}"/>
            </c:ext>
          </c:extLst>
        </c:ser>
        <c:ser>
          <c:idx val="1"/>
          <c:order val="1"/>
          <c:tx>
            <c:strRef>
              <c:f>Sheet1!$O$9</c:f>
              <c:strCache>
                <c:ptCount val="1"/>
                <c:pt idx="0">
                  <c:v>Suburban</c:v>
                </c:pt>
              </c:strCache>
            </c:strRef>
          </c:tx>
          <c:spPr>
            <a:solidFill>
              <a:srgbClr val="F7983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Sheet1!$P$7:$Q$7</c:f>
              <c:strCache>
                <c:ptCount val="2"/>
                <c:pt idx="0">
                  <c:v>July 2018</c:v>
                </c:pt>
                <c:pt idx="1">
                  <c:v>July 2017</c:v>
                </c:pt>
              </c:strCache>
            </c:strRef>
          </c:cat>
          <c:val>
            <c:numRef>
              <c:f>Sheet1!$P$9:$Q$9</c:f>
              <c:numCache>
                <c:formatCode>0.0%</c:formatCode>
                <c:ptCount val="2"/>
                <c:pt idx="0">
                  <c:v>0.48</c:v>
                </c:pt>
                <c:pt idx="1">
                  <c:v>0.42599999999999999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05-4C99-90AA-5926B78EA9A5}"/>
            </c:ext>
          </c:extLst>
        </c:ser>
        <c:ser>
          <c:idx val="2"/>
          <c:order val="2"/>
          <c:tx>
            <c:strRef>
              <c:f>Sheet1!$O$10</c:f>
              <c:strCache>
                <c:ptCount val="1"/>
                <c:pt idx="0">
                  <c:v>Rural</c:v>
                </c:pt>
              </c:strCache>
            </c:strRef>
          </c:tx>
          <c:spPr>
            <a:solidFill>
              <a:srgbClr val="72C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Sheet1!$P$7:$Q$7</c:f>
              <c:strCache>
                <c:ptCount val="2"/>
                <c:pt idx="0">
                  <c:v>July 2018</c:v>
                </c:pt>
                <c:pt idx="1">
                  <c:v>July 2017</c:v>
                </c:pt>
              </c:strCache>
            </c:strRef>
          </c:cat>
          <c:val>
            <c:numRef>
              <c:f>Sheet1!$P$10:$Q$10</c:f>
              <c:numCache>
                <c:formatCode>0.0%</c:formatCode>
                <c:ptCount val="2"/>
                <c:pt idx="0">
                  <c:v>0.19800000000000001</c:v>
                </c:pt>
                <c:pt idx="1">
                  <c:v>0.25600000000000001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05-4C99-90AA-5926B78EA9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821258080"/>
        <c:axId val="821258408"/>
      </c:barChart>
      <c:catAx>
        <c:axId val="8212580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1258408"/>
        <c:crosses val="autoZero"/>
        <c:auto val="1"/>
        <c:lblAlgn val="ctr"/>
        <c:lblOffset val="100"/>
        <c:noMultiLvlLbl val="0"/>
      </c:catAx>
      <c:valAx>
        <c:axId val="821258408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1258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RAF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Sheet1!$U$19</c:f>
              <c:strCache>
                <c:ptCount val="1"/>
                <c:pt idx="0">
                  <c:v>RAF Score</c:v>
                </c:pt>
              </c:strCache>
            </c:strRef>
          </c:tx>
          <c:spPr>
            <a:solidFill>
              <a:srgbClr val="2D5FA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Sheet1!$V$18:$W$18</c:f>
              <c:strCache>
                <c:ptCount val="2"/>
                <c:pt idx="0">
                  <c:v>July 2017</c:v>
                </c:pt>
                <c:pt idx="1">
                  <c:v>July 2018</c:v>
                </c:pt>
              </c:strCache>
            </c:strRef>
          </c:cat>
          <c:val>
            <c:numRef>
              <c:f>Sheet1!$V$19:$W$19</c:f>
              <c:numCache>
                <c:formatCode>General</c:formatCode>
                <c:ptCount val="2"/>
                <c:pt idx="0">
                  <c:v>1.22</c:v>
                </c:pt>
                <c:pt idx="1">
                  <c:v>1.06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83-4864-B884-E751A2FB10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754409968"/>
        <c:axId val="754411608"/>
      </c:barChart>
      <c:catAx>
        <c:axId val="754409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411608"/>
        <c:crosses val="autoZero"/>
        <c:auto val="1"/>
        <c:lblAlgn val="ctr"/>
        <c:lblOffset val="100"/>
        <c:noMultiLvlLbl val="0"/>
      </c:catAx>
      <c:valAx>
        <c:axId val="754411608"/>
        <c:scaling>
          <c:orientation val="minMax"/>
          <c:max val="1.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409968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F9CC7-A661-1A4E-A6A8-32B1898B85F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A3040-57E1-9842-871F-A54D1C615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978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F8F64-9C61-D445-B66B-487A9AA63591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8E03-19E1-9046-80D8-7C2702296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039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-No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685800" y="6416191"/>
            <a:ext cx="66802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700">
                <a:solidFill>
                  <a:srgbClr val="FFFFFF"/>
                </a:solidFill>
              </a:rPr>
              <a:t>© 2018 UnitedHealth Group. Any use, copying, or distribution without written permission from UnitedHealth Group is prohibited.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740025"/>
            <a:ext cx="7956529" cy="1044575"/>
          </a:xfrm>
          <a:prstGeom prst="rect">
            <a:avLst/>
          </a:prstGeom>
        </p:spPr>
        <p:txBody>
          <a:bodyPr vert="horz" lIns="0" rIns="0" anchor="b"/>
          <a:lstStyle>
            <a:lvl1pPr marL="0" indent="0">
              <a:buNone/>
              <a:defRPr sz="4800" b="1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r>
              <a:rPr lang="en-US"/>
              <a:t>Title Case – Arial Bold 48pt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3822607"/>
            <a:ext cx="7956529" cy="1044575"/>
          </a:xfrm>
          <a:prstGeom prst="rect">
            <a:avLst/>
          </a:prstGeom>
        </p:spPr>
        <p:txBody>
          <a:bodyPr vert="horz" lIns="0" rIns="0"/>
          <a:lstStyle>
            <a:lvl1pPr marL="0" indent="0">
              <a:buNone/>
              <a:defRPr sz="2000" b="1" i="0">
                <a:solidFill>
                  <a:schemeClr val="accent4"/>
                </a:solidFill>
                <a:latin typeface="+mn-lt"/>
                <a:cs typeface="Arial"/>
              </a:defRPr>
            </a:lvl1pPr>
          </a:lstStyle>
          <a:p>
            <a:r>
              <a:rPr lang="en-US"/>
              <a:t>Date – Arial 20pt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685802" y="635320"/>
            <a:ext cx="5149779" cy="276999"/>
            <a:chOff x="685802" y="635320"/>
            <a:chExt cx="5149779" cy="276999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" t="1" r="2064" b="-1"/>
            <a:stretch/>
          </p:blipFill>
          <p:spPr>
            <a:xfrm>
              <a:off x="685802" y="685800"/>
              <a:ext cx="2409825" cy="180045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 userDrawn="1"/>
          </p:nvCxnSpPr>
          <p:spPr>
            <a:xfrm>
              <a:off x="3226435" y="654189"/>
              <a:ext cx="0" cy="23070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 userDrawn="1"/>
          </p:nvSpPr>
          <p:spPr>
            <a:xfrm>
              <a:off x="3347720" y="635320"/>
              <a:ext cx="248786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kern="800" spc="-50">
                  <a:solidFill>
                    <a:schemeClr val="bg1"/>
                  </a:solidFill>
                </a:rPr>
                <a:t>Research</a:t>
              </a:r>
              <a:r>
                <a:rPr lang="en-US" kern="800" spc="-50" baseline="0">
                  <a:solidFill>
                    <a:schemeClr val="bg1"/>
                  </a:solidFill>
                </a:rPr>
                <a:t> &amp; Development</a:t>
              </a:r>
              <a:endParaRPr lang="en-US" kern="800" spc="-5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479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Ad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343400"/>
            <a:ext cx="9144000" cy="251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685800" y="6416191"/>
            <a:ext cx="668020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700">
                <a:solidFill>
                  <a:srgbClr val="FFFFFF"/>
                </a:solidFill>
              </a:rPr>
              <a:t>© 2018 UnitedHealth Group. Any use, copying, or distribution without written permission from UnitedHealth Group is prohibited.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460298"/>
            <a:ext cx="7956529" cy="1044575"/>
          </a:xfrm>
          <a:prstGeom prst="rect">
            <a:avLst/>
          </a:prstGeom>
        </p:spPr>
        <p:txBody>
          <a:bodyPr vert="horz" lIns="0" rIns="0" anchor="b"/>
          <a:lstStyle>
            <a:lvl1pPr marL="0" indent="0">
              <a:buNone/>
              <a:defRPr sz="4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Title Case – Arial Bold 48pt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5542881"/>
            <a:ext cx="7956529" cy="539224"/>
          </a:xfrm>
          <a:prstGeom prst="rect">
            <a:avLst/>
          </a:prstGeom>
        </p:spPr>
        <p:txBody>
          <a:bodyPr vert="horz" lIns="0" rIns="0"/>
          <a:lstStyle>
            <a:lvl1pPr marL="0" indent="0">
              <a:buNone/>
              <a:defRPr sz="2000" b="1" i="0">
                <a:solidFill>
                  <a:schemeClr val="accent4"/>
                </a:solidFill>
                <a:latin typeface="+mn-lt"/>
                <a:cs typeface="Arial"/>
              </a:defRPr>
            </a:lvl1pPr>
          </a:lstStyle>
          <a:p>
            <a:r>
              <a:rPr lang="en-US"/>
              <a:t>Date – Arial 20pt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9996269-7555-4764-A9C4-E64090BCAEE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796925"/>
            <a:ext cx="9144000" cy="3546475"/>
          </a:xfrm>
          <a:solidFill>
            <a:schemeClr val="bg2"/>
          </a:solidFill>
        </p:spPr>
        <p:txBody>
          <a:bodyPr/>
          <a:lstStyle>
            <a:lvl1pPr marL="0" marR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lvl1pPr>
          </a:lstStyle>
          <a:p>
            <a:pPr marL="257175" marR="0" lvl="0" indent="-257175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/>
              <a:t>Click icon to add photo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685801" y="322978"/>
            <a:ext cx="5133270" cy="276999"/>
            <a:chOff x="685801" y="322978"/>
            <a:chExt cx="5133270" cy="276999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" r="2147" b="-2"/>
            <a:stretch/>
          </p:blipFill>
          <p:spPr>
            <a:xfrm>
              <a:off x="685801" y="367222"/>
              <a:ext cx="2406650" cy="179959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 userDrawn="1"/>
          </p:nvCxnSpPr>
          <p:spPr>
            <a:xfrm>
              <a:off x="3219450" y="341847"/>
              <a:ext cx="0" cy="230706"/>
            </a:xfrm>
            <a:prstGeom prst="line">
              <a:avLst/>
            </a:prstGeom>
            <a:ln w="12700">
              <a:solidFill>
                <a:srgbClr val="99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 userDrawn="1"/>
          </p:nvSpPr>
          <p:spPr>
            <a:xfrm>
              <a:off x="3331210" y="322978"/>
              <a:ext cx="248786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kern="800" spc="-50">
                  <a:solidFill>
                    <a:schemeClr val="accent1"/>
                  </a:solidFill>
                </a:rPr>
                <a:t>Research</a:t>
              </a:r>
              <a:r>
                <a:rPr lang="en-US" kern="800" spc="-50" baseline="0">
                  <a:solidFill>
                    <a:schemeClr val="accent1"/>
                  </a:solidFill>
                </a:rPr>
                <a:t> &amp; Development</a:t>
              </a:r>
              <a:endParaRPr lang="en-US" kern="800" spc="-5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37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-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667" y="2492750"/>
            <a:ext cx="7956529" cy="1844842"/>
          </a:xfrm>
          <a:prstGeom prst="rect">
            <a:avLst/>
          </a:prstGeom>
        </p:spPr>
        <p:txBody>
          <a:bodyPr vert="horz" lIns="0" rIns="0" anchor="ctr"/>
          <a:lstStyle>
            <a:lvl1pPr marL="0" indent="0" defTabSz="1018824">
              <a:lnSpc>
                <a:spcPts val="6685"/>
              </a:lnSpc>
              <a:spcBef>
                <a:spcPts val="0"/>
              </a:spcBef>
              <a:buClr>
                <a:schemeClr val="accent5"/>
              </a:buClr>
              <a:buNone/>
              <a:defRPr sz="6000" b="1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pPr marL="0" lvl="0" indent="0" defTabSz="1018824">
              <a:lnSpc>
                <a:spcPts val="6685"/>
              </a:lnSpc>
              <a:buClr>
                <a:schemeClr val="accent5"/>
              </a:buClr>
              <a:buNone/>
            </a:pPr>
            <a:r>
              <a:rPr lang="en-US"/>
              <a:t>BREAKER </a:t>
            </a:r>
            <a:br>
              <a:rPr lang="en-US"/>
            </a:br>
            <a:r>
              <a:rPr lang="en-US"/>
              <a:t>ARIAL BOLD 60PT</a:t>
            </a:r>
          </a:p>
        </p:txBody>
      </p:sp>
    </p:spTree>
    <p:extLst>
      <p:ext uri="{BB962C8B-B14F-4D97-AF65-F5344CB8AC3E}">
        <p14:creationId xmlns:p14="http://schemas.microsoft.com/office/powerpoint/2010/main" val="174277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-Lt.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667" y="2492750"/>
            <a:ext cx="7956529" cy="1844842"/>
          </a:xfrm>
          <a:prstGeom prst="rect">
            <a:avLst/>
          </a:prstGeom>
        </p:spPr>
        <p:txBody>
          <a:bodyPr vert="horz" lIns="0" rIns="0" anchor="ctr"/>
          <a:lstStyle>
            <a:lvl1pPr marL="0" indent="0" defTabSz="1018824">
              <a:lnSpc>
                <a:spcPts val="6685"/>
              </a:lnSpc>
              <a:spcBef>
                <a:spcPts val="0"/>
              </a:spcBef>
              <a:buClr>
                <a:schemeClr val="accent5"/>
              </a:buClr>
              <a:buNone/>
              <a:defRPr sz="6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0" lvl="0" indent="0" defTabSz="1018824">
              <a:lnSpc>
                <a:spcPts val="6685"/>
              </a:lnSpc>
              <a:buClr>
                <a:schemeClr val="accent5"/>
              </a:buClr>
              <a:buNone/>
            </a:pPr>
            <a:r>
              <a:rPr lang="en-US"/>
              <a:t>BREAKER </a:t>
            </a:r>
            <a:br>
              <a:rPr lang="en-US"/>
            </a:br>
            <a:r>
              <a:rPr lang="en-US"/>
              <a:t>ARIAL BOLD 60PT</a:t>
            </a:r>
          </a:p>
        </p:txBody>
      </p:sp>
    </p:spTree>
    <p:extLst>
      <p:ext uri="{BB962C8B-B14F-4D97-AF65-F5344CB8AC3E}">
        <p14:creationId xmlns:p14="http://schemas.microsoft.com/office/powerpoint/2010/main" val="397607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-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667" y="2492750"/>
            <a:ext cx="7956529" cy="1844842"/>
          </a:xfrm>
          <a:prstGeom prst="rect">
            <a:avLst/>
          </a:prstGeom>
        </p:spPr>
        <p:txBody>
          <a:bodyPr vert="horz" lIns="0" rIns="0" anchor="ctr"/>
          <a:lstStyle>
            <a:lvl1pPr marL="0" indent="0" defTabSz="1018824">
              <a:lnSpc>
                <a:spcPts val="6685"/>
              </a:lnSpc>
              <a:spcBef>
                <a:spcPts val="0"/>
              </a:spcBef>
              <a:buClr>
                <a:schemeClr val="accent5"/>
              </a:buClr>
              <a:buNone/>
              <a:defRPr sz="6000" b="1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pPr marL="0" lvl="0" indent="0" defTabSz="1018824">
              <a:lnSpc>
                <a:spcPts val="6685"/>
              </a:lnSpc>
              <a:buClr>
                <a:schemeClr val="accent5"/>
              </a:buClr>
              <a:buNone/>
            </a:pPr>
            <a:r>
              <a:rPr lang="en-US"/>
              <a:t>BREAKER </a:t>
            </a:r>
            <a:br>
              <a:rPr lang="en-US"/>
            </a:br>
            <a:r>
              <a:rPr lang="en-US"/>
              <a:t>ARIAL BOLD 60PT</a:t>
            </a:r>
          </a:p>
        </p:txBody>
      </p:sp>
    </p:spTree>
    <p:extLst>
      <p:ext uri="{BB962C8B-B14F-4D97-AF65-F5344CB8AC3E}">
        <p14:creationId xmlns:p14="http://schemas.microsoft.com/office/powerpoint/2010/main" val="11850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-Grey">
    <p:bg>
      <p:bgPr>
        <a:solidFill>
          <a:srgbClr val="999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667" y="2492750"/>
            <a:ext cx="7956529" cy="1844842"/>
          </a:xfrm>
          <a:prstGeom prst="rect">
            <a:avLst/>
          </a:prstGeom>
        </p:spPr>
        <p:txBody>
          <a:bodyPr vert="horz" lIns="0" rIns="0" anchor="ctr"/>
          <a:lstStyle>
            <a:lvl1pPr marL="0" indent="0" defTabSz="1018824">
              <a:lnSpc>
                <a:spcPts val="6685"/>
              </a:lnSpc>
              <a:spcBef>
                <a:spcPts val="0"/>
              </a:spcBef>
              <a:buClr>
                <a:schemeClr val="accent5"/>
              </a:buClr>
              <a:buNone/>
              <a:defRPr sz="6000" b="1" i="0">
                <a:solidFill>
                  <a:schemeClr val="bg1"/>
                </a:solidFill>
                <a:latin typeface="+mj-lt"/>
                <a:cs typeface="Arial"/>
              </a:defRPr>
            </a:lvl1pPr>
          </a:lstStyle>
          <a:p>
            <a:pPr marL="0" lvl="0" indent="0" defTabSz="1018824">
              <a:lnSpc>
                <a:spcPts val="6685"/>
              </a:lnSpc>
              <a:buClr>
                <a:schemeClr val="accent5"/>
              </a:buClr>
              <a:buNone/>
            </a:pPr>
            <a:r>
              <a:rPr lang="en-US"/>
              <a:t>BREAKER </a:t>
            </a:r>
            <a:br>
              <a:rPr lang="en-US"/>
            </a:br>
            <a:r>
              <a:rPr lang="en-US"/>
              <a:t>ARIAL BOLD 60PT</a:t>
            </a:r>
          </a:p>
        </p:txBody>
      </p:sp>
    </p:spTree>
    <p:extLst>
      <p:ext uri="{BB962C8B-B14F-4D97-AF65-F5344CB8AC3E}">
        <p14:creationId xmlns:p14="http://schemas.microsoft.com/office/powerpoint/2010/main" val="164563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40C9-7517-4B2D-AAB7-5F2E4A6EF5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899" y="110963"/>
            <a:ext cx="7991856" cy="4870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ALL-CAPS – ARIAL BOLD 32PT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6DBF8-2606-48AE-B144-B248B9B846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2899" y="1500271"/>
            <a:ext cx="7982712" cy="437388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Arial 24pt </a:t>
            </a:r>
          </a:p>
          <a:p>
            <a:pPr lvl="1"/>
            <a:r>
              <a:rPr lang="en-US"/>
              <a:t>Arial 24pt </a:t>
            </a:r>
          </a:p>
          <a:p>
            <a:pPr lvl="2"/>
            <a:r>
              <a:rPr lang="en-US"/>
              <a:t>Arial 20pt </a:t>
            </a:r>
          </a:p>
          <a:p>
            <a:pPr lvl="3"/>
            <a:r>
              <a:rPr lang="en-US"/>
              <a:t>Arial 20pt </a:t>
            </a:r>
          </a:p>
          <a:p>
            <a:pPr lvl="4"/>
            <a:r>
              <a:rPr lang="en-US"/>
              <a:t>Arial 20pt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8042B-8F0F-4283-A029-A5A4A27BE0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CA7E87-410D-4887-AABD-1ABCEA8A29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33280" y="505419"/>
            <a:ext cx="7991475" cy="404663"/>
          </a:xfrm>
        </p:spPr>
        <p:txBody>
          <a:bodyPr wrap="square">
            <a:spAutoFit/>
          </a:bodyPr>
          <a:lstStyle>
            <a:lvl1pPr marL="0" indent="0">
              <a:buNone/>
              <a:defRPr sz="2000">
                <a:solidFill>
                  <a:srgbClr val="ADADAD"/>
                </a:solidFill>
              </a:defRPr>
            </a:lvl1pPr>
          </a:lstStyle>
          <a:p>
            <a:pPr lvl="0"/>
            <a:r>
              <a:rPr lang="en-US"/>
              <a:t>lowercase subhead – Arial 20pt</a:t>
            </a:r>
          </a:p>
        </p:txBody>
      </p:sp>
    </p:spTree>
    <p:extLst>
      <p:ext uri="{BB962C8B-B14F-4D97-AF65-F5344CB8AC3E}">
        <p14:creationId xmlns:p14="http://schemas.microsoft.com/office/powerpoint/2010/main" val="310890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9CBB91F-DEA0-4B10-BA5B-6F6730BF7DB1}"/>
              </a:ext>
            </a:extLst>
          </p:cNvPr>
          <p:cNvSpPr/>
          <p:nvPr userDrawn="1"/>
        </p:nvSpPr>
        <p:spPr>
          <a:xfrm>
            <a:off x="169762" y="6500129"/>
            <a:ext cx="8974238" cy="3578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176" y="6616364"/>
            <a:ext cx="1393824" cy="101633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0145001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12" imgW="408" imgH="408" progId="TCLayout.ActiveDocument.1">
                  <p:embed/>
                </p:oleObj>
              </mc:Choice>
              <mc:Fallback>
                <p:oleObj name="think-cell Slide" r:id="rId12" imgW="408" imgH="40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4506607-EB73-43D2-BE51-66EA2B0D2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2899" y="1496992"/>
            <a:ext cx="7982712" cy="4753184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CBB91F-DEA0-4B10-BA5B-6F6730BF7DB1}"/>
              </a:ext>
            </a:extLst>
          </p:cNvPr>
          <p:cNvSpPr/>
          <p:nvPr/>
        </p:nvSpPr>
        <p:spPr>
          <a:xfrm>
            <a:off x="0" y="1034004"/>
            <a:ext cx="8160152" cy="61733"/>
          </a:xfrm>
          <a:prstGeom prst="rect">
            <a:avLst/>
          </a:prstGeom>
          <a:solidFill>
            <a:srgbClr val="ADADA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3BE5EAD-7101-4A5C-91EA-76D1064E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99" y="110963"/>
            <a:ext cx="7991856" cy="55322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0C6CEFB6-0A93-463B-A478-FF601D39B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37170" y="6612270"/>
            <a:ext cx="256032" cy="13716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00">
                <a:solidFill>
                  <a:schemeClr val="bg1"/>
                </a:solidFill>
              </a:defRPr>
            </a:lvl1pPr>
          </a:lstStyle>
          <a:p>
            <a:fld id="{C7CA7E87-410D-4887-AABD-1ABCEA8A29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4E3CF-D28B-45F2-8635-73C80FADDCA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20532" y="6626989"/>
            <a:ext cx="5173133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sz="700">
                <a:solidFill>
                  <a:schemeClr val="bg1"/>
                </a:solidFill>
              </a:rPr>
              <a:t>© 2018 UnitedHealth Group. Any use, copying, or distribution without written permission from UnitedHealth Group is prohibited.</a:t>
            </a:r>
          </a:p>
        </p:txBody>
      </p:sp>
    </p:spTree>
    <p:extLst>
      <p:ext uri="{BB962C8B-B14F-4D97-AF65-F5344CB8AC3E}">
        <p14:creationId xmlns:p14="http://schemas.microsoft.com/office/powerpoint/2010/main" val="277455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722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900"/>
        </a:spcBef>
        <a:buClr>
          <a:schemeClr val="tx1"/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9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900"/>
        </a:spcBef>
        <a:buClr>
          <a:schemeClr val="tx1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9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1176" userDrawn="1">
          <p15:clr>
            <a:srgbClr val="F26B43"/>
          </p15:clr>
        </p15:guide>
        <p15:guide id="4" orient="horz" pos="864" userDrawn="1">
          <p15:clr>
            <a:srgbClr val="F26B43"/>
          </p15:clr>
        </p15:guide>
        <p15:guide id="5" orient="horz" pos="3936" userDrawn="1">
          <p15:clr>
            <a:srgbClr val="F26B43"/>
          </p15:clr>
        </p15:guide>
        <p15:guide id="6" pos="440" userDrawn="1">
          <p15:clr>
            <a:srgbClr val="F26B43"/>
          </p15:clr>
        </p15:guide>
        <p15:guide id="7" pos="54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Understanding the Enrollment Rate Drop in Key Accounts Motion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January 31, 2019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18" b="209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97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 MOTION ACTIVE RATE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2"/>
          </p:nvPr>
        </p:nvSpPr>
        <p:spPr>
          <a:xfrm>
            <a:off x="533280" y="505419"/>
            <a:ext cx="7991475" cy="404663"/>
          </a:xfrm>
        </p:spPr>
        <p:txBody>
          <a:bodyPr/>
          <a:lstStyle/>
          <a:p>
            <a:r>
              <a:rPr lang="en-US" dirty="0"/>
              <a:t>How many are active among those enrolled in the program?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CA7E87-410D-4887-AABD-1ABCEA8A29C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ECDD4-D000-4107-AEAA-529607B2FCC1}"/>
              </a:ext>
            </a:extLst>
          </p:cNvPr>
          <p:cNvSpPr txBox="1"/>
          <p:nvPr/>
        </p:nvSpPr>
        <p:spPr>
          <a:xfrm>
            <a:off x="2286000" y="3200400"/>
            <a:ext cx="4572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06F52C62-6219-46CC-895B-ECB8976B51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5465672"/>
              </p:ext>
            </p:extLst>
          </p:nvPr>
        </p:nvGraphicFramePr>
        <p:xfrm>
          <a:off x="576263" y="2136415"/>
          <a:ext cx="7991475" cy="2209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531">
                  <a:extLst>
                    <a:ext uri="{9D8B030D-6E8A-4147-A177-3AD203B41FA5}">
                      <a16:colId xmlns:a16="http://schemas.microsoft.com/office/drawing/2014/main" val="2133403847"/>
                    </a:ext>
                  </a:extLst>
                </a:gridCol>
                <a:gridCol w="1897820">
                  <a:extLst>
                    <a:ext uri="{9D8B030D-6E8A-4147-A177-3AD203B41FA5}">
                      <a16:colId xmlns:a16="http://schemas.microsoft.com/office/drawing/2014/main" val="1633181014"/>
                    </a:ext>
                  </a:extLst>
                </a:gridCol>
                <a:gridCol w="1803562">
                  <a:extLst>
                    <a:ext uri="{9D8B030D-6E8A-4147-A177-3AD203B41FA5}">
                      <a16:colId xmlns:a16="http://schemas.microsoft.com/office/drawing/2014/main" val="3311814018"/>
                    </a:ext>
                  </a:extLst>
                </a:gridCol>
                <a:gridCol w="1803562">
                  <a:extLst>
                    <a:ext uri="{9D8B030D-6E8A-4147-A177-3AD203B41FA5}">
                      <a16:colId xmlns:a16="http://schemas.microsoft.com/office/drawing/2014/main" val="2042762257"/>
                    </a:ext>
                  </a:extLst>
                </a:gridCol>
              </a:tblGrid>
              <a:tr h="6502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Year Month</a:t>
                      </a:r>
                    </a:p>
                  </a:txBody>
                  <a:tcPr marL="63138" marR="63138" marT="31569" marB="3156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Enrolled</a:t>
                      </a:r>
                    </a:p>
                  </a:txBody>
                  <a:tcPr marL="63138" marR="63138" marT="31569" marB="3156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Active</a:t>
                      </a:r>
                    </a:p>
                  </a:txBody>
                  <a:tcPr marL="63138" marR="63138" marT="31569" marB="3156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Active Rate</a:t>
                      </a:r>
                    </a:p>
                  </a:txBody>
                  <a:tcPr marL="63138" marR="63138" marT="31569" marB="3156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435711"/>
                  </a:ext>
                </a:extLst>
              </a:tr>
              <a:tr h="7793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July 2017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9730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6772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69.6%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958107"/>
                  </a:ext>
                </a:extLst>
              </a:tr>
              <a:tr h="7793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July 2018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16672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8880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2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53.3%</a:t>
                      </a:r>
                    </a:p>
                  </a:txBody>
                  <a:tcPr marL="63138" marR="63138" marT="31569" marB="315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936537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381DCD9-6047-4DC9-B0D3-2A8B52CF7D7C}"/>
              </a:ext>
            </a:extLst>
          </p:cNvPr>
          <p:cNvSpPr txBox="1">
            <a:spLocks/>
          </p:cNvSpPr>
          <p:nvPr/>
        </p:nvSpPr>
        <p:spPr>
          <a:xfrm>
            <a:off x="593202" y="1145423"/>
            <a:ext cx="7931553" cy="714069"/>
          </a:xfrm>
          <a:prstGeom prst="roundRect">
            <a:avLst>
              <a:gd name="adj" fmla="val 251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254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AA700"/>
              </a:buClr>
              <a:buSzPct val="85000"/>
              <a:buFont typeface="Century Gothic" panose="020B0502020202020204" pitchFamily="34" charset="0"/>
              <a:buChar char="►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1pPr>
            <a:lvl2pPr marL="798513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2000" dirty="0">
                <a:latin typeface="Century Gothic"/>
              </a:rPr>
              <a:t>There was a considerable </a:t>
            </a:r>
            <a:r>
              <a:rPr lang="en-US" sz="2000" b="1" dirty="0">
                <a:solidFill>
                  <a:srgbClr val="0070C0"/>
                </a:solidFill>
                <a:latin typeface="Century Gothic"/>
              </a:rPr>
              <a:t>drop in the active rate</a:t>
            </a:r>
            <a:r>
              <a:rPr lang="en-US" sz="2000" dirty="0">
                <a:latin typeface="Century Gothic"/>
              </a:rPr>
              <a:t> in the Key Accounts Motion program. </a:t>
            </a:r>
          </a:p>
        </p:txBody>
      </p:sp>
    </p:spTree>
    <p:extLst>
      <p:ext uri="{BB962C8B-B14F-4D97-AF65-F5344CB8AC3E}">
        <p14:creationId xmlns:p14="http://schemas.microsoft.com/office/powerpoint/2010/main" val="334992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5DD8-F99D-4388-B7F8-7A20378E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99" y="50003"/>
            <a:ext cx="7991856" cy="487062"/>
          </a:xfrm>
        </p:spPr>
        <p:txBody>
          <a:bodyPr>
            <a:normAutofit fontScale="90000"/>
          </a:bodyPr>
          <a:lstStyle/>
          <a:p>
            <a:r>
              <a:rPr lang="en-AU" dirty="0"/>
              <a:t>ACTIVE AMONG ENROLLED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AC2A0-70D3-47A7-A8E1-F9ADF9D3D52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2899" y="1500271"/>
            <a:ext cx="7982712" cy="48523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07ACE-5DEA-40FB-B580-5DFE26752D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280" y="505419"/>
            <a:ext cx="7991475" cy="404663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AU" dirty="0">
                <a:cs typeface="Arial"/>
              </a:rPr>
              <a:t>Difference in Demographics</a:t>
            </a:r>
            <a:endParaRPr lang="en-A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DBD8A2-9F6F-47B4-AF09-4137149BCF65}"/>
              </a:ext>
            </a:extLst>
          </p:cNvPr>
          <p:cNvSpPr txBox="1">
            <a:spLocks/>
          </p:cNvSpPr>
          <p:nvPr/>
        </p:nvSpPr>
        <p:spPr>
          <a:xfrm>
            <a:off x="1115496" y="1145423"/>
            <a:ext cx="6913009" cy="714069"/>
          </a:xfrm>
          <a:prstGeom prst="roundRect">
            <a:avLst>
              <a:gd name="adj" fmla="val 251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254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AA700"/>
              </a:buClr>
              <a:buSzPct val="85000"/>
              <a:buFont typeface="Century Gothic" panose="020B0502020202020204" pitchFamily="34" charset="0"/>
              <a:buChar char="►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1pPr>
            <a:lvl2pPr marL="798513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2000" b="1" dirty="0">
                <a:solidFill>
                  <a:srgbClr val="0070C0"/>
                </a:solidFill>
                <a:latin typeface="Century Gothic"/>
              </a:rPr>
              <a:t>No sizeable differences</a:t>
            </a:r>
            <a:r>
              <a:rPr lang="en-US" sz="2000" dirty="0">
                <a:latin typeface="Century Gothic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entury Gothic"/>
              </a:rPr>
              <a:t>in demographics </a:t>
            </a:r>
            <a:r>
              <a:rPr lang="en-US" sz="2000" dirty="0">
                <a:latin typeface="Century Gothic"/>
              </a:rPr>
              <a:t>between active among enrolled members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CBE3304-CF1F-4DF1-B4FD-2B804B64187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37361" y="4805662"/>
          <a:ext cx="5797294" cy="937528"/>
        </p:xfrm>
        <a:graphic>
          <a:graphicData uri="http://schemas.openxmlformats.org/drawingml/2006/table">
            <a:tbl>
              <a:tblPr/>
              <a:tblGrid>
                <a:gridCol w="1920239">
                  <a:extLst>
                    <a:ext uri="{9D8B030D-6E8A-4147-A177-3AD203B41FA5}">
                      <a16:colId xmlns:a16="http://schemas.microsoft.com/office/drawing/2014/main" val="4136119649"/>
                    </a:ext>
                  </a:extLst>
                </a:gridCol>
                <a:gridCol w="1453896">
                  <a:extLst>
                    <a:ext uri="{9D8B030D-6E8A-4147-A177-3AD203B41FA5}">
                      <a16:colId xmlns:a16="http://schemas.microsoft.com/office/drawing/2014/main" val="434937152"/>
                    </a:ext>
                  </a:extLst>
                </a:gridCol>
                <a:gridCol w="1453896">
                  <a:extLst>
                    <a:ext uri="{9D8B030D-6E8A-4147-A177-3AD203B41FA5}">
                      <a16:colId xmlns:a16="http://schemas.microsoft.com/office/drawing/2014/main" val="1713560877"/>
                    </a:ext>
                  </a:extLst>
                </a:gridCol>
                <a:gridCol w="969263">
                  <a:extLst>
                    <a:ext uri="{9D8B030D-6E8A-4147-A177-3AD203B41FA5}">
                      <a16:colId xmlns:a16="http://schemas.microsoft.com/office/drawing/2014/main" val="2169488002"/>
                    </a:ext>
                  </a:extLst>
                </a:gridCol>
              </a:tblGrid>
              <a:tr h="259960">
                <a:tc>
                  <a:txBody>
                    <a:bodyPr/>
                    <a:lstStyle/>
                    <a:p>
                      <a:pPr algn="ctr" rtl="0" fontAlgn="ctr"/>
                      <a:endParaRPr lang="en-PH" sz="11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July 2017</a:t>
                      </a: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PH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July 2018</a:t>
                      </a:r>
                      <a:endParaRPr lang="en-US" sz="2000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Effect Size Magnitude</a:t>
                      </a:r>
                      <a:endParaRPr lang="en-PH" sz="12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314635"/>
                  </a:ext>
                </a:extLst>
              </a:tr>
              <a:tr h="503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Age</a:t>
                      </a:r>
                    </a:p>
                  </a:txBody>
                  <a:tcPr marL="5782" marR="5782" marT="578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45</a:t>
                      </a:r>
                      <a:endParaRPr lang="en-US" sz="1200" b="1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44</a:t>
                      </a:r>
                      <a:endParaRPr lang="en-US" sz="1200" b="1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200" b="1" i="0" u="none" strike="noStrike" dirty="0">
                          <a:solidFill>
                            <a:schemeClr val="accent3"/>
                          </a:solidFill>
                          <a:latin typeface="Arial"/>
                        </a:rPr>
                        <a:t>Negligible</a:t>
                      </a:r>
                      <a:endParaRPr lang="en-PH" sz="1200" b="1" i="0" u="none" strike="noStrike" dirty="0">
                        <a:solidFill>
                          <a:schemeClr val="accent3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379413"/>
                  </a:ext>
                </a:extLst>
              </a:tr>
              <a:tr h="48767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Subscriber</a:t>
                      </a:r>
                    </a:p>
                  </a:txBody>
                  <a:tcPr marL="5782" marR="5782" marT="578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79.2%</a:t>
                      </a:r>
                      <a:endParaRPr lang="en-US" sz="1200" b="1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82.3%</a:t>
                      </a:r>
                      <a:endParaRPr lang="en-US" sz="1200" b="1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200" b="1" i="0" u="none" strike="noStrike" noProof="0" dirty="0">
                          <a:solidFill>
                            <a:schemeClr val="accent3"/>
                          </a:solidFill>
                          <a:latin typeface="Arial"/>
                        </a:rPr>
                        <a:t>Negligible</a:t>
                      </a:r>
                      <a:endParaRPr lang="en-US" sz="1200" b="1" dirty="0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876313"/>
                  </a:ext>
                </a:extLst>
              </a:tr>
              <a:tr h="76403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Median Income</a:t>
                      </a:r>
                    </a:p>
                  </a:txBody>
                  <a:tcPr marL="5782" marR="5782" marT="578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$61,303.21</a:t>
                      </a:r>
                      <a:endParaRPr lang="en-US" sz="1200" b="1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$63,288.62 </a:t>
                      </a:r>
                      <a:endParaRPr lang="en-US" sz="1200" b="1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200" b="1" i="0" u="none" strike="noStrike" noProof="0" dirty="0">
                          <a:solidFill>
                            <a:schemeClr val="accent3"/>
                          </a:solidFill>
                          <a:latin typeface="Arial"/>
                        </a:rPr>
                        <a:t>Negligible</a:t>
                      </a:r>
                      <a:endParaRPr lang="en-US" sz="1200" b="1" dirty="0"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938654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9D334EBD-EF95-44DC-A481-5F0465101FF8}"/>
              </a:ext>
            </a:extLst>
          </p:cNvPr>
          <p:cNvGrpSpPr/>
          <p:nvPr/>
        </p:nvGrpSpPr>
        <p:grpSpPr>
          <a:xfrm>
            <a:off x="1236987" y="1995065"/>
            <a:ext cx="6645141" cy="4158846"/>
            <a:chOff x="1236987" y="1995065"/>
            <a:chExt cx="6645141" cy="415884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16CC39B-2922-4899-9794-1637DA5F2BD1}"/>
                </a:ext>
              </a:extLst>
            </p:cNvPr>
            <p:cNvGrpSpPr/>
            <p:nvPr/>
          </p:nvGrpSpPr>
          <p:grpSpPr>
            <a:xfrm>
              <a:off x="1362456" y="2306188"/>
              <a:ext cx="6519672" cy="3847723"/>
              <a:chOff x="1362456" y="2306188"/>
              <a:chExt cx="6519672" cy="384772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A4534C5-47EF-4A9A-A018-6DB951DE306E}"/>
                  </a:ext>
                </a:extLst>
              </p:cNvPr>
              <p:cNvGrpSpPr/>
              <p:nvPr/>
            </p:nvGrpSpPr>
            <p:grpSpPr>
              <a:xfrm>
                <a:off x="1659163" y="2306189"/>
                <a:ext cx="5825675" cy="2309359"/>
                <a:chOff x="1659163" y="2306189"/>
                <a:chExt cx="5825675" cy="2309359"/>
              </a:xfrm>
            </p:grpSpPr>
            <p:graphicFrame>
              <p:nvGraphicFramePr>
                <p:cNvPr id="8" name="Chart 7">
                  <a:extLst>
                    <a:ext uri="{FF2B5EF4-FFF2-40B4-BE49-F238E27FC236}">
                      <a16:creationId xmlns:a16="http://schemas.microsoft.com/office/drawing/2014/main" id="{17FE35A7-1F0B-47BD-97A2-ABE2CCA18C6C}"/>
                    </a:ext>
                  </a:extLst>
                </p:cNvPr>
                <p:cNvGraphicFramePr>
                  <a:graphicFrameLocks/>
                </p:cNvGraphicFramePr>
                <p:nvPr>
                  <p:extLst/>
                </p:nvPr>
              </p:nvGraphicFramePr>
              <p:xfrm>
                <a:off x="1659163" y="2309121"/>
                <a:ext cx="2657475" cy="230642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  <p:graphicFrame>
              <p:nvGraphicFramePr>
                <p:cNvPr id="9" name="Chart 8">
                  <a:extLst>
                    <a:ext uri="{FF2B5EF4-FFF2-40B4-BE49-F238E27FC236}">
                      <a16:creationId xmlns:a16="http://schemas.microsoft.com/office/drawing/2014/main" id="{1B452764-CC07-4EFE-A368-056869BA8C19}"/>
                    </a:ext>
                  </a:extLst>
                </p:cNvPr>
                <p:cNvGraphicFramePr>
                  <a:graphicFrameLocks/>
                </p:cNvGraphicFramePr>
                <p:nvPr>
                  <p:extLst/>
                </p:nvPr>
              </p:nvGraphicFramePr>
              <p:xfrm>
                <a:off x="4325713" y="2306189"/>
                <a:ext cx="3159125" cy="23076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631E1B1-C3D6-4D67-A421-7B51ED2925AA}"/>
                  </a:ext>
                </a:extLst>
              </p:cNvPr>
              <p:cNvSpPr/>
              <p:nvPr/>
            </p:nvSpPr>
            <p:spPr>
              <a:xfrm>
                <a:off x="1362456" y="2306188"/>
                <a:ext cx="6519672" cy="3847723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PH" dirty="0" err="1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39AD28-FC63-400F-A702-82B73A77B9DE}"/>
                </a:ext>
              </a:extLst>
            </p:cNvPr>
            <p:cNvSpPr txBox="1"/>
            <p:nvPr/>
          </p:nvSpPr>
          <p:spPr>
            <a:xfrm>
              <a:off x="1236987" y="1995065"/>
              <a:ext cx="4331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b="1" dirty="0"/>
                <a:t>Demographic Comparisons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916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5DD8-F99D-4388-B7F8-7A20378E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99" y="50003"/>
            <a:ext cx="7991856" cy="487062"/>
          </a:xfrm>
        </p:spPr>
        <p:txBody>
          <a:bodyPr>
            <a:normAutofit fontScale="90000"/>
          </a:bodyPr>
          <a:lstStyle/>
          <a:p>
            <a:r>
              <a:rPr lang="en-AU" dirty="0"/>
              <a:t>ACTIVE AMONG ENROLLED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AC2A0-70D3-47A7-A8E1-F9ADF9D3D52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2899" y="1500271"/>
            <a:ext cx="7982712" cy="48523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07ACE-5DEA-40FB-B580-5DFE26752D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280" y="505419"/>
            <a:ext cx="7991475" cy="404663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AU" dirty="0">
                <a:cs typeface="Arial"/>
              </a:rPr>
              <a:t>Difference in RAF and Condition Prevalence</a:t>
            </a:r>
            <a:endParaRPr lang="en-AU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DA8282-B013-406A-9C42-B7235CBC9CB6}"/>
              </a:ext>
            </a:extLst>
          </p:cNvPr>
          <p:cNvGrpSpPr/>
          <p:nvPr/>
        </p:nvGrpSpPr>
        <p:grpSpPr>
          <a:xfrm>
            <a:off x="785102" y="2760234"/>
            <a:ext cx="7573796" cy="3624987"/>
            <a:chOff x="762131" y="1782628"/>
            <a:chExt cx="7573796" cy="362498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4E5060B-AB89-44B1-843B-FD5E46C5A0D0}"/>
                </a:ext>
              </a:extLst>
            </p:cNvPr>
            <p:cNvGrpSpPr/>
            <p:nvPr/>
          </p:nvGrpSpPr>
          <p:grpSpPr>
            <a:xfrm>
              <a:off x="863577" y="2052795"/>
              <a:ext cx="7472350" cy="3354820"/>
              <a:chOff x="863577" y="2080227"/>
              <a:chExt cx="7472350" cy="3354820"/>
            </a:xfrm>
          </p:grpSpPr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CC9BFB1D-C558-4D6F-B8A2-587067D070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06406770"/>
                  </p:ext>
                </p:extLst>
              </p:nvPr>
            </p:nvGraphicFramePr>
            <p:xfrm>
              <a:off x="3049729" y="2080227"/>
              <a:ext cx="3265038" cy="206200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908371F-949C-4826-A25F-F19DC0B02856}"/>
                  </a:ext>
                </a:extLst>
              </p:cNvPr>
              <p:cNvSpPr/>
              <p:nvPr/>
            </p:nvSpPr>
            <p:spPr>
              <a:xfrm>
                <a:off x="863577" y="2092746"/>
                <a:ext cx="7472350" cy="3342301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PH" dirty="0" err="1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81F55A-1A65-45BA-98CF-3B6849319D94}"/>
                </a:ext>
              </a:extLst>
            </p:cNvPr>
            <p:cNvSpPr txBox="1"/>
            <p:nvPr/>
          </p:nvSpPr>
          <p:spPr>
            <a:xfrm>
              <a:off x="762131" y="1782628"/>
              <a:ext cx="60189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1600" b="1" dirty="0"/>
                <a:t>RAF Score and Percentage Prevalence Comparisons</a:t>
              </a:r>
            </a:p>
          </p:txBody>
        </p: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DCBCAF9-AAFA-4FC8-B624-7D4144D18919}"/>
              </a:ext>
            </a:extLst>
          </p:cNvPr>
          <p:cNvSpPr txBox="1">
            <a:spLocks/>
          </p:cNvSpPr>
          <p:nvPr/>
        </p:nvSpPr>
        <p:spPr>
          <a:xfrm>
            <a:off x="572854" y="1121746"/>
            <a:ext cx="7998292" cy="1258847"/>
          </a:xfrm>
          <a:prstGeom prst="roundRect">
            <a:avLst>
              <a:gd name="adj" fmla="val 251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254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AA700"/>
              </a:buClr>
              <a:buSzPct val="85000"/>
              <a:buFont typeface="Century Gothic" panose="020B0502020202020204" pitchFamily="34" charset="0"/>
              <a:buChar char="►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1pPr>
            <a:lvl2pPr marL="798513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1800" b="1" dirty="0">
                <a:solidFill>
                  <a:srgbClr val="0070C0"/>
                </a:solidFill>
                <a:latin typeface="Century Gothic"/>
              </a:rPr>
              <a:t>No sizeable differences</a:t>
            </a:r>
            <a:r>
              <a:rPr lang="en-US" sz="1800" dirty="0">
                <a:latin typeface="Century Gothic"/>
              </a:rPr>
              <a:t> in RAF and percentage of prevalence conditions between the groups of active among enrolled members</a:t>
            </a:r>
          </a:p>
          <a:p>
            <a:pPr>
              <a:buClr>
                <a:schemeClr val="accent1"/>
              </a:buClr>
            </a:pPr>
            <a:r>
              <a:rPr lang="en-US" sz="1800" dirty="0">
                <a:latin typeface="Century Gothic"/>
              </a:rPr>
              <a:t>Prevalence of T2D, hypertension, depression/anxiety, COPD, CHF, RA and chronic pain do not differ</a:t>
            </a:r>
          </a:p>
          <a:p>
            <a:pPr>
              <a:buClr>
                <a:schemeClr val="accent1"/>
              </a:buClr>
            </a:pPr>
            <a:endParaRPr lang="en-US" sz="1800" dirty="0">
              <a:latin typeface="Century Gothic"/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393E414-3FC2-4C90-B9F8-D74B7A823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704725"/>
              </p:ext>
            </p:extLst>
          </p:nvPr>
        </p:nvGraphicFramePr>
        <p:xfrm>
          <a:off x="1774447" y="5559153"/>
          <a:ext cx="5797294" cy="560204"/>
        </p:xfrm>
        <a:graphic>
          <a:graphicData uri="http://schemas.openxmlformats.org/drawingml/2006/table">
            <a:tbl>
              <a:tblPr/>
              <a:tblGrid>
                <a:gridCol w="1920239">
                  <a:extLst>
                    <a:ext uri="{9D8B030D-6E8A-4147-A177-3AD203B41FA5}">
                      <a16:colId xmlns:a16="http://schemas.microsoft.com/office/drawing/2014/main" val="3068153730"/>
                    </a:ext>
                  </a:extLst>
                </a:gridCol>
                <a:gridCol w="1453896">
                  <a:extLst>
                    <a:ext uri="{9D8B030D-6E8A-4147-A177-3AD203B41FA5}">
                      <a16:colId xmlns:a16="http://schemas.microsoft.com/office/drawing/2014/main" val="2746772262"/>
                    </a:ext>
                  </a:extLst>
                </a:gridCol>
                <a:gridCol w="1453896">
                  <a:extLst>
                    <a:ext uri="{9D8B030D-6E8A-4147-A177-3AD203B41FA5}">
                      <a16:colId xmlns:a16="http://schemas.microsoft.com/office/drawing/2014/main" val="2889447300"/>
                    </a:ext>
                  </a:extLst>
                </a:gridCol>
                <a:gridCol w="969263">
                  <a:extLst>
                    <a:ext uri="{9D8B030D-6E8A-4147-A177-3AD203B41FA5}">
                      <a16:colId xmlns:a16="http://schemas.microsoft.com/office/drawing/2014/main" val="3390883456"/>
                    </a:ext>
                  </a:extLst>
                </a:gridCol>
              </a:tblGrid>
              <a:tr h="259960">
                <a:tc>
                  <a:txBody>
                    <a:bodyPr/>
                    <a:lstStyle/>
                    <a:p>
                      <a:pPr algn="ctr" rtl="0" fontAlgn="ctr"/>
                      <a:endParaRPr lang="en-PH" sz="11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July 2017</a:t>
                      </a: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PH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July 2018</a:t>
                      </a:r>
                      <a:endParaRPr lang="en-US" sz="2000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Effect Size Magnitude</a:t>
                      </a:r>
                      <a:endParaRPr lang="en-PH" sz="12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425349"/>
                  </a:ext>
                </a:extLst>
              </a:tr>
              <a:tr h="503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RAF Score</a:t>
                      </a:r>
                    </a:p>
                  </a:txBody>
                  <a:tcPr marL="5782" marR="5782" marT="5782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1.40</a:t>
                      </a:r>
                      <a:endParaRPr lang="en-US" sz="1200" b="1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1.31</a:t>
                      </a:r>
                      <a:endParaRPr lang="en-US" sz="1200" b="1" dirty="0">
                        <a:effectLst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100" b="1" i="0" u="none" strike="noStrike" dirty="0">
                          <a:solidFill>
                            <a:schemeClr val="accent3"/>
                          </a:solidFill>
                          <a:latin typeface="Arial"/>
                        </a:rPr>
                        <a:t>No Difference</a:t>
                      </a:r>
                      <a:endParaRPr lang="en-PH" sz="1100" b="1" i="0" u="none" strike="noStrike" dirty="0">
                        <a:solidFill>
                          <a:schemeClr val="accent3"/>
                        </a:solidFill>
                        <a:effectLst/>
                        <a:latin typeface="Arial"/>
                      </a:endParaRPr>
                    </a:p>
                  </a:txBody>
                  <a:tcPr marL="5782" marR="5782" marT="5782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82752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FF46516-0851-4569-9D02-2AE59FA64B9C}"/>
              </a:ext>
            </a:extLst>
          </p:cNvPr>
          <p:cNvSpPr txBox="1"/>
          <p:nvPr/>
        </p:nvSpPr>
        <p:spPr>
          <a:xfrm>
            <a:off x="1687069" y="5297294"/>
            <a:ext cx="6018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1" dirty="0"/>
              <a:t>RAF scores of continuously UHC enrolled</a:t>
            </a:r>
          </a:p>
        </p:txBody>
      </p:sp>
    </p:spTree>
    <p:extLst>
      <p:ext uri="{BB962C8B-B14F-4D97-AF65-F5344CB8AC3E}">
        <p14:creationId xmlns:p14="http://schemas.microsoft.com/office/powerpoint/2010/main" val="363783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26848C1-4C51-4CC3-B71D-0B6568D3C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467" y="2497174"/>
            <a:ext cx="5887118" cy="2329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2E681F-C77B-4FF8-9956-498C5638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ACTIVE AMONG ENROLLED 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F0AAEA8-6E45-4FFC-BC4E-15ED4379830A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155296584"/>
              </p:ext>
            </p:extLst>
          </p:nvPr>
        </p:nvGraphicFramePr>
        <p:xfrm>
          <a:off x="1594467" y="4921186"/>
          <a:ext cx="6026819" cy="609893"/>
        </p:xfrm>
        <a:graphic>
          <a:graphicData uri="http://schemas.openxmlformats.org/drawingml/2006/table">
            <a:tbl>
              <a:tblPr/>
              <a:tblGrid>
                <a:gridCol w="2033917">
                  <a:extLst>
                    <a:ext uri="{9D8B030D-6E8A-4147-A177-3AD203B41FA5}">
                      <a16:colId xmlns:a16="http://schemas.microsoft.com/office/drawing/2014/main" val="1311403808"/>
                    </a:ext>
                  </a:extLst>
                </a:gridCol>
                <a:gridCol w="1323274">
                  <a:extLst>
                    <a:ext uri="{9D8B030D-6E8A-4147-A177-3AD203B41FA5}">
                      <a16:colId xmlns:a16="http://schemas.microsoft.com/office/drawing/2014/main" val="2307935831"/>
                    </a:ext>
                  </a:extLst>
                </a:gridCol>
                <a:gridCol w="1502979">
                  <a:extLst>
                    <a:ext uri="{9D8B030D-6E8A-4147-A177-3AD203B41FA5}">
                      <a16:colId xmlns:a16="http://schemas.microsoft.com/office/drawing/2014/main" val="2657077587"/>
                    </a:ext>
                  </a:extLst>
                </a:gridCol>
                <a:gridCol w="1166649">
                  <a:extLst>
                    <a:ext uri="{9D8B030D-6E8A-4147-A177-3AD203B41FA5}">
                      <a16:colId xmlns:a16="http://schemas.microsoft.com/office/drawing/2014/main" val="939682506"/>
                    </a:ext>
                  </a:extLst>
                </a:gridCol>
              </a:tblGrid>
              <a:tr h="277872">
                <a:tc>
                  <a:txBody>
                    <a:bodyPr/>
                    <a:lstStyle/>
                    <a:p>
                      <a:pPr algn="ctr" rtl="0" fontAlgn="ctr"/>
                      <a:endParaRPr lang="en-PH" sz="12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July 2017</a:t>
                      </a: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July 2018</a:t>
                      </a: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Effect Size Magnitude</a:t>
                      </a:r>
                      <a:endParaRPr lang="en-PH" sz="12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22359"/>
                  </a:ext>
                </a:extLst>
              </a:tr>
              <a:tr h="240515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200" b="1" i="0" u="none" strike="noStrike" dirty="0">
                          <a:solidFill>
                            <a:srgbClr val="424242"/>
                          </a:solidFill>
                          <a:effectLst/>
                          <a:latin typeface="Arial"/>
                        </a:rPr>
                        <a:t>Total Allowed Amount</a:t>
                      </a:r>
                    </a:p>
                  </a:txBody>
                  <a:tcPr marL="3618" marR="3618" marT="361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2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$382.1</a:t>
                      </a:r>
                      <a:endParaRPr lang="en-PH" sz="1200" b="0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200" b="0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$387.2</a:t>
                      </a:r>
                      <a:endParaRPr lang="en-PH" sz="1200" b="0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fontAlgn="ctr">
                        <a:buNone/>
                      </a:pPr>
                      <a:r>
                        <a:rPr lang="en-PH" sz="1200" b="1" i="0" u="none" strike="noStrike" dirty="0">
                          <a:solidFill>
                            <a:schemeClr val="accent3"/>
                          </a:solidFill>
                          <a:latin typeface="Arial"/>
                        </a:rPr>
                        <a:t>No Difference</a:t>
                      </a:r>
                      <a:endParaRPr lang="en-PH" sz="1200" b="1" i="0" u="none" strike="noStrike" dirty="0">
                        <a:solidFill>
                          <a:schemeClr val="accent3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78058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B0B7C-7AB0-41D1-ACCF-44FF657CC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CA7E87-410D-4887-AABD-1ABCEA8A29C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D75B-7DC5-4D1A-9797-32E945C41B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wrap="square" lIns="0" tIns="0" rIns="0" bIns="0" rtlCol="0" anchor="t">
            <a:spAutoFit/>
          </a:bodyPr>
          <a:lstStyle/>
          <a:p>
            <a:r>
              <a:rPr lang="en-PH" dirty="0">
                <a:cs typeface="Arial"/>
              </a:rPr>
              <a:t>Difference in Healthcare Spending</a:t>
            </a:r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42201-D5B5-4B0C-8C8F-147C1FCD8205}"/>
              </a:ext>
            </a:extLst>
          </p:cNvPr>
          <p:cNvSpPr txBox="1"/>
          <p:nvPr/>
        </p:nvSpPr>
        <p:spPr>
          <a:xfrm>
            <a:off x="1207169" y="2020356"/>
            <a:ext cx="3944052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PH" sz="1600" b="1" dirty="0"/>
              <a:t> Healthcare $ Spending Comparisons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B881CF-8599-4028-B1F6-B823432D06FF}"/>
              </a:ext>
            </a:extLst>
          </p:cNvPr>
          <p:cNvSpPr txBox="1">
            <a:spLocks/>
          </p:cNvSpPr>
          <p:nvPr/>
        </p:nvSpPr>
        <p:spPr>
          <a:xfrm>
            <a:off x="1115496" y="1145423"/>
            <a:ext cx="6913009" cy="714069"/>
          </a:xfrm>
          <a:prstGeom prst="roundRect">
            <a:avLst>
              <a:gd name="adj" fmla="val 251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254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AA700"/>
              </a:buClr>
              <a:buSzPct val="85000"/>
              <a:buFont typeface="Century Gothic" panose="020B0502020202020204" pitchFamily="34" charset="0"/>
              <a:buChar char="►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1pPr>
            <a:lvl2pPr marL="798513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2000" dirty="0">
                <a:latin typeface="Century Gothic"/>
              </a:rPr>
              <a:t>July 2018  and July 2017 had similar spending on healthcare services except for OP and DR. 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ADA748-2A80-4853-8187-22EB2095F2EB}"/>
              </a:ext>
            </a:extLst>
          </p:cNvPr>
          <p:cNvSpPr/>
          <p:nvPr/>
        </p:nvSpPr>
        <p:spPr>
          <a:xfrm>
            <a:off x="2075093" y="4150421"/>
            <a:ext cx="62640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PH" sz="900" dirty="0">
                <a:solidFill>
                  <a:srgbClr val="424242"/>
                </a:solidFill>
              </a:rPr>
              <a:t>$97.3</a:t>
            </a:r>
            <a:endParaRPr lang="en-PH" sz="900" dirty="0">
              <a:solidFill>
                <a:srgbClr val="424242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02FEBB-E08F-4E56-944A-AA8203780391}"/>
              </a:ext>
            </a:extLst>
          </p:cNvPr>
          <p:cNvSpPr/>
          <p:nvPr/>
        </p:nvSpPr>
        <p:spPr>
          <a:xfrm>
            <a:off x="4812584" y="4284688"/>
            <a:ext cx="4732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PH" sz="900" dirty="0">
                <a:solidFill>
                  <a:srgbClr val="424242"/>
                </a:solidFill>
              </a:rPr>
              <a:t>$55.4</a:t>
            </a:r>
            <a:endParaRPr lang="en-PH" sz="900" dirty="0">
              <a:solidFill>
                <a:srgbClr val="424242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516141-B84A-4656-BB48-3D500BE41D85}"/>
              </a:ext>
            </a:extLst>
          </p:cNvPr>
          <p:cNvSpPr/>
          <p:nvPr/>
        </p:nvSpPr>
        <p:spPr>
          <a:xfrm>
            <a:off x="5275225" y="3737979"/>
            <a:ext cx="5373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PH" sz="900" dirty="0">
                <a:solidFill>
                  <a:srgbClr val="424242"/>
                </a:solidFill>
              </a:rPr>
              <a:t>$136.4</a:t>
            </a:r>
            <a:endParaRPr lang="en-PH" sz="900" dirty="0">
              <a:solidFill>
                <a:srgbClr val="424242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AE8981-0446-45E9-9814-2C462399146A}"/>
              </a:ext>
            </a:extLst>
          </p:cNvPr>
          <p:cNvSpPr/>
          <p:nvPr/>
        </p:nvSpPr>
        <p:spPr>
          <a:xfrm>
            <a:off x="5798341" y="3871023"/>
            <a:ext cx="4732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PH" sz="900" dirty="0">
                <a:solidFill>
                  <a:srgbClr val="424242"/>
                </a:solidFill>
              </a:rPr>
              <a:t>$91.7</a:t>
            </a:r>
            <a:endParaRPr lang="en-PH" sz="900" dirty="0">
              <a:solidFill>
                <a:srgbClr val="424242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3A59E4-BBBD-4EEC-A4BA-3DC2157EFAEB}"/>
              </a:ext>
            </a:extLst>
          </p:cNvPr>
          <p:cNvSpPr/>
          <p:nvPr/>
        </p:nvSpPr>
        <p:spPr>
          <a:xfrm>
            <a:off x="6297888" y="3933918"/>
            <a:ext cx="4732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PH" sz="900" dirty="0">
                <a:solidFill>
                  <a:srgbClr val="424242"/>
                </a:solidFill>
              </a:rPr>
              <a:t>$80.1</a:t>
            </a:r>
            <a:endParaRPr lang="en-PH" sz="900" dirty="0">
              <a:solidFill>
                <a:srgbClr val="424242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3EB4BB-5E56-4772-9238-D379E638FA51}"/>
              </a:ext>
            </a:extLst>
          </p:cNvPr>
          <p:cNvSpPr/>
          <p:nvPr/>
        </p:nvSpPr>
        <p:spPr>
          <a:xfrm>
            <a:off x="6775654" y="4340327"/>
            <a:ext cx="4732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PH" sz="900" dirty="0">
                <a:solidFill>
                  <a:srgbClr val="424242"/>
                </a:solidFill>
              </a:rPr>
              <a:t>$23.5</a:t>
            </a:r>
            <a:endParaRPr lang="en-PH" sz="900" dirty="0">
              <a:solidFill>
                <a:srgbClr val="424242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891433-B645-4F6D-8626-C7AD55051AC0}"/>
              </a:ext>
            </a:extLst>
          </p:cNvPr>
          <p:cNvSpPr/>
          <p:nvPr/>
        </p:nvSpPr>
        <p:spPr>
          <a:xfrm>
            <a:off x="2555278" y="4132286"/>
            <a:ext cx="62640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PH" sz="900" dirty="0">
                <a:solidFill>
                  <a:srgbClr val="424242"/>
                </a:solidFill>
              </a:rPr>
              <a:t>$95.8</a:t>
            </a:r>
            <a:endParaRPr lang="en-PH" sz="900" dirty="0">
              <a:solidFill>
                <a:srgbClr val="424242"/>
              </a:solidFill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FF1F17-8980-409F-909F-213809576735}"/>
              </a:ext>
            </a:extLst>
          </p:cNvPr>
          <p:cNvSpPr/>
          <p:nvPr/>
        </p:nvSpPr>
        <p:spPr>
          <a:xfrm>
            <a:off x="3100777" y="4132276"/>
            <a:ext cx="62640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PH" sz="900" dirty="0">
                <a:solidFill>
                  <a:srgbClr val="424242"/>
                </a:solidFill>
              </a:rPr>
              <a:t>$75.0</a:t>
            </a:r>
            <a:endParaRPr lang="en-PH" sz="900" dirty="0">
              <a:solidFill>
                <a:srgbClr val="424242"/>
              </a:solidFill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91146B-2E65-47CA-B910-B26B381EDD6D}"/>
              </a:ext>
            </a:extLst>
          </p:cNvPr>
          <p:cNvSpPr/>
          <p:nvPr/>
        </p:nvSpPr>
        <p:spPr>
          <a:xfrm>
            <a:off x="3567655" y="4128651"/>
            <a:ext cx="62640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PH" sz="900" dirty="0">
                <a:solidFill>
                  <a:srgbClr val="424242"/>
                </a:solidFill>
              </a:rPr>
              <a:t>$84.2</a:t>
            </a:r>
            <a:endParaRPr lang="en-PH" sz="900" dirty="0">
              <a:solidFill>
                <a:srgbClr val="424242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7670C4-853E-4C51-ABF3-A341176BD8D7}"/>
              </a:ext>
            </a:extLst>
          </p:cNvPr>
          <p:cNvSpPr/>
          <p:nvPr/>
        </p:nvSpPr>
        <p:spPr>
          <a:xfrm>
            <a:off x="4084121" y="4282260"/>
            <a:ext cx="62640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PH" sz="900" dirty="0">
                <a:solidFill>
                  <a:srgbClr val="424242"/>
                </a:solidFill>
              </a:rPr>
              <a:t>$29.9</a:t>
            </a:r>
            <a:endParaRPr lang="en-PH" sz="900" dirty="0">
              <a:solidFill>
                <a:srgbClr val="424242"/>
              </a:solidFill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D275B7-2734-4E31-90E6-6F30E6B5D25D}"/>
              </a:ext>
            </a:extLst>
          </p:cNvPr>
          <p:cNvSpPr/>
          <p:nvPr/>
        </p:nvSpPr>
        <p:spPr>
          <a:xfrm>
            <a:off x="1362456" y="2306189"/>
            <a:ext cx="6519672" cy="3488556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 err="1"/>
          </a:p>
        </p:txBody>
      </p:sp>
    </p:spTree>
    <p:extLst>
      <p:ext uri="{BB962C8B-B14F-4D97-AF65-F5344CB8AC3E}">
        <p14:creationId xmlns:p14="http://schemas.microsoft.com/office/powerpoint/2010/main" val="48939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681F-C77B-4FF8-9956-498C5638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ACTIVE AMONG ENROLLED 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F0AAEA8-6E45-4FFC-BC4E-15ED4379830A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881517823"/>
              </p:ext>
            </p:extLst>
          </p:nvPr>
        </p:nvGraphicFramePr>
        <p:xfrm>
          <a:off x="1215196" y="2302448"/>
          <a:ext cx="6713608" cy="769236"/>
        </p:xfrm>
        <a:graphic>
          <a:graphicData uri="http://schemas.openxmlformats.org/drawingml/2006/table">
            <a:tbl>
              <a:tblPr/>
              <a:tblGrid>
                <a:gridCol w="1609274">
                  <a:extLst>
                    <a:ext uri="{9D8B030D-6E8A-4147-A177-3AD203B41FA5}">
                      <a16:colId xmlns:a16="http://schemas.microsoft.com/office/drawing/2014/main" val="1311403808"/>
                    </a:ext>
                  </a:extLst>
                </a:gridCol>
                <a:gridCol w="1547381">
                  <a:extLst>
                    <a:ext uri="{9D8B030D-6E8A-4147-A177-3AD203B41FA5}">
                      <a16:colId xmlns:a16="http://schemas.microsoft.com/office/drawing/2014/main" val="2307935831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2657077587"/>
                    </a:ext>
                  </a:extLst>
                </a:gridCol>
                <a:gridCol w="916049">
                  <a:extLst>
                    <a:ext uri="{9D8B030D-6E8A-4147-A177-3AD203B41FA5}">
                      <a16:colId xmlns:a16="http://schemas.microsoft.com/office/drawing/2014/main" val="3380514463"/>
                    </a:ext>
                  </a:extLst>
                </a:gridCol>
                <a:gridCol w="1095568">
                  <a:extLst>
                    <a:ext uri="{9D8B030D-6E8A-4147-A177-3AD203B41FA5}">
                      <a16:colId xmlns:a16="http://schemas.microsoft.com/office/drawing/2014/main" val="939682506"/>
                    </a:ext>
                  </a:extLst>
                </a:gridCol>
              </a:tblGrid>
              <a:tr h="277872">
                <a:tc>
                  <a:txBody>
                    <a:bodyPr/>
                    <a:lstStyle/>
                    <a:p>
                      <a:pPr algn="ctr" rtl="0" fontAlgn="ctr"/>
                      <a:endParaRPr lang="en-PH" sz="11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As of July 2017</a:t>
                      </a: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1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As July </a:t>
                      </a:r>
                      <a:r>
                        <a:rPr lang="en-PH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2018</a:t>
                      </a: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1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Observed Difference</a:t>
                      </a:r>
                      <a:endParaRPr lang="en-PH" sz="11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1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Bootstrap CI</a:t>
                      </a:r>
                      <a:endParaRPr lang="en-PH" sz="1100" b="1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C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022359"/>
                  </a:ext>
                </a:extLst>
              </a:tr>
              <a:tr h="3075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PMPM</a:t>
                      </a:r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400" b="1" i="0" u="none" strike="noStrike">
                          <a:solidFill>
                            <a:srgbClr val="424242"/>
                          </a:solidFill>
                          <a:latin typeface="Arial"/>
                        </a:rPr>
                        <a:t>$331.0</a:t>
                      </a:r>
                      <a:endParaRPr lang="en-PH" sz="1400" b="1" i="0" u="none" strike="noStrike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PH" sz="1400" b="1" i="0" u="none" strike="noStrike">
                          <a:solidFill>
                            <a:srgbClr val="424242"/>
                          </a:solidFill>
                          <a:latin typeface="Arial"/>
                        </a:rPr>
                        <a:t>$385.6</a:t>
                      </a:r>
                      <a:endParaRPr lang="en-PH" sz="1400" b="1" i="0" u="none" strike="noStrike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 fontAlgn="ctr">
                        <a:buNone/>
                      </a:pPr>
                      <a:r>
                        <a:rPr lang="en-PH" sz="1400" b="1" i="0" u="none" strike="noStrike">
                          <a:solidFill>
                            <a:srgbClr val="424242"/>
                          </a:solidFill>
                          <a:latin typeface="Arial"/>
                        </a:rPr>
                        <a:t>$54.6</a:t>
                      </a:r>
                      <a:endParaRPr lang="en-PH" sz="1400" b="1" i="0" u="none" strike="noStrike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PH" sz="1400" b="1" i="0" u="none" strike="noStrike" dirty="0">
                          <a:solidFill>
                            <a:srgbClr val="424242"/>
                          </a:solidFill>
                          <a:latin typeface="Arial"/>
                        </a:rPr>
                        <a:t>($7.54, $102.32)</a:t>
                      </a:r>
                      <a:endParaRPr lang="en-PH" sz="1400" b="1" i="0" u="none" strike="noStrike" dirty="0">
                        <a:solidFill>
                          <a:srgbClr val="424242"/>
                        </a:solidFill>
                        <a:effectLst/>
                        <a:latin typeface="Arial"/>
                      </a:endParaRPr>
                    </a:p>
                  </a:txBody>
                  <a:tcPr marL="3618" marR="3618" marT="3618" marB="0" anchor="ctr">
                    <a:lnL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66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242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50600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B0B7C-7AB0-41D1-ACCF-44FF657CC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CA7E87-410D-4887-AABD-1ABCEA8A29C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D75B-7DC5-4D1A-9797-32E945C41B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wrap="square" lIns="0" tIns="0" rIns="0" bIns="0" rtlCol="0" anchor="t">
            <a:spAutoFit/>
          </a:bodyPr>
          <a:lstStyle/>
          <a:p>
            <a:r>
              <a:rPr lang="en-PH">
                <a:cs typeface="Arial"/>
              </a:rPr>
              <a:t>Difference in PMPM Spending</a:t>
            </a:r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042201-D5B5-4B0C-8C8F-147C1FCD8205}"/>
              </a:ext>
            </a:extLst>
          </p:cNvPr>
          <p:cNvSpPr txBox="1"/>
          <p:nvPr/>
        </p:nvSpPr>
        <p:spPr>
          <a:xfrm>
            <a:off x="1556235" y="2002563"/>
            <a:ext cx="603153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PH" sz="1600" b="1" dirty="0"/>
              <a:t>PMPM Spending Comparisons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B881CF-8599-4028-B1F6-B823432D06FF}"/>
              </a:ext>
            </a:extLst>
          </p:cNvPr>
          <p:cNvSpPr txBox="1">
            <a:spLocks/>
          </p:cNvSpPr>
          <p:nvPr/>
        </p:nvSpPr>
        <p:spPr>
          <a:xfrm>
            <a:off x="1115496" y="1145423"/>
            <a:ext cx="6913009" cy="714069"/>
          </a:xfrm>
          <a:prstGeom prst="roundRect">
            <a:avLst>
              <a:gd name="adj" fmla="val 251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254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FAA700"/>
              </a:buClr>
              <a:buSzPct val="85000"/>
              <a:buFont typeface="Century Gothic" panose="020B0502020202020204" pitchFamily="34" charset="0"/>
              <a:buChar char="►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1pPr>
            <a:lvl2pPr marL="798513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 spc="-50">
                <a:solidFill>
                  <a:srgbClr val="455560"/>
                </a:solidFill>
                <a:latin typeface="Century Gothic" panose="020B0502020202020204" pitchFamily="34" charset="0"/>
                <a:ea typeface="+mn-ea"/>
                <a:cs typeface="Century Gothic" panose="020B0502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chemeClr val="accent1"/>
              </a:buClr>
            </a:pPr>
            <a:r>
              <a:rPr lang="en-US" sz="2000" dirty="0">
                <a:latin typeface="Century Gothic"/>
              </a:rPr>
              <a:t>July 2018 active among enrolled members have </a:t>
            </a:r>
            <a:r>
              <a:rPr lang="en-US" sz="2000" b="1" dirty="0">
                <a:solidFill>
                  <a:srgbClr val="0070C0"/>
                </a:solidFill>
                <a:latin typeface="Century Gothic"/>
              </a:rPr>
              <a:t>higher month on month spending</a:t>
            </a:r>
            <a:r>
              <a:rPr lang="en-US" sz="2000" dirty="0">
                <a:latin typeface="Century Gothic"/>
              </a:rPr>
              <a:t> on healthcare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54548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UnitedHealthGroup">
  <a:themeElements>
    <a:clrScheme name="UGH Theme colors">
      <a:dk1>
        <a:srgbClr val="424242"/>
      </a:dk1>
      <a:lt1>
        <a:srgbClr val="FFFFFF"/>
      </a:lt1>
      <a:dk2>
        <a:srgbClr val="424242"/>
      </a:dk2>
      <a:lt2>
        <a:srgbClr val="DADADA"/>
      </a:lt2>
      <a:accent1>
        <a:srgbClr val="003C71"/>
      </a:accent1>
      <a:accent2>
        <a:srgbClr val="0066F5"/>
      </a:accent2>
      <a:accent3>
        <a:srgbClr val="009104"/>
      </a:accent3>
      <a:accent4>
        <a:srgbClr val="AACE15"/>
      </a:accent4>
      <a:accent5>
        <a:srgbClr val="FCAE00"/>
      </a:accent5>
      <a:accent6>
        <a:srgbClr val="FFDA03"/>
      </a:accent6>
      <a:hlink>
        <a:srgbClr val="0066F5"/>
      </a:hlink>
      <a:folHlink>
        <a:srgbClr val="0066F5"/>
      </a:folHlink>
    </a:clrScheme>
    <a:fontScheme name="UnitedHealth 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accent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0B681BCE-F58D-46DE-8301-D5D8D25CA10B}" vid="{F0D09667-A701-4A09-8501-3B5C71303E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ertification xmlns="e805ddc4-881b-4638-84cd-1cbbd7691f9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B58D7F6ACCDD4BB03F4D4A704F1D51" ma:contentTypeVersion="9" ma:contentTypeDescription="Create a new document." ma:contentTypeScope="" ma:versionID="80106c34a8a8de8c55a646e61bd9ccf0">
  <xsd:schema xmlns:xsd="http://www.w3.org/2001/XMLSchema" xmlns:xs="http://www.w3.org/2001/XMLSchema" xmlns:p="http://schemas.microsoft.com/office/2006/metadata/properties" xmlns:ns2="e805ddc4-881b-4638-84cd-1cbbd7691f98" xmlns:ns3="fa5f1e57-05af-4d53-aea7-c16ddf39f38c" targetNamespace="http://schemas.microsoft.com/office/2006/metadata/properties" ma:root="true" ma:fieldsID="816549c8b729fee488b97b0f764dcdc8" ns2:_="" ns3:_="">
    <xsd:import namespace="e805ddc4-881b-4638-84cd-1cbbd7691f98"/>
    <xsd:import namespace="fa5f1e57-05af-4d53-aea7-c16ddf39f38c"/>
    <xsd:element name="properties">
      <xsd:complexType>
        <xsd:sequence>
          <xsd:element name="documentManagement">
            <xsd:complexType>
              <xsd:all>
                <xsd:element ref="ns2:Certifica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05ddc4-881b-4638-84cd-1cbbd7691f98" elementFormDefault="qualified">
    <xsd:import namespace="http://schemas.microsoft.com/office/2006/documentManagement/types"/>
    <xsd:import namespace="http://schemas.microsoft.com/office/infopath/2007/PartnerControls"/>
    <xsd:element name="Certification" ma:index="8" nillable="true" ma:displayName="Certification" ma:internalName="Certification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5f1e57-05af-4d53-aea7-c16ddf39f38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8E744A-D351-4BA2-B694-CBBBF8BF0952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fa5f1e57-05af-4d53-aea7-c16ddf39f38c"/>
    <ds:schemaRef ds:uri="e805ddc4-881b-4638-84cd-1cbbd7691f98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4AFA080-7381-4A49-A180-D43F226DE7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FF8C11-EA04-4120-A097-651F2FCD1C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05ddc4-881b-4638-84cd-1cbbd7691f98"/>
    <ds:schemaRef ds:uri="fa5f1e57-05af-4d53-aea7-c16ddf39f3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UHG_R&amp;D_PPT_4x3_2018-7</Template>
  <TotalTime>710</TotalTime>
  <Words>294</Words>
  <Application>Microsoft Office PowerPoint</Application>
  <PresentationFormat>On-screen Show (4:3)</PresentationFormat>
  <Paragraphs>95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UnitedHealthGroup</vt:lpstr>
      <vt:lpstr>think-cell Slide</vt:lpstr>
      <vt:lpstr>PowerPoint Presentation</vt:lpstr>
      <vt:lpstr>KA MOTION ACTIVE RATE</vt:lpstr>
      <vt:lpstr>ACTIVE AMONG ENROLLED </vt:lpstr>
      <vt:lpstr>ACTIVE AMONG ENROLLED </vt:lpstr>
      <vt:lpstr>ACTIVE AMONG ENROLLED </vt:lpstr>
      <vt:lpstr>ACTIVE AMONG ENROLLED </vt:lpstr>
    </vt:vector>
  </TitlesOfParts>
  <Company>UnitedHealth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Joyvalerie Mondejar</dc:creator>
  <cp:lastModifiedBy>Nikko Joe Ramal</cp:lastModifiedBy>
  <cp:revision>779</cp:revision>
  <dcterms:created xsi:type="dcterms:W3CDTF">2019-01-25T11:14:58Z</dcterms:created>
  <dcterms:modified xsi:type="dcterms:W3CDTF">2019-01-29T17:44:57Z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0x01010091B58D7F6ACCDD4BB03F4D4A704F1D51</vt:lpwstr>
  </property>
</Properties>
</file>