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3.wmf" ContentType="image/x-wmf"/>
  <Override PartName="/ppt/media/image2.png" ContentType="image/png"/>
  <Override PartName="/ppt/media/image45.png" ContentType="image/png"/>
  <Override PartName="/ppt/media/image1.wmf" ContentType="image/x-wmf"/>
  <Override PartName="/ppt/media/image3.png" ContentType="image/png"/>
  <Override PartName="/ppt/media/image4.png" ContentType="image/png"/>
  <Override PartName="/ppt/media/image6.png" ContentType="image/png"/>
  <Override PartName="/ppt/media/image49.png" ContentType="image/png"/>
  <Override PartName="/ppt/media/image5.wmf" ContentType="image/x-wmf"/>
  <Override PartName="/ppt/media/image7.png" ContentType="image/png"/>
  <Override PartName="/ppt/media/image9.png" ContentType="image/png"/>
  <Override PartName="/ppt/media/image8.wmf" ContentType="image/x-wmf"/>
  <Override PartName="/ppt/media/image10.wmf" ContentType="image/x-wmf"/>
  <Override PartName="/ppt/media/image56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5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wmf" ContentType="image/x-wmf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55.gif" ContentType="image/gif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54.jpeg" ContentType="image/jpe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jpeg" ContentType="image/jpeg"/>
  <Override PartName="/ppt/media/image51.png" ContentType="image/png"/>
  <Override PartName="/ppt/media/image5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AFBBB9-05B9-41B9-9491-91F886E3B0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3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3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3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3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E82F6D-061C-4F9B-9386-4CB8214DEC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E7A70C-D2B7-4872-844E-B8BF0C4808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8DF913-982C-454B-BCA5-A0265DBE99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2C821A-04B2-4654-AD7E-86449615DE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3E7EEE-1B26-4FA6-80CD-2ECDACD46C7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3CD4AA-5250-4A6B-9B39-23AF06BEBE6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36D397-6B36-4F33-A02C-D401314C38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5897E3-F6A7-4F02-8DF4-663DEF2276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0AE2EF-C193-4624-8D73-1DF73656D0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4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9413A4-3862-44F9-97AE-4CB5D9D93E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5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3D8BD9-F71E-4E73-A6F2-9AFF538F81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6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41EB71-062B-4F00-8C8C-6E0CB91DBE7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32475B-4133-4BE1-AD78-F7EE41A968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4EEACC-AEDB-45E0-91C8-6E69EDF2D2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4A2FB1-8D2D-4DCA-98CE-6809DF8475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D86395-40FD-47D5-BBC3-16FA463667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about.softuni.bg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28.png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CEF96C-D69A-41D7-9BAF-84F453E563B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4B5E1E-C245-4DD4-B5A5-288DC45A262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02FB7F-CA27-4F0B-A9FA-131C38F75DA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https://about.softuni.bg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4"/>
              </a:rPr>
              <a:t>.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18" name="Picture SoftUni Mascot" descr=""/>
          <p:cNvPicPr/>
          <p:nvPr/>
        </p:nvPicPr>
        <p:blipFill>
          <a:blip r:embed="rId5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19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20" name="Picture SoftUni Kids Logo" descr=""/>
            <p:cNvPicPr/>
            <p:nvPr/>
          </p:nvPicPr>
          <p:blipFill>
            <a:blip r:embed="rId6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" name="Picture SoftUni Foundation Logo" descr=""/>
            <p:cNvPicPr/>
            <p:nvPr/>
          </p:nvPicPr>
          <p:blipFill>
            <a:blip r:embed="rId7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2" name="Picture SoftUni Digital Logo" descr=""/>
            <p:cNvPicPr/>
            <p:nvPr/>
          </p:nvPicPr>
          <p:blipFill>
            <a:blip r:embed="rId8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SoftUni Creative Logo" descr=""/>
            <p:cNvPicPr/>
            <p:nvPr/>
          </p:nvPicPr>
          <p:blipFill>
            <a:blip r:embed="rId9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SoftUni Svetlina Logo" descr=""/>
            <p:cNvPicPr/>
            <p:nvPr/>
          </p:nvPicPr>
          <p:blipFill>
            <a:blip r:embed="rId10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Picture Software University Logo" descr=""/>
            <p:cNvPicPr/>
            <p:nvPr/>
          </p:nvPicPr>
          <p:blipFill>
            <a:blip r:embed="rId11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Line 4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5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0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4" name="Picture SoftUni Logo" descr=""/>
            <p:cNvPicPr/>
            <p:nvPr/>
          </p:nvPicPr>
          <p:blipFill>
            <a:blip r:embed="rId12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5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6" name="Logo Software University" descr=""/>
          <p:cNvPicPr/>
          <p:nvPr/>
        </p:nvPicPr>
        <p:blipFill>
          <a:blip r:embed="rId1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3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A3B2C3-206E-458A-9CC4-1B0E3806621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6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277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278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279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jpeg"/><Relationship Id="rId12" Type="http://schemas.openxmlformats.org/officeDocument/2006/relationships/image" Target="../media/image51.png"/><Relationship Id="rId13" Type="http://schemas.openxmlformats.org/officeDocument/2006/relationships/slideLayout" Target="../slideLayouts/slideLayout25.xml"/><Relationship Id="rId1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jpeg"/><Relationship Id="rId4" Type="http://schemas.openxmlformats.org/officeDocument/2006/relationships/image" Target="../media/image55.gi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73.xml"/><Relationship Id="rId7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dotnet/SqlClient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ADO.NET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https://about.softuni.bg/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1" name="Picture 4" descr=""/>
          <p:cNvPicPr/>
          <p:nvPr/>
        </p:nvPicPr>
        <p:blipFill>
          <a:blip r:embed="rId2"/>
          <a:stretch/>
        </p:blipFill>
        <p:spPr>
          <a:xfrm>
            <a:off x="3980880" y="2889360"/>
            <a:ext cx="4606920" cy="10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ORM data access model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(Entity Framework Core)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Maps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database tables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classes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objects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Objects can be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automatically persisted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ORM (Object-relational Mapping)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74" name="Group 3"/>
          <p:cNvGrpSpPr/>
          <p:nvPr/>
        </p:nvGrpSpPr>
        <p:grpSpPr>
          <a:xfrm>
            <a:off x="3087000" y="3918240"/>
            <a:ext cx="5984640" cy="1481400"/>
            <a:chOff x="3087000" y="3918240"/>
            <a:chExt cx="5984640" cy="1481400"/>
          </a:xfrm>
        </p:grpSpPr>
        <p:sp>
          <p:nvSpPr>
            <p:cNvPr id="375" name="CustomShape 4"/>
            <p:cNvSpPr/>
            <p:nvPr/>
          </p:nvSpPr>
          <p:spPr>
            <a:xfrm>
              <a:off x="5423040" y="3918240"/>
              <a:ext cx="1790640" cy="11170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>
              <a:noAutofit/>
            </a:bodyPr>
            <a:p>
              <a:pPr algn="ctr">
                <a:lnSpc>
                  <a:spcPct val="95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ORM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5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Framework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6" name="CustomShape 5"/>
            <p:cNvSpPr/>
            <p:nvPr/>
          </p:nvSpPr>
          <p:spPr>
            <a:xfrm>
              <a:off x="3087000" y="3925080"/>
              <a:ext cx="1644480" cy="1110240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OO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Programming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Language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7" name="Picture 2" descr=""/>
            <p:cNvPicPr/>
            <p:nvPr/>
          </p:nvPicPr>
          <p:blipFill>
            <a:blip r:embed="rId1"/>
            <a:stretch/>
          </p:blipFill>
          <p:spPr>
            <a:xfrm>
              <a:off x="7794720" y="3918240"/>
              <a:ext cx="1276920" cy="111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8" name="CustomShape 6"/>
            <p:cNvSpPr/>
            <p:nvPr/>
          </p:nvSpPr>
          <p:spPr>
            <a:xfrm>
              <a:off x="7904160" y="5063400"/>
              <a:ext cx="1068120" cy="336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alibri"/>
                </a:rPr>
                <a:t>Database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7"/>
            <p:cNvSpPr/>
            <p:nvPr/>
          </p:nvSpPr>
          <p:spPr>
            <a:xfrm flipV="1">
              <a:off x="5005080" y="4443120"/>
              <a:ext cx="277560" cy="126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8"/>
            <p:cNvSpPr/>
            <p:nvPr/>
          </p:nvSpPr>
          <p:spPr>
            <a:xfrm flipV="1" rot="10800000">
              <a:off x="5144040" y="4569840"/>
              <a:ext cx="277560" cy="126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9"/>
            <p:cNvSpPr/>
            <p:nvPr/>
          </p:nvSpPr>
          <p:spPr>
            <a:xfrm flipV="1">
              <a:off x="7499160" y="4443120"/>
              <a:ext cx="277560" cy="126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10"/>
            <p:cNvSpPr/>
            <p:nvPr/>
          </p:nvSpPr>
          <p:spPr>
            <a:xfrm flipV="1" rot="10800000">
              <a:off x="7638120" y="4569840"/>
              <a:ext cx="277560" cy="126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3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5A59C3-42EA-4399-8D99-7C0A9AC7282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84" name="Group 12"/>
          <p:cNvGrpSpPr/>
          <p:nvPr/>
        </p:nvGrpSpPr>
        <p:grpSpPr>
          <a:xfrm>
            <a:off x="3575880" y="5358240"/>
            <a:ext cx="4642200" cy="1366200"/>
            <a:chOff x="3575880" y="5358240"/>
            <a:chExt cx="4642200" cy="1366200"/>
          </a:xfrm>
        </p:grpSpPr>
        <p:sp>
          <p:nvSpPr>
            <p:cNvPr id="385" name="CustomShape 13"/>
            <p:cNvSpPr/>
            <p:nvPr/>
          </p:nvSpPr>
          <p:spPr>
            <a:xfrm>
              <a:off x="5301360" y="5358240"/>
              <a:ext cx="2916720" cy="1366200"/>
            </a:xfrm>
            <a:prstGeom prst="roundRect">
              <a:avLst>
                <a:gd name="adj" fmla="val 8070"/>
              </a:avLst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6" name="Picture 18" descr=""/>
            <p:cNvPicPr/>
            <p:nvPr/>
          </p:nvPicPr>
          <p:blipFill>
            <a:blip r:embed="rId3"/>
            <a:stretch/>
          </p:blipFill>
          <p:spPr>
            <a:xfrm>
              <a:off x="3575880" y="5406480"/>
              <a:ext cx="1222920" cy="1269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7" name="CustomShape 14"/>
            <p:cNvSpPr/>
            <p:nvPr/>
          </p:nvSpPr>
          <p:spPr>
            <a:xfrm>
              <a:off x="5020920" y="5902560"/>
              <a:ext cx="300960" cy="277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ORM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benefits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Less code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Use objects with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associations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instead of tables and SQL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Integrated object query mechanism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ORM drawbacks: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Less flexibility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SQL is automatically generated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ORM – Benefits and Problems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DEB2899-E785-453C-A323-B5FBC870DAF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Entity Framework Core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a generic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ORM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framework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Create entity data model mapping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Open an object context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Retrieve data with LINQ / modify the tables in the object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context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Persist the object context changes into the DB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ADO.NET: Entity Framework Core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52BBCF-D17F-460F-B9C1-A47B0467D0C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Accessing SQL Server from ADO.NET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5" name="Picture 6" descr=""/>
          <p:cNvPicPr/>
          <p:nvPr/>
        </p:nvPicPr>
        <p:blipFill>
          <a:blip r:embed="rId1"/>
          <a:stretch/>
        </p:blipFill>
        <p:spPr>
          <a:xfrm>
            <a:off x="4667400" y="1219320"/>
            <a:ext cx="285732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SqlConnection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Establish database connection to SQL Server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SqlCommand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Executes SQL commands on the SQL Server through an established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connection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Could accept parameters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SQLParameter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SqlDataReader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Retrieves data (record set) from SQL Server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as a result of SQL query execution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SqlClient Data Provider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BCD7D5-8797-4155-BABA-065BC2E5D79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SqlConnection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establishes a connection to SQL Server database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Requires a valid connection string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Connection string example: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SqlConnection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2328840" y="3200400"/>
            <a:ext cx="7530840" cy="760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Data Source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=(local)\SQLEXPRESS;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Initial Catalog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=SoftUni;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Integrated Security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=true;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338560" y="4714200"/>
            <a:ext cx="7530840" cy="1766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SqlConnection con = new SqlConnection(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@"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Server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=.;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Database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=SoftUni;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Integrated Security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=true");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con.Open();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FA2E66D-12ED-4654-A30F-CD17656100C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Database connection string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Defines the parameters needed to establish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connection to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Settings 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 Server connections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Data Source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Server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server name / IP address + database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instance name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Database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/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Initial Catalog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database name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User ID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Password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credentials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Integrated Security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DB Connection String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6922BA-8ABA-43CD-BA52-876ACD3A2CE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Creating and opening connection to SQL Server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(database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SoftUni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SqlConnection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523880" y="2575800"/>
            <a:ext cx="9143640" cy="3408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SqlConnection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dbCon = new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SqlConnection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"Server=.\\SQLEXPRESS; "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"Database=SoftUni; "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"Integrated Security=true");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dbCon.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Open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using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(dbCon)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</a:rPr>
              <a:t>//TODO: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Use the connection to execute SQL commands here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091DEB-4008-4888-8234-81B4329E2E7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Explicitly opening and closing a connection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Open()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Close()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methods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Works through the connection pool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DB connections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IDisposable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objects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Always use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using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Working with SqlConnection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8534520" y="2968200"/>
            <a:ext cx="2882520" cy="3428640"/>
          </a:xfrm>
          <a:prstGeom prst="rect">
            <a:avLst/>
          </a:prstGeom>
          <a:ln>
            <a:noFill/>
          </a:ln>
        </p:spPr>
      </p:pic>
      <p:sp>
        <p:nvSpPr>
          <p:cNvPr id="414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62450A-7F1A-4DE0-AFD3-C0D0592FF92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190440" y="1196280"/>
            <a:ext cx="11817720" cy="5661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5000"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More important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ExecuteScalar()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Returns a single value - the value in the first column of the first row of the</a:t>
            </a:r>
            <a:br/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result set (as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System.Object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ExecuteReader()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Returns a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SqlDataReader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It is a cursor over the returned records (result set)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CommandBehavior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– assigns some options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ExecuteNonQuery()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Used for non-query SQL commands, e.g.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INSERT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UPDATE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DELETE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CREATE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Returns the number of affected rows (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int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SqlCommand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29A41A-042B-4507-AE04-C6221CF9561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ADO.NET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Accessing SQL Server from ADO.NET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CB3F05-7A0E-457E-B0F8-188D56D0986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SqlCommand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990720" y="1382400"/>
            <a:ext cx="10286640" cy="45140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SqlConnection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dbCon = new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SqlConnection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"Server=.; "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"Database=SoftUni; "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"Integrated Security=true");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dbCon.Open();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using(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dbCon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SqlCommand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command = new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SqlCommand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"SELECT COUNT(*) FROM Employees",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dbCon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employeesCount = (int) command.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ExecuteScalar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Console.WriteLine("Employees count: {0} ", employeesCount);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FEA207-B114-48F1-A83F-944B20913FA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SqlDataReader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retrieves a sequence of records (cursor) returned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as result of an SQL command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Data is available for reading only (can't be changed)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Forward-only row processing (no move back)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Important properties and methods: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Read()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moves the cursor forward and returns false if there is no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next record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Indexer[]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retrieves the value in the current record by given column name or index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Close()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closes the cursor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SqlDataReader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9EB8A6-1EEA-4A71-83EA-03227F67BAB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SqlDataReader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457200" y="1184760"/>
            <a:ext cx="11124720" cy="55310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SqlConnection dbCon = new SqlConnection(…);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dbCon.Open();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using(dbCon)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SqlCommand command = new SqlCommand("SELECT * FROM Employees", dbCon);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SqlDataReader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reader = command.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ExecuteReader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using (reader)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while (reader.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Read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())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string firstName = (string)reader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"FirstName"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string lastName = (string)reader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"LastName"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decimal salary = (decimal)reader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"Salary"</a:t>
            </a:r>
            <a:r>
              <a:rPr b="1" lang="en-US" sz="21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Console.WriteLine("{0} {1} - {2}", firstName, lastName, salary);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4648320" y="3352680"/>
            <a:ext cx="2819160" cy="868320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Fetch more rows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until finished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8CC8FE-6ED8-47E9-86F1-2EBD49EC0D5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2" dur="indefinite" restart="never" nodeType="tmRoot">
          <p:childTnLst>
            <p:seq>
              <p:cTn id="363" dur="indefinite" nodeType="mainSeq">
                <p:childTnLst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SQL Injection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29" name="Picture 2" descr=""/>
          <p:cNvPicPr/>
          <p:nvPr/>
        </p:nvPicPr>
        <p:blipFill>
          <a:blip r:embed="rId1"/>
          <a:stretch/>
        </p:blipFill>
        <p:spPr>
          <a:xfrm>
            <a:off x="4343400" y="1627200"/>
            <a:ext cx="3504960" cy="2172960"/>
          </a:xfrm>
          <a:prstGeom prst="rect">
            <a:avLst/>
          </a:prstGeom>
          <a:ln>
            <a:noFill/>
          </a:ln>
        </p:spPr>
      </p:pic>
      <p:sp>
        <p:nvSpPr>
          <p:cNvPr id="430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What is SQL Injection? How to Prevent It?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SQL Injection?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990720" y="1589040"/>
            <a:ext cx="10210320" cy="4881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bool IsPasswordValid(string username, string password)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string sql =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$"SELECT COUNT(*) FROM Users " +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$"WHERE UserName =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'{username}'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AND" +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$"PasswordHash =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'{CalcSHA1(password)}'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SqlCommand cmd = new SqlCommand(sql, dbConnection);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int matchedUsersCount = (int)cmd.ExecuteScalar();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return matchedUsersCount &gt; 0;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309D3C-A04C-47BE-89EC-93551E45455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1" dur="indefinite" restart="never" nodeType="tmRoot">
          <p:childTnLst>
            <p:seq>
              <p:cTn id="402" dur="indefinite" nodeType="mainSeq">
                <p:childTnLst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SQL Injection?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06000" y="2209680"/>
            <a:ext cx="11656800" cy="3297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bool normalLogin =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IsPasswordValid("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peter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", 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qwerty123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"); </a:t>
            </a:r>
            <a:r>
              <a:rPr b="1" lang="en-US" sz="26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true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bool sqlInjectedLogin =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IsPasswordValid("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 or 1=1 --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", 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qwerty123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"); </a:t>
            </a:r>
            <a:r>
              <a:rPr b="1" lang="en-US" sz="26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true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bool evilHackerCreatesNewUser =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IsPasswordValid("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 INSERT INTO Users VALUES('hacker','') --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qwerty123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");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3D50A7-CD0C-47D4-AB55-F4DF9079A33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following SQL commands are executed: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Usual password check (no SQL injection):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SQL-injected password check: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SQL-injected INSERT command: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How Does SQL Injection Work?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1066680" y="2534760"/>
            <a:ext cx="7848360" cy="700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SELECT COUNT(*) FROM Users WHERE UserName = '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peter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AND PasswordHash = 'XOwXWxZePV5iyeE86Ejvb+rIG/8='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1066680" y="3845520"/>
            <a:ext cx="7848360" cy="700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SELECT COUNT(*) FROM Users WHERE UserName = '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' or 1=1</a:t>
            </a:r>
            <a:br/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--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AND PasswordHash = 'XOwXWxZePV5iyeE86Ejvb+rIG/8='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1066680" y="5288760"/>
            <a:ext cx="7848360" cy="1005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SELECT COUNT(*) FROM Users WHERE UserName = '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'</a:t>
            </a:r>
            <a:br/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INSERT INTO Users VALUES('hacker','')</a:t>
            </a:r>
            <a:br/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--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 AND PasswordHash = 'XOwXWxZePV5iyeE86Ejvb+rIG/8='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TextShape 6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A41D94-1642-4B87-87EE-9F9F348AE57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Ways to prevent the SQL injection: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SQL-escape all data coming from the user: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Not recommended: use as last resort only!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Preferred approach: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Use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parameterized queries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Preventing SQL Injection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1066680" y="2351160"/>
            <a:ext cx="9067320" cy="1766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string escapedUsername = username.Replace("'", "''");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string sql =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SELECT COUNT(*) FROM Users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 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WHERE UserName = '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 + escapedUsername + 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' and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 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PasswordHash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= '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 + CalcSHA1(password) + 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'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84C4E2-B4CF-42DE-BDBB-10A8CB55E8B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4" dur="indefinite" restart="never" nodeType="tmRoot">
          <p:childTnLst>
            <p:seq>
              <p:cTn id="455" dur="indefinite" nodeType="mainSeq">
                <p:childTnLst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What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SqlParameters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SQL queries and stored procedures can have input and output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parameters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Accessed through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Parameters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property of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SqlCommand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class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Properties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SqlParameter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ParameterName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name of the parameter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DbType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SQL type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NVarChar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Timestamp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…)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Size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size of the type (if applicable)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Direction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SqlParameter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164836-7589-4B44-8A78-04EACD9E118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Parameterized Commands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637560" y="1523880"/>
            <a:ext cx="11161440" cy="4662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void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InsertProject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(string name, string description, DateTime startDate)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SqlCommand cmd = new SqlCommand(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"INSERT INTO Projects " +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"(Name, Description, StartDate, EndDate) VALUES "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@name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@desc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@start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@end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)", dbCon);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cmd.Parameters.AddWithValue("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@name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", name);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cmd.Parameters.AddWithValue("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@desc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", description);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cmd.Parameters.AddWithValue("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@start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", startDate);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cmd.ExecuteNonQuery();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62DAD51-DA29-4D8C-8A97-CBFC2EB4FB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#csharp-db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782E56-F3B6-466F-A77D-1884D1C8A6A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55" name="Group 3"/>
          <p:cNvGrpSpPr/>
          <p:nvPr/>
        </p:nvGrpSpPr>
        <p:grpSpPr>
          <a:xfrm>
            <a:off x="191880" y="1419840"/>
            <a:ext cx="8632800" cy="5299920"/>
            <a:chOff x="191880" y="1419840"/>
            <a:chExt cx="8632800" cy="5299920"/>
          </a:xfrm>
        </p:grpSpPr>
        <p:sp>
          <p:nvSpPr>
            <p:cNvPr id="456" name="CustomShape 4"/>
            <p:cNvSpPr/>
            <p:nvPr/>
          </p:nvSpPr>
          <p:spPr>
            <a:xfrm>
              <a:off x="191880" y="14198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5"/>
            <p:cNvSpPr/>
            <p:nvPr/>
          </p:nvSpPr>
          <p:spPr>
            <a:xfrm>
              <a:off x="34812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6"/>
            <p:cNvSpPr/>
            <p:nvPr/>
          </p:nvSpPr>
          <p:spPr>
            <a:xfrm rot="5400000">
              <a:off x="806436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59" name="Picture 12" descr=""/>
          <p:cNvPicPr/>
          <p:nvPr/>
        </p:nvPicPr>
        <p:blipFill>
          <a:blip r:embed="rId1"/>
          <a:stretch/>
        </p:blipFill>
        <p:spPr>
          <a:xfrm flipH="1">
            <a:off x="882540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460" name="CustomShape 7"/>
          <p:cNvSpPr/>
          <p:nvPr/>
        </p:nvSpPr>
        <p:spPr>
          <a:xfrm>
            <a:off x="543240" y="1723680"/>
            <a:ext cx="1181448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ADO.NET provides an interface between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our apps and the database engine</a:t>
            </a:r>
            <a:endParaRPr b="0" lang="en-US" sz="36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Different engines can be used with other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data providers</a:t>
            </a:r>
            <a:endParaRPr b="0" lang="en-US" sz="36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SQL commands must be parametrized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to prevent malicious behavior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1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159267-1597-485C-A20F-948ACF14A54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5456160" y="4535280"/>
            <a:ext cx="5665680" cy="86292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 l="-4203" t="0" r="-4203" b="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3"/>
          <p:cNvSpPr/>
          <p:nvPr/>
        </p:nvSpPr>
        <p:spPr>
          <a:xfrm>
            <a:off x="1069920" y="4535280"/>
            <a:ext cx="3959640" cy="86292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 l="-14631" t="-16130" r="-14631" b="-8661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"/>
          <p:cNvSpPr/>
          <p:nvPr/>
        </p:nvSpPr>
        <p:spPr>
          <a:xfrm>
            <a:off x="5331240" y="2475360"/>
            <a:ext cx="5790600" cy="86292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 l="-7292" t="-11408" r="-7292" b="-11408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"/>
          <p:cNvSpPr/>
          <p:nvPr/>
        </p:nvSpPr>
        <p:spPr>
          <a:xfrm>
            <a:off x="1069920" y="2475360"/>
            <a:ext cx="3855960" cy="86292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 l="-12286" t="0" r="-9242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"/>
          <p:cNvSpPr/>
          <p:nvPr/>
        </p:nvSpPr>
        <p:spPr>
          <a:xfrm>
            <a:off x="8674920" y="1445400"/>
            <a:ext cx="2446560" cy="862920"/>
          </a:xfrm>
          <a:prstGeom prst="roundRect">
            <a:avLst>
              <a:gd name="adj" fmla="val 16667"/>
            </a:avLst>
          </a:prstGeom>
          <a:blipFill rotWithShape="0">
            <a:blip r:embed="rId5"/>
            <a:stretch>
              <a:fillRect l="-11998" t="0" r="-11998" b="-2304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7"/>
          <p:cNvSpPr/>
          <p:nvPr/>
        </p:nvSpPr>
        <p:spPr>
          <a:xfrm>
            <a:off x="1069920" y="1445400"/>
            <a:ext cx="4183200" cy="862920"/>
          </a:xfrm>
          <a:prstGeom prst="roundRect">
            <a:avLst>
              <a:gd name="adj" fmla="val 16667"/>
            </a:avLst>
          </a:prstGeom>
          <a:blipFill rotWithShape="0">
            <a:blip r:embed="rId6"/>
            <a:stretch>
              <a:fillRect l="-8792" t="-9455" r="-8792" b="-9455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8"/>
          <p:cNvSpPr/>
          <p:nvPr/>
        </p:nvSpPr>
        <p:spPr>
          <a:xfrm>
            <a:off x="5608080" y="1445400"/>
            <a:ext cx="2711880" cy="862920"/>
          </a:xfrm>
          <a:prstGeom prst="roundRect">
            <a:avLst>
              <a:gd name="adj" fmla="val 16667"/>
            </a:avLst>
          </a:prstGeom>
          <a:blipFill rotWithShape="0">
            <a:blip r:embed="rId7"/>
            <a:stretch>
              <a:fillRect l="-3826" t="0" r="-690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9"/>
          <p:cNvSpPr/>
          <p:nvPr/>
        </p:nvSpPr>
        <p:spPr>
          <a:xfrm>
            <a:off x="6237360" y="3505320"/>
            <a:ext cx="2517840" cy="862920"/>
          </a:xfrm>
          <a:prstGeom prst="roundRect">
            <a:avLst>
              <a:gd name="adj" fmla="val 16667"/>
            </a:avLst>
          </a:prstGeom>
          <a:blipFill rotWithShape="0">
            <a:blip r:embed="rId8"/>
            <a:stretch>
              <a:fillRect l="-21818" t="-8956" r="-21818" b="-89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0"/>
          <p:cNvSpPr/>
          <p:nvPr/>
        </p:nvSpPr>
        <p:spPr>
          <a:xfrm>
            <a:off x="1069920" y="3505320"/>
            <a:ext cx="4538880" cy="862920"/>
          </a:xfrm>
          <a:prstGeom prst="roundRect">
            <a:avLst>
              <a:gd name="adj" fmla="val 16667"/>
            </a:avLst>
          </a:prstGeom>
          <a:blipFill rotWithShape="0">
            <a:blip r:embed="rId9"/>
            <a:stretch>
              <a:fillRect l="-14502" t="-16479" r="-14502" b="-16479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1"/>
          <p:cNvSpPr/>
          <p:nvPr/>
        </p:nvSpPr>
        <p:spPr>
          <a:xfrm>
            <a:off x="9373680" y="3505320"/>
            <a:ext cx="1747800" cy="862920"/>
          </a:xfrm>
          <a:prstGeom prst="roundRect">
            <a:avLst>
              <a:gd name="adj" fmla="val 16667"/>
            </a:avLst>
          </a:prstGeom>
          <a:blipFill rotWithShape="0">
            <a:blip r:embed="rId10"/>
            <a:stretch>
              <a:fillRect l="-28599" t="-22269" r="-30133" b="-238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2"/>
          <p:cNvSpPr/>
          <p:nvPr/>
        </p:nvSpPr>
        <p:spPr>
          <a:xfrm>
            <a:off x="1113120" y="5565240"/>
            <a:ext cx="2872080" cy="862920"/>
          </a:xfrm>
          <a:prstGeom prst="roundRect">
            <a:avLst>
              <a:gd name="adj" fmla="val 16667"/>
            </a:avLst>
          </a:prstGeom>
          <a:blipFill rotWithShape="0">
            <a:blip r:embed="rId11"/>
            <a:stretch>
              <a:fillRect l="-4205" t="0" r="-4205" b="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" name="CustomShape 13"/>
          <p:cNvSpPr/>
          <p:nvPr/>
        </p:nvSpPr>
        <p:spPr>
          <a:xfrm>
            <a:off x="4685040" y="5654160"/>
            <a:ext cx="6472440" cy="773640"/>
          </a:xfrm>
          <a:prstGeom prst="roundRect">
            <a:avLst>
              <a:gd name="adj" fmla="val 16667"/>
            </a:avLst>
          </a:prstGeom>
          <a:blipFill rotWithShape="0">
            <a:blip r:embed="rId12"/>
            <a:stretch>
              <a:fillRect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" name="TextShape 1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1A0829-DD03-4C74-A0BB-E7D3C051C2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78" name="Group 2"/>
          <p:cNvGrpSpPr/>
          <p:nvPr/>
        </p:nvGrpSpPr>
        <p:grpSpPr>
          <a:xfrm>
            <a:off x="1982160" y="1710720"/>
            <a:ext cx="8227080" cy="4149720"/>
            <a:chOff x="1982160" y="1710720"/>
            <a:chExt cx="8227080" cy="4149720"/>
          </a:xfrm>
        </p:grpSpPr>
        <p:sp>
          <p:nvSpPr>
            <p:cNvPr id="479" name="CustomShape 3"/>
            <p:cNvSpPr/>
            <p:nvPr/>
          </p:nvSpPr>
          <p:spPr>
            <a:xfrm>
              <a:off x="1982160" y="1710720"/>
              <a:ext cx="5189760" cy="1738440"/>
            </a:xfrm>
            <a:prstGeom prst="roundRect">
              <a:avLst>
                <a:gd name="adj" fmla="val 8805"/>
              </a:avLst>
            </a:prstGeom>
            <a:blipFill rotWithShape="0">
              <a:blip r:embed="rId1"/>
              <a:stretch>
                <a:fillRect l="-5947" t="-24497" r="-5947" b="-24497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4"/>
            <p:cNvSpPr/>
            <p:nvPr/>
          </p:nvSpPr>
          <p:spPr>
            <a:xfrm>
              <a:off x="7839000" y="1710720"/>
              <a:ext cx="2370240" cy="1738440"/>
            </a:xfrm>
            <a:prstGeom prst="roundRect">
              <a:avLst>
                <a:gd name="adj" fmla="val 8806"/>
              </a:avLst>
            </a:prstGeom>
            <a:blipFill rotWithShape="0">
              <a:blip r:embed="rId2"/>
              <a:stretch>
                <a:fillRect l="-140856" t="0" r="140856" b="0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"/>
            <p:cNvSpPr/>
            <p:nvPr/>
          </p:nvSpPr>
          <p:spPr>
            <a:xfrm>
              <a:off x="7310520" y="4122000"/>
              <a:ext cx="2898720" cy="1738440"/>
            </a:xfrm>
            <a:prstGeom prst="roundRect">
              <a:avLst>
                <a:gd name="adj" fmla="val 8200"/>
              </a:avLst>
            </a:prstGeom>
            <a:blipFill rotWithShape="0">
              <a:blip r:embed="rId3"/>
              <a:stretch>
                <a:fillRect l="-3206" t="-3198" r="-3206" b="-3198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"/>
            <p:cNvSpPr/>
            <p:nvPr/>
          </p:nvSpPr>
          <p:spPr>
            <a:xfrm>
              <a:off x="1982160" y="4122000"/>
              <a:ext cx="4086000" cy="1738440"/>
            </a:xfrm>
            <a:prstGeom prst="roundRect">
              <a:avLst>
                <a:gd name="adj" fmla="val 10015"/>
              </a:avLst>
            </a:prstGeom>
            <a:blipFill rotWithShape="0">
              <a:blip r:embed="rId4"/>
              <a:stretch>
                <a:fillRect l="-196985" t="-124166" r="-196985" b="-269583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BD7973-E648-44B5-A977-FB8AD9F4181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190440" y="1179000"/>
            <a:ext cx="869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about.softuni.bg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5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0D2159-776E-41C5-A91D-07D377D2FD6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https://about.softuni.bg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8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  <p:sp>
        <p:nvSpPr>
          <p:cNvPr id="48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2A7C03-7BDE-4D36-AFD9-1FD713885A0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ADO.NET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4270680" y="838080"/>
            <a:ext cx="36500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ADO.NET is a standard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.NET class library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accessing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databases, processing data and XML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NuGet package for SQL Server: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Microsoft.Data.SqlClient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https://github.com/dotnet/SqlClient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Supports connected, disconnected and ORM data access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models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Excellent integration with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LINQ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Allows executing SQL in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RDBMS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systems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Allows accessing data in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ORM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ADO.NET?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87ACA2-0823-4167-94A6-F26B0C7C55D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Data Providers are collections of classes that provide access to various databases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For different RDBMS systems different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Data Providers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are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available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Several common objects are defined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Connection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to connect to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Command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to run an SQL command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DataReader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Data Providers in ADO.NET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971ABD-52A1-4B8A-B95C-F20B61A3A27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7000"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Several standard ADO.NET Data Providers come as part of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.NET Framework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SqlClient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accessing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 Server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OleDB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accessing standard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OLE DB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data sources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Odbc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accessing standard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ODBC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data sources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Oracle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accessing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Oracle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databases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Third party Data Providers are available for: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MySQL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PostgreSQL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Interbase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DB2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SQLite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Other RDBMS systems and data sources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SQL Azure, Salesforce CRM, Amazon SimpleDB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Data Providers in ADO.NET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003C206-C045-4E4A-92C5-20F3EEA662B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8F82ED-3288-4544-AF49-6F8615597B4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.NET, EF, ADO.NET and Data Providers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1" name="Picture 5" descr=""/>
          <p:cNvPicPr/>
          <p:nvPr/>
        </p:nvPicPr>
        <p:blipFill>
          <a:blip r:embed="rId1"/>
          <a:stretch/>
        </p:blipFill>
        <p:spPr>
          <a:xfrm>
            <a:off x="1843560" y="1288080"/>
            <a:ext cx="8504640" cy="534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Retrieving data in connected model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Open a connection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SqlConnection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Execute command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SqlCommand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Process the result set of the query by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using a reader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SqlDataReader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Close the reader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SqlClient and ADO.NET Connected Model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9448920" y="3777480"/>
            <a:ext cx="2361960" cy="5029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SqlConnection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753480" y="2699640"/>
            <a:ext cx="2057040" cy="5029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SqlCommand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9448920" y="1643040"/>
            <a:ext cx="2361960" cy="5029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SqlDataReader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7" name="Picture 2" descr=""/>
          <p:cNvPicPr/>
          <p:nvPr/>
        </p:nvPicPr>
        <p:blipFill>
          <a:blip r:embed="rId1"/>
          <a:stretch/>
        </p:blipFill>
        <p:spPr>
          <a:xfrm>
            <a:off x="9829800" y="4800600"/>
            <a:ext cx="1676160" cy="1294920"/>
          </a:xfrm>
          <a:prstGeom prst="rect">
            <a:avLst/>
          </a:prstGeom>
          <a:ln>
            <a:noFill/>
          </a:ln>
        </p:spPr>
      </p:pic>
      <p:sp>
        <p:nvSpPr>
          <p:cNvPr id="358" name="CustomShape 6"/>
          <p:cNvSpPr/>
          <p:nvPr/>
        </p:nvSpPr>
        <p:spPr>
          <a:xfrm>
            <a:off x="10128600" y="6204600"/>
            <a:ext cx="1069560" cy="33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9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7631280" y="2264760"/>
            <a:ext cx="1969560" cy="41076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SqlParameter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7620120" y="3225240"/>
            <a:ext cx="1969560" cy="41076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SqlParameter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9"/>
          <p:cNvSpPr/>
          <p:nvPr/>
        </p:nvSpPr>
        <p:spPr>
          <a:xfrm>
            <a:off x="7467480" y="2743200"/>
            <a:ext cx="1969560" cy="41076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3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SqlParameter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CustomShape 10"/>
          <p:cNvSpPr/>
          <p:nvPr/>
        </p:nvSpPr>
        <p:spPr>
          <a:xfrm flipV="1">
            <a:off x="9415800" y="2944800"/>
            <a:ext cx="366480" cy="128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3" name="CustomShape 11"/>
          <p:cNvSpPr/>
          <p:nvPr/>
        </p:nvSpPr>
        <p:spPr>
          <a:xfrm rot="19297200">
            <a:off x="9514440" y="3204720"/>
            <a:ext cx="391680" cy="11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4" name="CustomShape 12"/>
          <p:cNvSpPr/>
          <p:nvPr/>
        </p:nvSpPr>
        <p:spPr>
          <a:xfrm rot="2841600">
            <a:off x="9504720" y="2645640"/>
            <a:ext cx="364320" cy="12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5" name="CustomShape 13"/>
          <p:cNvSpPr/>
          <p:nvPr/>
        </p:nvSpPr>
        <p:spPr>
          <a:xfrm flipV="1" rot="5400000">
            <a:off x="10447560" y="242928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6" name="CustomShape 14"/>
          <p:cNvSpPr/>
          <p:nvPr/>
        </p:nvSpPr>
        <p:spPr>
          <a:xfrm flipV="1" rot="16200000">
            <a:off x="10441800" y="232920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7" name="CustomShape 15"/>
          <p:cNvSpPr/>
          <p:nvPr/>
        </p:nvSpPr>
        <p:spPr>
          <a:xfrm flipV="1" rot="5400000">
            <a:off x="10441440" y="455508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8" name="CustomShape 16"/>
          <p:cNvSpPr/>
          <p:nvPr/>
        </p:nvSpPr>
        <p:spPr>
          <a:xfrm flipV="1" rot="5400000">
            <a:off x="10447560" y="349992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69" name="CustomShape 17"/>
          <p:cNvSpPr/>
          <p:nvPr/>
        </p:nvSpPr>
        <p:spPr>
          <a:xfrm flipV="1" rot="16200000">
            <a:off x="10437480" y="340992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70" name="CustomShape 18"/>
          <p:cNvSpPr/>
          <p:nvPr/>
        </p:nvSpPr>
        <p:spPr>
          <a:xfrm flipV="1" rot="16200000">
            <a:off x="10447560" y="4435920"/>
            <a:ext cx="36432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71" name="TextShape 1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8ECCCC-806F-4B99-BAFD-6A0B470854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Application>Neat_Office/6.2.8.2$Windows_x86 LibreOffice_project/</Application>
  <Words>1502</Words>
  <Paragraphs>339</Paragraphs>
  <Company>SoftUni – https://about.softuni.bg/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https://about.softuni.bg/
© Software University – https://softuni.bg
Copyrighted document. Unauthorized copy, reproduction or use is not permitted.</dc:description>
  <cp:keywords>CSharp Advanced DB Apps Introduction technologySoftware University SoftUni programming coding software development education training course</cp:keywords>
  <dc:language>en-US</dc:language>
  <cp:lastModifiedBy>ROG STRIX</cp:lastModifiedBy>
  <dcterms:modified xsi:type="dcterms:W3CDTF">2021-01-07T11:24:10Z</dcterms:modified>
  <cp:revision>33</cp:revision>
  <dc:subject>Software Development Course</dc:subject>
  <dc:title>CSharp DB Advanced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https://about.softuni.bg/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  <property fmtid="{D5CDD505-2E9C-101B-9397-08002B2CF9AE}" pid="13" name="category">
    <vt:lpwstr>programming;computer programming;software development;web development</vt:lpwstr>
  </property>
</Properties>
</file>