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7.xml"/><Relationship Id="rId22" Type="http://schemas.openxmlformats.org/officeDocument/2006/relationships/font" Target="fonts/ProximaNova-italic.fntdata"/><Relationship Id="rId10" Type="http://schemas.openxmlformats.org/officeDocument/2006/relationships/slide" Target="slides/slide6.xml"/><Relationship Id="rId21" Type="http://schemas.openxmlformats.org/officeDocument/2006/relationships/font" Target="fonts/ProximaNova-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Shape 5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Shape 16"/>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k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ka"/>
              <a:t> Lecture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&lt;aside&gt;...&lt;/aside&lt;</a:t>
            </a:r>
            <a:endParaRPr>
              <a:solidFill>
                <a:schemeClr val="lt2"/>
              </a:solidFill>
            </a:endParaRPr>
          </a:p>
        </p:txBody>
      </p:sp>
      <p:sp>
        <p:nvSpPr>
          <p:cNvPr id="120" name="Shape 120"/>
          <p:cNvSpPr txBox="1"/>
          <p:nvPr>
            <p:ph idx="1" type="body"/>
          </p:nvPr>
        </p:nvSpPr>
        <p:spPr>
          <a:xfrm>
            <a:off x="2585200" y="1084925"/>
            <a:ext cx="3402300" cy="34164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lang="ka" sz="1600">
                <a:solidFill>
                  <a:schemeClr val="lt1"/>
                </a:solidFill>
                <a:latin typeface="Arial"/>
                <a:ea typeface="Arial"/>
                <a:cs typeface="Arial"/>
                <a:sym typeface="Arial"/>
              </a:rPr>
              <a:t>The &lt;aside&gt; element holds content, such as sidebars, inserts, or brief explanations, that is tangentially related to the content surrounding it. When used within an &lt;article&gt;element, for example, the &lt;aside&gt; element may identify content related to the author of the article.</a:t>
            </a:r>
            <a:endParaRPr sz="16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&lt;footer&gt;...&lt;/footer&gt;</a:t>
            </a:r>
            <a:endParaRPr>
              <a:solidFill>
                <a:schemeClr val="lt2"/>
              </a:solidFill>
            </a:endParaRPr>
          </a:p>
        </p:txBody>
      </p:sp>
      <p:sp>
        <p:nvSpPr>
          <p:cNvPr id="126" name="Shape 126"/>
          <p:cNvSpPr txBox="1"/>
          <p:nvPr>
            <p:ph idx="1" type="body"/>
          </p:nvPr>
        </p:nvSpPr>
        <p:spPr>
          <a:xfrm>
            <a:off x="311700" y="1152475"/>
            <a:ext cx="8520600" cy="1965300"/>
          </a:xfrm>
          <a:prstGeom prst="rect">
            <a:avLst/>
          </a:prstGeom>
          <a:solidFill>
            <a:schemeClr val="dk1"/>
          </a:solidFill>
        </p:spPr>
        <p:txBody>
          <a:bodyPr anchorCtr="0" anchor="t" bIns="91425" lIns="91425" spcFirstLastPara="1" rIns="91425" wrap="square" tIns="91425">
            <a:noAutofit/>
          </a:bodyPr>
          <a:lstStyle/>
          <a:p>
            <a:pPr indent="0" lvl="0" marL="0" rtl="0">
              <a:lnSpc>
                <a:spcPct val="171428"/>
              </a:lnSpc>
              <a:spcBef>
                <a:spcPts val="0"/>
              </a:spcBef>
              <a:spcAft>
                <a:spcPts val="0"/>
              </a:spcAft>
              <a:buNone/>
            </a:pPr>
            <a:r>
              <a:rPr lang="ka" sz="1600">
                <a:solidFill>
                  <a:schemeClr val="lt1"/>
                </a:solidFill>
                <a:latin typeface="Arial"/>
                <a:ea typeface="Arial"/>
                <a:cs typeface="Arial"/>
                <a:sym typeface="Arial"/>
              </a:rPr>
              <a:t>The &lt;footer&gt; element identifies the closing or end of a page, article, section, or other segment of a page. Generally the &lt;footer&gt; element is found at the bottom of its parent. Content within the &lt;footer&gt; element should be relative information and should not diverge from the document or section it is included within.</a:t>
            </a:r>
            <a:endParaRPr sz="1600">
              <a:solidFill>
                <a:schemeClr val="lt1"/>
              </a:solidFill>
              <a:latin typeface="Arial"/>
              <a:ea typeface="Arial"/>
              <a:cs typeface="Arial"/>
              <a:sym typeface="Arial"/>
            </a:endParaRPr>
          </a:p>
          <a:p>
            <a:pPr indent="0" lvl="0" marL="0" rtl="0">
              <a:spcBef>
                <a:spcPts val="0"/>
              </a:spcBef>
              <a:spcAft>
                <a:spcPts val="0"/>
              </a:spcAft>
              <a:buNone/>
            </a:pPr>
            <a:r>
              <a:t/>
            </a:r>
            <a:endParaRPr sz="1600">
              <a:solidFill>
                <a:schemeClr val="lt1"/>
              </a:solidFill>
              <a:latin typeface="Arial"/>
              <a:ea typeface="Arial"/>
              <a:cs typeface="Arial"/>
              <a:sym typeface="Arial"/>
            </a:endParaRPr>
          </a:p>
          <a:p>
            <a:pPr indent="0" lvl="0" marL="0">
              <a:spcBef>
                <a:spcPts val="0"/>
              </a:spcBef>
              <a:spcAft>
                <a:spcPts val="1600"/>
              </a:spcAft>
              <a:buNone/>
            </a:pPr>
            <a:r>
              <a:t/>
            </a:r>
            <a:endParaRPr sz="16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Relative &amp; Absolute Path</a:t>
            </a:r>
            <a:endParaRPr>
              <a:solidFill>
                <a:schemeClr val="lt2"/>
              </a:solidFill>
            </a:endParaRPr>
          </a:p>
        </p:txBody>
      </p:sp>
      <p:sp>
        <p:nvSpPr>
          <p:cNvPr id="132" name="Shape 132"/>
          <p:cNvSpPr txBox="1"/>
          <p:nvPr>
            <p:ph idx="1" type="body"/>
          </p:nvPr>
        </p:nvSpPr>
        <p:spPr>
          <a:xfrm>
            <a:off x="311700" y="1152475"/>
            <a:ext cx="3188700" cy="10761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lang="ka" sz="1050">
                <a:solidFill>
                  <a:schemeClr val="lt1"/>
                </a:solidFill>
                <a:latin typeface="Verdana"/>
                <a:ea typeface="Verdana"/>
                <a:cs typeface="Verdana"/>
                <a:sym typeface="Verdana"/>
              </a:rPr>
              <a:t>The two most common types of links are links to </a:t>
            </a:r>
            <a:r>
              <a:rPr i="1" lang="ka" sz="1050">
                <a:solidFill>
                  <a:schemeClr val="lt1"/>
                </a:solidFill>
                <a:latin typeface="Verdana"/>
                <a:ea typeface="Verdana"/>
                <a:cs typeface="Verdana"/>
                <a:sym typeface="Verdana"/>
              </a:rPr>
              <a:t>other pages</a:t>
            </a:r>
            <a:r>
              <a:rPr lang="ka" sz="1050">
                <a:solidFill>
                  <a:schemeClr val="lt1"/>
                </a:solidFill>
                <a:latin typeface="Verdana"/>
                <a:ea typeface="Verdana"/>
                <a:cs typeface="Verdana"/>
                <a:sym typeface="Verdana"/>
              </a:rPr>
              <a:t> of the same website and links to </a:t>
            </a:r>
            <a:r>
              <a:rPr i="1" lang="ka" sz="1050">
                <a:solidFill>
                  <a:schemeClr val="lt1"/>
                </a:solidFill>
                <a:latin typeface="Verdana"/>
                <a:ea typeface="Verdana"/>
                <a:cs typeface="Verdana"/>
                <a:sym typeface="Verdana"/>
              </a:rPr>
              <a:t>other websites</a:t>
            </a:r>
            <a:r>
              <a:rPr lang="ka" sz="1050">
                <a:solidFill>
                  <a:schemeClr val="lt1"/>
                </a:solidFill>
                <a:latin typeface="Verdana"/>
                <a:ea typeface="Verdana"/>
                <a:cs typeface="Verdana"/>
                <a:sym typeface="Verdana"/>
              </a:rPr>
              <a:t>. These links are identified by their </a:t>
            </a:r>
            <a:r>
              <a:rPr lang="ka" sz="1050">
                <a:solidFill>
                  <a:schemeClr val="lt1"/>
                </a:solidFill>
                <a:latin typeface="Courier New"/>
                <a:ea typeface="Courier New"/>
                <a:cs typeface="Courier New"/>
                <a:sym typeface="Courier New"/>
              </a:rPr>
              <a:t>href</a:t>
            </a:r>
            <a:r>
              <a:rPr lang="ka" sz="1050">
                <a:solidFill>
                  <a:schemeClr val="lt1"/>
                </a:solidFill>
                <a:latin typeface="Verdana"/>
                <a:ea typeface="Verdana"/>
                <a:cs typeface="Verdana"/>
                <a:sym typeface="Verdana"/>
              </a:rPr>
              <a:t> attribute values, also known as their paths.</a:t>
            </a:r>
            <a:endParaRPr>
              <a:solidFill>
                <a:schemeClr val="lt1"/>
              </a:solidFill>
            </a:endParaRPr>
          </a:p>
        </p:txBody>
      </p:sp>
      <p:sp>
        <p:nvSpPr>
          <p:cNvPr id="133" name="Shape 133"/>
          <p:cNvSpPr txBox="1"/>
          <p:nvPr/>
        </p:nvSpPr>
        <p:spPr>
          <a:xfrm>
            <a:off x="343650" y="2532375"/>
            <a:ext cx="3124800" cy="23184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300">
                <a:solidFill>
                  <a:schemeClr val="lt1"/>
                </a:solidFill>
                <a:latin typeface="Verdana"/>
                <a:ea typeface="Verdana"/>
                <a:cs typeface="Verdana"/>
                <a:sym typeface="Verdana"/>
              </a:rPr>
              <a:t>Links pointing to other pages of the same website will have a </a:t>
            </a:r>
            <a:r>
              <a:rPr i="1" lang="ka" sz="1300">
                <a:solidFill>
                  <a:schemeClr val="lt1"/>
                </a:solidFill>
                <a:latin typeface="Verdana"/>
                <a:ea typeface="Verdana"/>
                <a:cs typeface="Verdana"/>
                <a:sym typeface="Verdana"/>
              </a:rPr>
              <a:t>relative path</a:t>
            </a:r>
            <a:r>
              <a:rPr lang="ka" sz="1300">
                <a:solidFill>
                  <a:schemeClr val="lt1"/>
                </a:solidFill>
                <a:latin typeface="Verdana"/>
                <a:ea typeface="Verdana"/>
                <a:cs typeface="Verdana"/>
                <a:sym typeface="Verdana"/>
              </a:rPr>
              <a:t>, which does not include the domain (.com, .org, .edu, etc.) in the </a:t>
            </a:r>
            <a:r>
              <a:rPr lang="ka" sz="1300">
                <a:solidFill>
                  <a:schemeClr val="lt1"/>
                </a:solidFill>
                <a:latin typeface="Courier New"/>
                <a:ea typeface="Courier New"/>
                <a:cs typeface="Courier New"/>
                <a:sym typeface="Courier New"/>
              </a:rPr>
              <a:t>href</a:t>
            </a:r>
            <a:r>
              <a:rPr lang="ka" sz="1300">
                <a:solidFill>
                  <a:schemeClr val="lt1"/>
                </a:solidFill>
                <a:latin typeface="Verdana"/>
                <a:ea typeface="Verdana"/>
                <a:cs typeface="Verdana"/>
                <a:sym typeface="Verdana"/>
              </a:rPr>
              <a:t> attribute value. Because the link is pointing to another page on the same website, the </a:t>
            </a:r>
            <a:r>
              <a:rPr lang="ka" sz="1300">
                <a:solidFill>
                  <a:schemeClr val="lt1"/>
                </a:solidFill>
                <a:latin typeface="Courier New"/>
                <a:ea typeface="Courier New"/>
                <a:cs typeface="Courier New"/>
                <a:sym typeface="Courier New"/>
              </a:rPr>
              <a:t>href</a:t>
            </a:r>
            <a:r>
              <a:rPr lang="ka" sz="1300">
                <a:solidFill>
                  <a:schemeClr val="lt1"/>
                </a:solidFill>
                <a:latin typeface="Verdana"/>
                <a:ea typeface="Verdana"/>
                <a:cs typeface="Verdana"/>
                <a:sym typeface="Verdana"/>
              </a:rPr>
              <a:t> attribute value needs to include only the filename of the page being linked to: </a:t>
            </a:r>
            <a:r>
              <a:rPr lang="ka" sz="1300">
                <a:solidFill>
                  <a:schemeClr val="lt1"/>
                </a:solidFill>
                <a:latin typeface="Courier New"/>
                <a:ea typeface="Courier New"/>
                <a:cs typeface="Courier New"/>
                <a:sym typeface="Courier New"/>
              </a:rPr>
              <a:t>about.html</a:t>
            </a:r>
            <a:r>
              <a:rPr lang="ka" sz="1300">
                <a:solidFill>
                  <a:schemeClr val="lt1"/>
                </a:solidFill>
                <a:latin typeface="Verdana"/>
                <a:ea typeface="Verdana"/>
                <a:cs typeface="Verdana"/>
                <a:sym typeface="Verdana"/>
              </a:rPr>
              <a:t>, for example.</a:t>
            </a:r>
            <a:endParaRPr sz="1300">
              <a:solidFill>
                <a:schemeClr val="lt1"/>
              </a:solidFill>
            </a:endParaRPr>
          </a:p>
        </p:txBody>
      </p:sp>
      <p:sp>
        <p:nvSpPr>
          <p:cNvPr id="134" name="Shape 134"/>
          <p:cNvSpPr txBox="1"/>
          <p:nvPr/>
        </p:nvSpPr>
        <p:spPr>
          <a:xfrm>
            <a:off x="4040600" y="1152475"/>
            <a:ext cx="3747900" cy="17223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300">
                <a:solidFill>
                  <a:schemeClr val="lt1"/>
                </a:solidFill>
                <a:latin typeface="Verdana"/>
                <a:ea typeface="Verdana"/>
                <a:cs typeface="Verdana"/>
                <a:sym typeface="Verdana"/>
              </a:rPr>
              <a:t>Linking to other websites outside of the current one requires an </a:t>
            </a:r>
            <a:r>
              <a:rPr i="1" lang="ka" sz="1300">
                <a:solidFill>
                  <a:schemeClr val="lt1"/>
                </a:solidFill>
                <a:latin typeface="Verdana"/>
                <a:ea typeface="Verdana"/>
                <a:cs typeface="Verdana"/>
                <a:sym typeface="Verdana"/>
              </a:rPr>
              <a:t>absolute path</a:t>
            </a:r>
            <a:r>
              <a:rPr lang="ka" sz="1300">
                <a:solidFill>
                  <a:schemeClr val="lt1"/>
                </a:solidFill>
                <a:latin typeface="Verdana"/>
                <a:ea typeface="Verdana"/>
                <a:cs typeface="Verdana"/>
                <a:sym typeface="Verdana"/>
              </a:rPr>
              <a:t>, where the</a:t>
            </a:r>
            <a:r>
              <a:rPr lang="ka" sz="1300">
                <a:solidFill>
                  <a:schemeClr val="lt1"/>
                </a:solidFill>
                <a:latin typeface="Courier New"/>
                <a:ea typeface="Courier New"/>
                <a:cs typeface="Courier New"/>
                <a:sym typeface="Courier New"/>
              </a:rPr>
              <a:t>href</a:t>
            </a:r>
            <a:r>
              <a:rPr lang="ka" sz="1300">
                <a:solidFill>
                  <a:schemeClr val="lt1"/>
                </a:solidFill>
                <a:latin typeface="Verdana"/>
                <a:ea typeface="Verdana"/>
                <a:cs typeface="Verdana"/>
                <a:sym typeface="Verdana"/>
              </a:rPr>
              <a:t> attribute value must include the full domain. A link to Google would need the </a:t>
            </a:r>
            <a:r>
              <a:rPr lang="ka" sz="1300">
                <a:solidFill>
                  <a:schemeClr val="lt1"/>
                </a:solidFill>
                <a:latin typeface="Courier New"/>
                <a:ea typeface="Courier New"/>
                <a:cs typeface="Courier New"/>
                <a:sym typeface="Courier New"/>
              </a:rPr>
              <a:t>href</a:t>
            </a:r>
            <a:r>
              <a:rPr lang="ka" sz="1300">
                <a:solidFill>
                  <a:schemeClr val="lt1"/>
                </a:solidFill>
                <a:latin typeface="Verdana"/>
                <a:ea typeface="Verdana"/>
                <a:cs typeface="Verdana"/>
                <a:sym typeface="Verdana"/>
              </a:rPr>
              <a:t>attribute value of </a:t>
            </a:r>
            <a:r>
              <a:rPr lang="ka" sz="1300">
                <a:solidFill>
                  <a:schemeClr val="lt1"/>
                </a:solidFill>
                <a:latin typeface="Courier New"/>
                <a:ea typeface="Courier New"/>
                <a:cs typeface="Courier New"/>
                <a:sym typeface="Courier New"/>
              </a:rPr>
              <a:t>http://google.com</a:t>
            </a:r>
            <a:r>
              <a:rPr lang="ka" sz="1300">
                <a:solidFill>
                  <a:schemeClr val="lt1"/>
                </a:solidFill>
                <a:latin typeface="Verdana"/>
                <a:ea typeface="Verdana"/>
                <a:cs typeface="Verdana"/>
                <a:sym typeface="Verdana"/>
              </a:rPr>
              <a:t>, starting with http and including the domain, </a:t>
            </a:r>
            <a:r>
              <a:rPr lang="ka" sz="1300">
                <a:solidFill>
                  <a:schemeClr val="lt1"/>
                </a:solidFill>
                <a:latin typeface="Courier New"/>
                <a:ea typeface="Courier New"/>
                <a:cs typeface="Courier New"/>
                <a:sym typeface="Courier New"/>
              </a:rPr>
              <a:t>.com</a:t>
            </a:r>
            <a:r>
              <a:rPr lang="ka" sz="1300">
                <a:solidFill>
                  <a:schemeClr val="lt1"/>
                </a:solidFill>
                <a:latin typeface="Verdana"/>
                <a:ea typeface="Verdana"/>
                <a:cs typeface="Verdana"/>
                <a:sym typeface="Verdana"/>
              </a:rPr>
              <a:t>in this case.</a:t>
            </a:r>
            <a:endParaRPr sz="1300">
              <a:solidFill>
                <a:schemeClr val="lt1"/>
              </a:solidFill>
            </a:endParaRPr>
          </a:p>
        </p:txBody>
      </p:sp>
      <p:cxnSp>
        <p:nvCxnSpPr>
          <p:cNvPr id="135" name="Shape 135"/>
          <p:cNvCxnSpPr/>
          <p:nvPr/>
        </p:nvCxnSpPr>
        <p:spPr>
          <a:xfrm>
            <a:off x="3522800" y="1665725"/>
            <a:ext cx="517800" cy="56400"/>
          </a:xfrm>
          <a:prstGeom prst="straightConnector1">
            <a:avLst/>
          </a:prstGeom>
          <a:noFill/>
          <a:ln cap="flat" cmpd="sng" w="28575">
            <a:solidFill>
              <a:schemeClr val="lt1"/>
            </a:solidFill>
            <a:prstDash val="solid"/>
            <a:round/>
            <a:headEnd len="med" w="med" type="none"/>
            <a:tailEnd len="med" w="med" type="triangle"/>
          </a:ln>
        </p:spPr>
      </p:cxnSp>
      <p:cxnSp>
        <p:nvCxnSpPr>
          <p:cNvPr id="136" name="Shape 136"/>
          <p:cNvCxnSpPr>
            <a:endCxn id="133" idx="0"/>
          </p:cNvCxnSpPr>
          <p:nvPr/>
        </p:nvCxnSpPr>
        <p:spPr>
          <a:xfrm flipH="1">
            <a:off x="1906050" y="2228475"/>
            <a:ext cx="7200" cy="303900"/>
          </a:xfrm>
          <a:prstGeom prst="straightConnector1">
            <a:avLst/>
          </a:prstGeom>
          <a:noFill/>
          <a:ln cap="flat" cmpd="sng" w="28575">
            <a:solidFill>
              <a:schemeClr val="lt1"/>
            </a:solidFill>
            <a:prstDash val="solid"/>
            <a:round/>
            <a:headEnd len="med" w="med" type="none"/>
            <a:tailEnd len="med" w="med" type="triangle"/>
          </a:ln>
        </p:spPr>
      </p:cxnSp>
      <p:sp>
        <p:nvSpPr>
          <p:cNvPr id="137" name="Shape 137"/>
          <p:cNvSpPr txBox="1"/>
          <p:nvPr/>
        </p:nvSpPr>
        <p:spPr>
          <a:xfrm>
            <a:off x="3927975" y="3095100"/>
            <a:ext cx="4152900" cy="1722300"/>
          </a:xfrm>
          <a:prstGeom prst="rect">
            <a:avLst/>
          </a:prstGeom>
          <a:solidFill>
            <a:schemeClr val="lt1"/>
          </a:solidFill>
          <a:ln>
            <a:noFill/>
          </a:ln>
        </p:spPr>
        <p:txBody>
          <a:bodyPr anchorCtr="0" anchor="t" bIns="91425" lIns="91425" spcFirstLastPara="1" rIns="91425" wrap="square" tIns="91425">
            <a:noAutofit/>
          </a:bodyPr>
          <a:lstStyle/>
          <a:p>
            <a:pPr indent="0" lvl="0" marL="0" rtl="0">
              <a:lnSpc>
                <a:spcPct val="171428"/>
              </a:lnSpc>
              <a:spcBef>
                <a:spcPts val="0"/>
              </a:spcBef>
              <a:spcAft>
                <a:spcPts val="0"/>
              </a:spcAft>
              <a:buNone/>
            </a:pPr>
            <a:r>
              <a:rPr lang="ka" sz="1100">
                <a:solidFill>
                  <a:srgbClr val="9799A7"/>
                </a:solidFill>
                <a:latin typeface="Courier New"/>
                <a:ea typeface="Courier New"/>
                <a:cs typeface="Courier New"/>
                <a:sym typeface="Courier New"/>
              </a:rPr>
              <a:t>&lt;!-- Relative Path --&gt;</a:t>
            </a:r>
            <a:br>
              <a:rPr lang="ka" sz="1100">
                <a:solidFill>
                  <a:srgbClr val="666666"/>
                </a:solidFill>
                <a:latin typeface="Courier New"/>
                <a:ea typeface="Courier New"/>
                <a:cs typeface="Courier New"/>
                <a:sym typeface="Courier New"/>
              </a:rPr>
            </a:br>
            <a:r>
              <a:rPr lang="ka" sz="1100">
                <a:solidFill>
                  <a:srgbClr val="FF7B29"/>
                </a:solidFill>
                <a:latin typeface="Courier New"/>
                <a:ea typeface="Courier New"/>
                <a:cs typeface="Courier New"/>
                <a:sym typeface="Courier New"/>
              </a:rPr>
              <a:t>&lt;a</a:t>
            </a:r>
            <a:r>
              <a:rPr lang="ka" sz="1100">
                <a:solidFill>
                  <a:srgbClr val="666666"/>
                </a:solidFill>
                <a:latin typeface="Courier New"/>
                <a:ea typeface="Courier New"/>
                <a:cs typeface="Courier New"/>
                <a:sym typeface="Courier New"/>
              </a:rPr>
              <a:t> </a:t>
            </a:r>
            <a:r>
              <a:rPr lang="ka" sz="1100">
                <a:solidFill>
                  <a:srgbClr val="0087CC"/>
                </a:solidFill>
                <a:latin typeface="Courier New"/>
                <a:ea typeface="Courier New"/>
                <a:cs typeface="Courier New"/>
                <a:sym typeface="Courier New"/>
              </a:rPr>
              <a:t>href=</a:t>
            </a:r>
            <a:r>
              <a:rPr lang="ka" sz="1100">
                <a:solidFill>
                  <a:srgbClr val="2DB34A"/>
                </a:solidFill>
                <a:latin typeface="Courier New"/>
                <a:ea typeface="Courier New"/>
                <a:cs typeface="Courier New"/>
                <a:sym typeface="Courier New"/>
              </a:rPr>
              <a:t>"about.html"</a:t>
            </a:r>
            <a:r>
              <a:rPr lang="ka" sz="1100">
                <a:solidFill>
                  <a:srgbClr val="FF7B29"/>
                </a:solidFill>
                <a:latin typeface="Courier New"/>
                <a:ea typeface="Courier New"/>
                <a:cs typeface="Courier New"/>
                <a:sym typeface="Courier New"/>
              </a:rPr>
              <a:t>&gt;</a:t>
            </a:r>
            <a:r>
              <a:rPr lang="ka" sz="1100">
                <a:solidFill>
                  <a:srgbClr val="666666"/>
                </a:solidFill>
                <a:latin typeface="Courier New"/>
                <a:ea typeface="Courier New"/>
                <a:cs typeface="Courier New"/>
                <a:sym typeface="Courier New"/>
              </a:rPr>
              <a:t>About</a:t>
            </a:r>
            <a:r>
              <a:rPr lang="ka" sz="1100">
                <a:solidFill>
                  <a:srgbClr val="FF7B29"/>
                </a:solidFill>
                <a:latin typeface="Courier New"/>
                <a:ea typeface="Courier New"/>
                <a:cs typeface="Courier New"/>
                <a:sym typeface="Courier New"/>
              </a:rPr>
              <a:t>&lt;/a&gt;</a:t>
            </a:r>
            <a:br>
              <a:rPr lang="ka" sz="1100">
                <a:solidFill>
                  <a:srgbClr val="666666"/>
                </a:solidFill>
                <a:latin typeface="Courier New"/>
                <a:ea typeface="Courier New"/>
                <a:cs typeface="Courier New"/>
                <a:sym typeface="Courier New"/>
              </a:rPr>
            </a:br>
            <a:br>
              <a:rPr lang="ka" sz="1100">
                <a:solidFill>
                  <a:srgbClr val="666666"/>
                </a:solidFill>
                <a:latin typeface="Courier New"/>
                <a:ea typeface="Courier New"/>
                <a:cs typeface="Courier New"/>
                <a:sym typeface="Courier New"/>
              </a:rPr>
            </a:br>
            <a:r>
              <a:rPr lang="ka" sz="1100">
                <a:solidFill>
                  <a:srgbClr val="9799A7"/>
                </a:solidFill>
                <a:latin typeface="Courier New"/>
                <a:ea typeface="Courier New"/>
                <a:cs typeface="Courier New"/>
                <a:sym typeface="Courier New"/>
              </a:rPr>
              <a:t>&lt;!-- Absolute Path --&gt;</a:t>
            </a:r>
            <a:br>
              <a:rPr lang="ka" sz="1100">
                <a:solidFill>
                  <a:srgbClr val="666666"/>
                </a:solidFill>
                <a:latin typeface="Courier New"/>
                <a:ea typeface="Courier New"/>
                <a:cs typeface="Courier New"/>
                <a:sym typeface="Courier New"/>
              </a:rPr>
            </a:br>
            <a:r>
              <a:rPr lang="ka" sz="1100">
                <a:solidFill>
                  <a:srgbClr val="FF7B29"/>
                </a:solidFill>
                <a:latin typeface="Courier New"/>
                <a:ea typeface="Courier New"/>
                <a:cs typeface="Courier New"/>
                <a:sym typeface="Courier New"/>
              </a:rPr>
              <a:t>&lt;a</a:t>
            </a:r>
            <a:r>
              <a:rPr lang="ka" sz="1100">
                <a:solidFill>
                  <a:srgbClr val="666666"/>
                </a:solidFill>
                <a:latin typeface="Courier New"/>
                <a:ea typeface="Courier New"/>
                <a:cs typeface="Courier New"/>
                <a:sym typeface="Courier New"/>
              </a:rPr>
              <a:t> </a:t>
            </a:r>
            <a:r>
              <a:rPr lang="ka" sz="1100">
                <a:solidFill>
                  <a:srgbClr val="0087CC"/>
                </a:solidFill>
                <a:latin typeface="Courier New"/>
                <a:ea typeface="Courier New"/>
                <a:cs typeface="Courier New"/>
                <a:sym typeface="Courier New"/>
              </a:rPr>
              <a:t>href=</a:t>
            </a:r>
            <a:r>
              <a:rPr lang="ka" sz="1100">
                <a:solidFill>
                  <a:srgbClr val="2DB34A"/>
                </a:solidFill>
                <a:latin typeface="Courier New"/>
                <a:ea typeface="Courier New"/>
                <a:cs typeface="Courier New"/>
                <a:sym typeface="Courier New"/>
              </a:rPr>
              <a:t>"http://www.google.com/"</a:t>
            </a:r>
            <a:r>
              <a:rPr lang="ka" sz="1100">
                <a:solidFill>
                  <a:srgbClr val="FF7B29"/>
                </a:solidFill>
                <a:latin typeface="Courier New"/>
                <a:ea typeface="Courier New"/>
                <a:cs typeface="Courier New"/>
                <a:sym typeface="Courier New"/>
              </a:rPr>
              <a:t>&gt;</a:t>
            </a:r>
            <a:r>
              <a:rPr lang="ka" sz="1100">
                <a:solidFill>
                  <a:srgbClr val="666666"/>
                </a:solidFill>
                <a:latin typeface="Courier New"/>
                <a:ea typeface="Courier New"/>
                <a:cs typeface="Courier New"/>
                <a:sym typeface="Courier New"/>
              </a:rPr>
              <a:t>Google</a:t>
            </a:r>
            <a:r>
              <a:rPr lang="ka" sz="1100">
                <a:solidFill>
                  <a:srgbClr val="FF7B29"/>
                </a:solidFill>
                <a:latin typeface="Courier New"/>
                <a:ea typeface="Courier New"/>
                <a:cs typeface="Courier New"/>
                <a:sym typeface="Courier New"/>
              </a:rPr>
              <a:t>&lt;/a&gt;</a:t>
            </a:r>
            <a:endParaRPr sz="1100">
              <a:solidFill>
                <a:srgbClr val="FF7B29"/>
              </a:solidFill>
              <a:latin typeface="Courier New"/>
              <a:ea typeface="Courier New"/>
              <a:cs typeface="Courier New"/>
              <a:sym typeface="Courier New"/>
            </a:endParaRPr>
          </a:p>
          <a:p>
            <a:pPr indent="0" lvl="0" marL="0">
              <a:spcBef>
                <a:spcPts val="0"/>
              </a:spcBef>
              <a:spcAft>
                <a:spcPts val="0"/>
              </a:spcAft>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Links</a:t>
            </a:r>
            <a:endParaRPr>
              <a:solidFill>
                <a:schemeClr val="lt2"/>
              </a:solidFill>
            </a:endParaRPr>
          </a:p>
        </p:txBody>
      </p:sp>
      <p:sp>
        <p:nvSpPr>
          <p:cNvPr id="143" name="Shape 143"/>
          <p:cNvSpPr txBox="1"/>
          <p:nvPr>
            <p:ph idx="1" type="body"/>
          </p:nvPr>
        </p:nvSpPr>
        <p:spPr>
          <a:xfrm>
            <a:off x="311700" y="1152475"/>
            <a:ext cx="3548700" cy="6369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lang="ka" sz="2400">
                <a:solidFill>
                  <a:schemeClr val="lt2"/>
                </a:solidFill>
              </a:rPr>
              <a:t>Linking an Email Address</a:t>
            </a:r>
            <a:endParaRPr sz="2400">
              <a:solidFill>
                <a:schemeClr val="lt2"/>
              </a:solidFill>
            </a:endParaRPr>
          </a:p>
        </p:txBody>
      </p:sp>
      <p:sp>
        <p:nvSpPr>
          <p:cNvPr id="144" name="Shape 144"/>
          <p:cNvSpPr txBox="1"/>
          <p:nvPr/>
        </p:nvSpPr>
        <p:spPr>
          <a:xfrm>
            <a:off x="371400" y="2194700"/>
            <a:ext cx="3548700" cy="7563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1"/>
                </a:solidFill>
              </a:rPr>
              <a:t>the href attribute value would be mailto:janoboka@gmail.com</a:t>
            </a:r>
            <a:endParaRPr>
              <a:solidFill>
                <a:schemeClr val="lt1"/>
              </a:solidFill>
            </a:endParaRPr>
          </a:p>
        </p:txBody>
      </p:sp>
      <p:sp>
        <p:nvSpPr>
          <p:cNvPr id="145" name="Shape 145"/>
          <p:cNvSpPr txBox="1"/>
          <p:nvPr/>
        </p:nvSpPr>
        <p:spPr>
          <a:xfrm>
            <a:off x="4805850" y="1092775"/>
            <a:ext cx="3489000" cy="6369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2400">
                <a:solidFill>
                  <a:schemeClr val="lt2"/>
                </a:solidFill>
              </a:rPr>
              <a:t>Target</a:t>
            </a:r>
            <a:endParaRPr sz="2400">
              <a:solidFill>
                <a:schemeClr val="lt2"/>
              </a:solidFill>
            </a:endParaRPr>
          </a:p>
        </p:txBody>
      </p:sp>
      <p:sp>
        <p:nvSpPr>
          <p:cNvPr id="146" name="Shape 146"/>
          <p:cNvSpPr txBox="1"/>
          <p:nvPr/>
        </p:nvSpPr>
        <p:spPr>
          <a:xfrm>
            <a:off x="4113600" y="2194700"/>
            <a:ext cx="4873500" cy="2173200"/>
          </a:xfrm>
          <a:prstGeom prst="rect">
            <a:avLst/>
          </a:prstGeom>
          <a:solidFill>
            <a:schemeClr val="dk1"/>
          </a:solidFill>
          <a:ln>
            <a:noFill/>
          </a:ln>
        </p:spPr>
        <p:txBody>
          <a:bodyPr anchorCtr="0" anchor="t" bIns="91425" lIns="91425" spcFirstLastPara="1" rIns="91425" wrap="square" tIns="91425">
            <a:noAutofit/>
          </a:bodyPr>
          <a:lstStyle/>
          <a:p>
            <a:pPr indent="0" lvl="0" marL="0" rtl="0">
              <a:lnSpc>
                <a:spcPct val="146739"/>
              </a:lnSpc>
              <a:spcBef>
                <a:spcPts val="1200"/>
              </a:spcBef>
              <a:spcAft>
                <a:spcPts val="0"/>
              </a:spcAft>
              <a:buNone/>
            </a:pPr>
            <a:r>
              <a:rPr lang="ka" sz="1150">
                <a:solidFill>
                  <a:srgbClr val="FFFFFF"/>
                </a:solidFill>
                <a:latin typeface="Verdana"/>
                <a:ea typeface="Verdana"/>
                <a:cs typeface="Verdana"/>
                <a:sym typeface="Verdana"/>
              </a:rPr>
              <a:t>_blank : Opens the linked document in a new window or tab</a:t>
            </a:r>
            <a:endParaRPr sz="1150">
              <a:solidFill>
                <a:srgbClr val="FFFFFF"/>
              </a:solidFill>
              <a:latin typeface="Verdana"/>
              <a:ea typeface="Verdana"/>
              <a:cs typeface="Verdana"/>
              <a:sym typeface="Verdana"/>
            </a:endParaRPr>
          </a:p>
          <a:p>
            <a:pPr indent="0" lvl="0" marL="0" rtl="0">
              <a:lnSpc>
                <a:spcPct val="146739"/>
              </a:lnSpc>
              <a:spcBef>
                <a:spcPts val="1200"/>
              </a:spcBef>
              <a:spcAft>
                <a:spcPts val="0"/>
              </a:spcAft>
              <a:buNone/>
            </a:pPr>
            <a:r>
              <a:rPr lang="ka" sz="1150">
                <a:solidFill>
                  <a:srgbClr val="FFFFFF"/>
                </a:solidFill>
                <a:latin typeface="Verdana"/>
                <a:ea typeface="Verdana"/>
                <a:cs typeface="Verdana"/>
                <a:sym typeface="Verdana"/>
              </a:rPr>
              <a:t>_self : Opens the linked document in the same frame as it was clicked (this is default)</a:t>
            </a:r>
            <a:endParaRPr sz="1150">
              <a:solidFill>
                <a:srgbClr val="FFFFFF"/>
              </a:solidFill>
              <a:latin typeface="Verdana"/>
              <a:ea typeface="Verdana"/>
              <a:cs typeface="Verdana"/>
              <a:sym typeface="Verdana"/>
            </a:endParaRPr>
          </a:p>
          <a:p>
            <a:pPr indent="0" lvl="0" marL="0" rtl="0">
              <a:lnSpc>
                <a:spcPct val="146739"/>
              </a:lnSpc>
              <a:spcBef>
                <a:spcPts val="1200"/>
              </a:spcBef>
              <a:spcAft>
                <a:spcPts val="0"/>
              </a:spcAft>
              <a:buNone/>
            </a:pPr>
            <a:r>
              <a:rPr lang="ka" sz="1150">
                <a:solidFill>
                  <a:srgbClr val="FFFFFF"/>
                </a:solidFill>
                <a:latin typeface="Verdana"/>
                <a:ea typeface="Verdana"/>
                <a:cs typeface="Verdana"/>
                <a:sym typeface="Verdana"/>
              </a:rPr>
              <a:t>_parent :Opens the linked document in the parent frame</a:t>
            </a:r>
            <a:endParaRPr sz="1150">
              <a:solidFill>
                <a:srgbClr val="FFFFFF"/>
              </a:solidFill>
              <a:latin typeface="Verdana"/>
              <a:ea typeface="Verdana"/>
              <a:cs typeface="Verdana"/>
              <a:sym typeface="Verdana"/>
            </a:endParaRPr>
          </a:p>
          <a:p>
            <a:pPr indent="0" lvl="0" marL="0" rtl="0">
              <a:lnSpc>
                <a:spcPct val="146739"/>
              </a:lnSpc>
              <a:spcBef>
                <a:spcPts val="1200"/>
              </a:spcBef>
              <a:spcAft>
                <a:spcPts val="0"/>
              </a:spcAft>
              <a:buNone/>
            </a:pPr>
            <a:r>
              <a:rPr lang="ka" sz="1150">
                <a:solidFill>
                  <a:srgbClr val="FFFFFF"/>
                </a:solidFill>
                <a:latin typeface="Verdana"/>
                <a:ea typeface="Verdana"/>
                <a:cs typeface="Verdana"/>
                <a:sym typeface="Verdana"/>
              </a:rPr>
              <a:t>_top : Opens the linked document in the full body of the window</a:t>
            </a:r>
            <a:endParaRPr sz="1150">
              <a:solidFill>
                <a:srgbClr val="FFFFFF"/>
              </a:solidFill>
              <a:latin typeface="Verdana"/>
              <a:ea typeface="Verdana"/>
              <a:cs typeface="Verdana"/>
              <a:sym typeface="Verdana"/>
            </a:endParaRPr>
          </a:p>
          <a:p>
            <a:pPr indent="0" lvl="0" marL="0">
              <a:spcBef>
                <a:spcPts val="1200"/>
              </a:spcBef>
              <a:spcAft>
                <a:spcPts val="0"/>
              </a:spcAft>
              <a:buNone/>
            </a:pPr>
            <a:r>
              <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1"/>
                </a:solidFill>
              </a:rPr>
              <a:t>Meta</a:t>
            </a:r>
            <a:endParaRPr>
              <a:solidFill>
                <a:schemeClr val="lt1"/>
              </a:solidFill>
            </a:endParaRPr>
          </a:p>
        </p:txBody>
      </p:sp>
      <p:sp>
        <p:nvSpPr>
          <p:cNvPr id="152" name="Shape 152"/>
          <p:cNvSpPr txBox="1"/>
          <p:nvPr>
            <p:ph idx="1" type="body"/>
          </p:nvPr>
        </p:nvSpPr>
        <p:spPr>
          <a:xfrm>
            <a:off x="311700" y="1152475"/>
            <a:ext cx="8520600" cy="2915400"/>
          </a:xfrm>
          <a:prstGeom prst="rect">
            <a:avLst/>
          </a:prstGeom>
          <a:solidFill>
            <a:srgbClr val="F3F3F3"/>
          </a:solidFill>
        </p:spPr>
        <p:txBody>
          <a:bodyPr anchorCtr="0" anchor="t" bIns="91425" lIns="91425" spcFirstLastPara="1" rIns="91425" wrap="square" tIns="91425">
            <a:noAutofit/>
          </a:bodyPr>
          <a:lstStyle/>
          <a:p>
            <a:pPr indent="0" lvl="0" marL="152400" marR="152400" rtl="0">
              <a:lnSpc>
                <a:spcPct val="145000"/>
              </a:lnSpc>
              <a:spcBef>
                <a:spcPts val="0"/>
              </a:spcBef>
              <a:spcAft>
                <a:spcPts val="0"/>
              </a:spcAft>
              <a:buNone/>
            </a:pP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"keywords"</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"your, tags"</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"description"</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"150 words"</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"subject"</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"your website's subject"</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"copyright"</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"company name"</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"language"</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"ES"</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"robots"</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"index,follow"</a:t>
            </a:r>
            <a:r>
              <a:rPr lang="ka" sz="1400">
                <a:solidFill>
                  <a:srgbClr val="24292E"/>
                </a:solidFill>
                <a:latin typeface="Consolas"/>
                <a:ea typeface="Consolas"/>
                <a:cs typeface="Consolas"/>
                <a:sym typeface="Consolas"/>
              </a:rPr>
              <a:t> /&gt;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"revised"</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"Sunday, July 18th, 2010, 5:15 pm"</a:t>
            </a:r>
            <a:r>
              <a:rPr lang="ka" sz="1400">
                <a:solidFill>
                  <a:srgbClr val="24292E"/>
                </a:solidFill>
                <a:latin typeface="Consolas"/>
                <a:ea typeface="Consolas"/>
                <a:cs typeface="Consolas"/>
                <a:sym typeface="Consolas"/>
              </a:rPr>
              <a:t> /&gt;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"abstract"</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"topic"</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a:t>
            </a:r>
            <a:r>
              <a:rPr lang="ka" sz="1400">
                <a:solidFill>
                  <a:srgbClr val="24292E"/>
                </a:solidFill>
                <a:latin typeface="Consolas"/>
                <a:ea typeface="Consolas"/>
                <a:cs typeface="Consolas"/>
                <a:sym typeface="Consolas"/>
              </a:rPr>
              <a:t>&gt;</a:t>
            </a:r>
            <a:endParaRPr sz="1400">
              <a:solidFill>
                <a:srgbClr val="24292E"/>
              </a:solidFill>
              <a:latin typeface="Consolas"/>
              <a:ea typeface="Consolas"/>
              <a:cs typeface="Consolas"/>
              <a:sym typeface="Consolas"/>
            </a:endParaRPr>
          </a:p>
          <a:p>
            <a:pPr indent="0" lvl="0" marL="0">
              <a:spcBef>
                <a:spcPts val="0"/>
              </a:spcBef>
              <a:spcAft>
                <a:spcPts val="1600"/>
              </a:spcAft>
              <a:buNone/>
            </a:pPr>
            <a:r>
              <a:t/>
            </a:r>
            <a:endParaRPr sz="14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rgbClr val="FFFFFF"/>
                </a:solidFill>
              </a:rPr>
              <a:t>Meta</a:t>
            </a:r>
            <a:endParaRPr>
              <a:solidFill>
                <a:srgbClr val="FFFFFF"/>
              </a:solidFill>
            </a:endParaRPr>
          </a:p>
        </p:txBody>
      </p:sp>
      <p:sp>
        <p:nvSpPr>
          <p:cNvPr id="158" name="Shape 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AutoNum type="arabicPeriod"/>
            </a:pPr>
            <a:r>
              <a:rPr lang="ka" sz="2400">
                <a:solidFill>
                  <a:srgbClr val="FFFFFF"/>
                </a:solidFill>
              </a:rPr>
              <a:t>Apple</a:t>
            </a:r>
            <a:endParaRPr sz="2400">
              <a:solidFill>
                <a:srgbClr val="FFFFFF"/>
              </a:solidFill>
            </a:endParaRPr>
          </a:p>
          <a:p>
            <a:pPr indent="-381000" lvl="0" marL="457200" rtl="0">
              <a:spcBef>
                <a:spcPts val="0"/>
              </a:spcBef>
              <a:spcAft>
                <a:spcPts val="0"/>
              </a:spcAft>
              <a:buClr>
                <a:srgbClr val="FFFFFF"/>
              </a:buClr>
              <a:buSzPts val="2400"/>
              <a:buAutoNum type="arabicPeriod"/>
            </a:pPr>
            <a:r>
              <a:rPr lang="ka" sz="2400">
                <a:solidFill>
                  <a:srgbClr val="FFFFFF"/>
                </a:solidFill>
              </a:rPr>
              <a:t>Google</a:t>
            </a:r>
            <a:endParaRPr sz="2400">
              <a:solidFill>
                <a:srgbClr val="FFFFFF"/>
              </a:solidFill>
            </a:endParaRPr>
          </a:p>
          <a:p>
            <a:pPr indent="-381000" lvl="0" marL="457200" rtl="0">
              <a:spcBef>
                <a:spcPts val="0"/>
              </a:spcBef>
              <a:spcAft>
                <a:spcPts val="0"/>
              </a:spcAft>
              <a:buClr>
                <a:srgbClr val="FFFFFF"/>
              </a:buClr>
              <a:buSzPts val="2400"/>
              <a:buAutoNum type="arabicPeriod"/>
            </a:pPr>
            <a:r>
              <a:rPr lang="ka" sz="2400">
                <a:solidFill>
                  <a:srgbClr val="FFFFFF"/>
                </a:solidFill>
              </a:rPr>
              <a:t>Facebook</a:t>
            </a:r>
            <a:endParaRPr sz="2400">
              <a:solidFill>
                <a:srgbClr val="FFFFFF"/>
              </a:solidFill>
            </a:endParaRPr>
          </a:p>
          <a:p>
            <a:pPr indent="-381000" lvl="0" marL="457200" rtl="0">
              <a:spcBef>
                <a:spcPts val="0"/>
              </a:spcBef>
              <a:spcAft>
                <a:spcPts val="0"/>
              </a:spcAft>
              <a:buClr>
                <a:srgbClr val="FFFFFF"/>
              </a:buClr>
              <a:buSzPts val="2400"/>
              <a:buAutoNum type="arabicPeriod"/>
            </a:pPr>
            <a:r>
              <a:rPr lang="ka" sz="2400">
                <a:solidFill>
                  <a:srgbClr val="FFFFFF"/>
                </a:solidFill>
              </a:rPr>
              <a:t>Twitter</a:t>
            </a:r>
            <a:endParaRPr sz="2400">
              <a:solidFill>
                <a:srgbClr val="FFFFFF"/>
              </a:solidFill>
            </a:endParaRPr>
          </a:p>
          <a:p>
            <a:pPr indent="-381000" lvl="0" marL="457200">
              <a:spcBef>
                <a:spcPts val="0"/>
              </a:spcBef>
              <a:spcAft>
                <a:spcPts val="0"/>
              </a:spcAft>
              <a:buClr>
                <a:srgbClr val="FFFFFF"/>
              </a:buClr>
              <a:buSzPts val="2400"/>
              <a:buAutoNum type="arabicPeriod"/>
            </a:pPr>
            <a:r>
              <a:rPr lang="ka" sz="2400">
                <a:solidFill>
                  <a:srgbClr val="FFFFFF"/>
                </a:solidFill>
              </a:rPr>
              <a:t>Microsoft</a:t>
            </a:r>
            <a:endParaRPr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rgbClr val="FFFFFF"/>
                </a:solidFill>
              </a:rPr>
              <a:t>Topics</a:t>
            </a:r>
            <a:endParaRPr>
              <a:solidFill>
                <a:srgbClr val="FFFFFF"/>
              </a:solidFill>
            </a:endParaRPr>
          </a:p>
        </p:txBody>
      </p:sp>
      <p:sp>
        <p:nvSpPr>
          <p:cNvPr id="65" name="Shape 65"/>
          <p:cNvSpPr txBox="1"/>
          <p:nvPr>
            <p:ph idx="1" type="body"/>
          </p:nvPr>
        </p:nvSpPr>
        <p:spPr>
          <a:xfrm>
            <a:off x="311700" y="1152475"/>
            <a:ext cx="8520600" cy="3416400"/>
          </a:xfrm>
          <a:prstGeom prst="rect">
            <a:avLst/>
          </a:prstGeom>
          <a:solidFill>
            <a:schemeClr val="accent1"/>
          </a:solidFill>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AutoNum type="arabicPeriod"/>
            </a:pPr>
            <a:r>
              <a:rPr b="1" lang="ka">
                <a:solidFill>
                  <a:srgbClr val="FFFFFF"/>
                </a:solidFill>
              </a:rPr>
              <a:t>Semantics Overview </a:t>
            </a:r>
            <a:endParaRPr b="1">
              <a:solidFill>
                <a:srgbClr val="FFFFFF"/>
              </a:solidFill>
            </a:endParaRPr>
          </a:p>
          <a:p>
            <a:pPr indent="-342900" lvl="0" marL="457200" rtl="0">
              <a:spcBef>
                <a:spcPts val="0"/>
              </a:spcBef>
              <a:spcAft>
                <a:spcPts val="0"/>
              </a:spcAft>
              <a:buClr>
                <a:srgbClr val="FFFFFF"/>
              </a:buClr>
              <a:buSzPts val="1800"/>
              <a:buAutoNum type="arabicPeriod"/>
            </a:pPr>
            <a:r>
              <a:rPr b="1" lang="ka">
                <a:solidFill>
                  <a:srgbClr val="FFFFFF"/>
                </a:solidFill>
              </a:rPr>
              <a:t>Relative &amp; Absolute Paths</a:t>
            </a:r>
            <a:endParaRPr b="1">
              <a:solidFill>
                <a:srgbClr val="FFFFFF"/>
              </a:solidFill>
            </a:endParaRPr>
          </a:p>
          <a:p>
            <a:pPr indent="-342900" lvl="0" marL="457200">
              <a:spcBef>
                <a:spcPts val="0"/>
              </a:spcBef>
              <a:spcAft>
                <a:spcPts val="0"/>
              </a:spcAft>
              <a:buClr>
                <a:srgbClr val="FFFFFF"/>
              </a:buClr>
              <a:buSzPts val="1800"/>
              <a:buAutoNum type="arabicPeriod"/>
            </a:pPr>
            <a:r>
              <a:rPr b="1" lang="ka">
                <a:solidFill>
                  <a:srgbClr val="FFFFFF"/>
                </a:solidFill>
              </a:rPr>
              <a:t>Meta information</a:t>
            </a:r>
            <a:endParaRPr b="1">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descr="35796823.jpg" id="70" name="Shape 70"/>
          <p:cNvPicPr preferRelativeResize="0"/>
          <p:nvPr/>
        </p:nvPicPr>
        <p:blipFill>
          <a:blip r:embed="rId3">
            <a:alphaModFix/>
          </a:blip>
          <a:stretch>
            <a:fillRect/>
          </a:stretch>
        </p:blipFill>
        <p:spPr>
          <a:xfrm>
            <a:off x="2667000" y="666750"/>
            <a:ext cx="3810000" cy="381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1"/>
                </a:solidFill>
              </a:rPr>
              <a:t>Semantic Code: What?, Why?, How?</a:t>
            </a:r>
            <a:endParaRPr>
              <a:solidFill>
                <a:schemeClr val="lt1"/>
              </a:solidFill>
            </a:endParaRPr>
          </a:p>
        </p:txBody>
      </p:sp>
      <p:sp>
        <p:nvSpPr>
          <p:cNvPr id="76" name="Shape 76"/>
          <p:cNvSpPr txBox="1"/>
          <p:nvPr>
            <p:ph idx="1" type="body"/>
          </p:nvPr>
        </p:nvSpPr>
        <p:spPr>
          <a:xfrm>
            <a:off x="311700" y="1220000"/>
            <a:ext cx="2862300" cy="378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ka">
                <a:solidFill>
                  <a:srgbClr val="FFFFFF"/>
                </a:solidFill>
              </a:rPr>
              <a:t>What is Semantic Code?</a:t>
            </a:r>
            <a:endParaRPr>
              <a:solidFill>
                <a:srgbClr val="FFFFFF"/>
              </a:solidFill>
            </a:endParaRPr>
          </a:p>
          <a:p>
            <a:pPr indent="0" lvl="0" marL="0">
              <a:spcBef>
                <a:spcPts val="1600"/>
              </a:spcBef>
              <a:spcAft>
                <a:spcPts val="1600"/>
              </a:spcAft>
              <a:buNone/>
            </a:pPr>
            <a:r>
              <a:t/>
            </a:r>
            <a:endParaRPr>
              <a:solidFill>
                <a:srgbClr val="FFFFFF"/>
              </a:solidFill>
            </a:endParaRPr>
          </a:p>
        </p:txBody>
      </p:sp>
      <p:sp>
        <p:nvSpPr>
          <p:cNvPr id="77" name="Shape 77"/>
          <p:cNvSpPr txBox="1"/>
          <p:nvPr/>
        </p:nvSpPr>
        <p:spPr>
          <a:xfrm>
            <a:off x="4535725" y="1220000"/>
            <a:ext cx="4529400" cy="1683900"/>
          </a:xfrm>
          <a:prstGeom prst="rect">
            <a:avLst/>
          </a:prstGeom>
          <a:solidFill>
            <a:schemeClr val="accent1"/>
          </a:solid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b="1" lang="ka" sz="1050">
                <a:solidFill>
                  <a:srgbClr val="FFFFFF"/>
                </a:solidFill>
              </a:rPr>
              <a:t>Even if you are not a web designer, you are probably aware that your site has been written in HTML. HTML was originally intended as a means of describing the content of a document, not as a means to make it appear visually pleasing. Semantic code returns to this original concept and encourages web designers to write code that describes the content rather than how that content should look. For example, the title of a page could be coded like this:</a:t>
            </a:r>
            <a:endParaRPr b="1">
              <a:solidFill>
                <a:srgbClr val="FFFFFF"/>
              </a:solidFill>
            </a:endParaRPr>
          </a:p>
        </p:txBody>
      </p:sp>
      <p:sp>
        <p:nvSpPr>
          <p:cNvPr id="78" name="Shape 78"/>
          <p:cNvSpPr txBox="1"/>
          <p:nvPr/>
        </p:nvSpPr>
        <p:spPr>
          <a:xfrm>
            <a:off x="311700" y="1900850"/>
            <a:ext cx="4130400" cy="322200"/>
          </a:xfrm>
          <a:prstGeom prst="rect">
            <a:avLst/>
          </a:prstGeom>
          <a:solidFill>
            <a:srgbClr val="00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ka" sz="1000">
                <a:solidFill>
                  <a:srgbClr val="FFFFFF"/>
                </a:solidFill>
                <a:latin typeface="Verdana"/>
                <a:ea typeface="Verdana"/>
                <a:cs typeface="Verdana"/>
                <a:sym typeface="Verdana"/>
              </a:rPr>
              <a:t>&lt;font size="6"&gt;&lt;b&gt;This is the page title&lt;/b&gt;&lt;/font&gt;</a:t>
            </a:r>
            <a:endParaRPr sz="1000"/>
          </a:p>
        </p:txBody>
      </p:sp>
      <p:sp>
        <p:nvSpPr>
          <p:cNvPr id="79" name="Shape 79"/>
          <p:cNvSpPr txBox="1"/>
          <p:nvPr/>
        </p:nvSpPr>
        <p:spPr>
          <a:xfrm>
            <a:off x="311700" y="2701300"/>
            <a:ext cx="4130400" cy="7989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050">
                <a:solidFill>
                  <a:srgbClr val="FF0000"/>
                </a:solidFill>
              </a:rPr>
              <a:t>This would make the title large and bold giving it the appearance of a page title, but there is nothing that describes it as a title in the code. This means a computer is unable to identify this as being the page title.</a:t>
            </a:r>
            <a:endParaRPr>
              <a:solidFill>
                <a:srgbClr val="FF0000"/>
              </a:solidFill>
            </a:endParaRPr>
          </a:p>
        </p:txBody>
      </p:sp>
      <p:cxnSp>
        <p:nvCxnSpPr>
          <p:cNvPr id="80" name="Shape 80"/>
          <p:cNvCxnSpPr>
            <a:endCxn id="79" idx="0"/>
          </p:cNvCxnSpPr>
          <p:nvPr/>
        </p:nvCxnSpPr>
        <p:spPr>
          <a:xfrm>
            <a:off x="2363400" y="2217100"/>
            <a:ext cx="13500" cy="484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Autofit/>
          </a:bodyPr>
          <a:lstStyle/>
          <a:p>
            <a:pPr indent="0" lvl="0" marL="0" rtl="0">
              <a:spcBef>
                <a:spcPts val="0"/>
              </a:spcBef>
              <a:spcAft>
                <a:spcPts val="0"/>
              </a:spcAft>
              <a:buNone/>
            </a:pPr>
            <a:r>
              <a:rPr lang="ka">
                <a:solidFill>
                  <a:schemeClr val="lt1"/>
                </a:solidFill>
              </a:rPr>
              <a:t>Semantic Code: What?, Why?, How?</a:t>
            </a:r>
            <a:endParaRPr>
              <a:solidFill>
                <a:schemeClr val="lt1"/>
              </a:solidFill>
            </a:endParaRPr>
          </a:p>
        </p:txBody>
      </p:sp>
      <p:sp>
        <p:nvSpPr>
          <p:cNvPr id="86" name="Shape 86"/>
          <p:cNvSpPr txBox="1"/>
          <p:nvPr/>
        </p:nvSpPr>
        <p:spPr>
          <a:xfrm>
            <a:off x="3350550" y="2410650"/>
            <a:ext cx="4130400" cy="322200"/>
          </a:xfrm>
          <a:prstGeom prst="rect">
            <a:avLst/>
          </a:prstGeom>
          <a:solidFill>
            <a:srgbClr val="00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ka" sz="1000">
                <a:solidFill>
                  <a:srgbClr val="FFFFFF"/>
                </a:solidFill>
                <a:latin typeface="Verdana"/>
                <a:ea typeface="Verdana"/>
                <a:cs typeface="Verdana"/>
                <a:sym typeface="Verdana"/>
              </a:rPr>
              <a:t>&lt;h1&gt;This is a heading&lt;/h1&gt;</a:t>
            </a:r>
            <a:endParaRPr sz="1000"/>
          </a:p>
        </p:txBody>
      </p:sp>
      <p:sp>
        <p:nvSpPr>
          <p:cNvPr id="87" name="Shape 87"/>
          <p:cNvSpPr txBox="1"/>
          <p:nvPr/>
        </p:nvSpPr>
        <p:spPr>
          <a:xfrm>
            <a:off x="311700" y="1305550"/>
            <a:ext cx="6482700" cy="756300"/>
          </a:xfrm>
          <a:prstGeom prst="rect">
            <a:avLst/>
          </a:prstGeom>
          <a:solidFill>
            <a:schemeClr val="accent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500">
                <a:solidFill>
                  <a:srgbClr val="FFFFFF"/>
                </a:solidFill>
              </a:rPr>
              <a:t>To write the same title semantically so that a computer understands that this is a title, you would use the following code:</a:t>
            </a:r>
            <a:endParaRPr sz="15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51100"/>
            <a:ext cx="8520600" cy="572700"/>
          </a:xfrm>
          <a:prstGeom prst="rect">
            <a:avLst/>
          </a:prstGeom>
          <a:solidFill>
            <a:schemeClr val="lt2"/>
          </a:solidFill>
        </p:spPr>
        <p:txBody>
          <a:bodyPr anchorCtr="0" anchor="t" bIns="91425" lIns="91425" spcFirstLastPara="1" rIns="91425" wrap="square" tIns="91425">
            <a:noAutofit/>
          </a:bodyPr>
          <a:lstStyle/>
          <a:p>
            <a:pPr indent="0" lvl="0" marL="0">
              <a:spcBef>
                <a:spcPts val="0"/>
              </a:spcBef>
              <a:spcAft>
                <a:spcPts val="0"/>
              </a:spcAft>
              <a:buNone/>
            </a:pPr>
            <a:r>
              <a:rPr lang="ka">
                <a:solidFill>
                  <a:srgbClr val="FFFFFF"/>
                </a:solidFill>
              </a:rPr>
              <a:t>Benefits</a:t>
            </a:r>
            <a:endParaRPr>
              <a:solidFill>
                <a:srgbClr val="FFFFFF"/>
              </a:solidFill>
            </a:endParaRPr>
          </a:p>
        </p:txBody>
      </p:sp>
      <p:sp>
        <p:nvSpPr>
          <p:cNvPr id="93" name="Shape 93"/>
          <p:cNvSpPr txBox="1"/>
          <p:nvPr>
            <p:ph idx="1" type="body"/>
          </p:nvPr>
        </p:nvSpPr>
        <p:spPr>
          <a:xfrm>
            <a:off x="311700" y="769800"/>
            <a:ext cx="8520600" cy="4171200"/>
          </a:xfrm>
          <a:prstGeom prst="rect">
            <a:avLst/>
          </a:prstGeom>
          <a:solidFill>
            <a:schemeClr val="dk1"/>
          </a:solidFill>
        </p:spPr>
        <p:txBody>
          <a:bodyPr anchorCtr="0" anchor="t" bIns="91425" lIns="91425" spcFirstLastPara="1" rIns="91425" wrap="square" tIns="91425">
            <a:noAutofit/>
          </a:bodyPr>
          <a:lstStyle/>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Many visually impaired people rely on speech browsers to read pages back to them. These programs cannot interpret pages very well unless they are clearly explained. In other words semantic code aids accessibility</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Search engines need to understand what your content is about in order to rank you properly on search engines. Semantic code tends to improve your placement on search engines, as it is easier for the "search engine spiders" to understand.</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As you can see from the example above, semantic code is shorter and so downloads faster.</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Semantic code makes site updates easier because you can apply design style to headings across an entire site instead of on a per page basis.</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Semantic code is easier for people to understand too so if a new web designer picks up the code they can learn it much faster.</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Because semantic code does not contain design elements it is possible to change the look and feel of your site without recoding all of the HTML.</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Once again, because design is held separately from your content, semantic code allows anybody to add or edit pages without having to have a good eye for design. You simply describe the content and the cascading style sheet defines what that content looks like.</a:t>
            </a:r>
            <a:endParaRPr sz="1050">
              <a:solidFill>
                <a:srgbClr val="FFFFFF"/>
              </a:solidFill>
              <a:latin typeface="Arial"/>
              <a:ea typeface="Arial"/>
              <a:cs typeface="Arial"/>
              <a:sym typeface="Arial"/>
            </a:endParaRPr>
          </a:p>
          <a:p>
            <a:pPr indent="0" lvl="0" marL="0">
              <a:spcBef>
                <a:spcPts val="500"/>
              </a:spcBef>
              <a:spcAft>
                <a:spcPts val="1600"/>
              </a:spcAft>
              <a:buNone/>
            </a:pPr>
            <a:r>
              <a:t/>
            </a:r>
            <a:endParaRPr>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52825"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Divisions &amp; Spans</a:t>
            </a:r>
            <a:endParaRPr>
              <a:solidFill>
                <a:schemeClr val="lt2"/>
              </a:solidFill>
            </a:endParaRPr>
          </a:p>
        </p:txBody>
      </p:sp>
      <p:sp>
        <p:nvSpPr>
          <p:cNvPr id="99" name="Shape 99"/>
          <p:cNvSpPr txBox="1"/>
          <p:nvPr>
            <p:ph idx="1" type="body"/>
          </p:nvPr>
        </p:nvSpPr>
        <p:spPr>
          <a:xfrm>
            <a:off x="120350" y="646000"/>
            <a:ext cx="3177300" cy="13911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b="1" lang="ka" sz="1200">
                <a:solidFill>
                  <a:schemeClr val="lt2"/>
                </a:solidFill>
                <a:latin typeface="Verdana"/>
                <a:ea typeface="Verdana"/>
                <a:cs typeface="Verdana"/>
                <a:sym typeface="Verdana"/>
              </a:rPr>
              <a:t>Both </a:t>
            </a:r>
            <a:r>
              <a:rPr b="1" lang="ka" sz="1200">
                <a:solidFill>
                  <a:schemeClr val="lt2"/>
                </a:solidFill>
                <a:latin typeface="Courier New"/>
                <a:ea typeface="Courier New"/>
                <a:cs typeface="Courier New"/>
                <a:sym typeface="Courier New"/>
              </a:rPr>
              <a:t>&lt;div&gt;</a:t>
            </a:r>
            <a:r>
              <a:rPr b="1" lang="ka" sz="1200">
                <a:solidFill>
                  <a:schemeClr val="lt2"/>
                </a:solidFill>
                <a:latin typeface="Verdana"/>
                <a:ea typeface="Verdana"/>
                <a:cs typeface="Verdana"/>
                <a:sym typeface="Verdana"/>
              </a:rPr>
              <a:t>s and </a:t>
            </a:r>
            <a:r>
              <a:rPr b="1" lang="ka" sz="1200">
                <a:solidFill>
                  <a:schemeClr val="lt2"/>
                </a:solidFill>
                <a:latin typeface="Courier New"/>
                <a:ea typeface="Courier New"/>
                <a:cs typeface="Courier New"/>
                <a:sym typeface="Courier New"/>
              </a:rPr>
              <a:t>&lt;span&gt;</a:t>
            </a:r>
            <a:r>
              <a:rPr b="1" lang="ka" sz="1200">
                <a:solidFill>
                  <a:schemeClr val="lt2"/>
                </a:solidFill>
                <a:latin typeface="Verdana"/>
                <a:ea typeface="Verdana"/>
                <a:cs typeface="Verdana"/>
                <a:sym typeface="Verdana"/>
              </a:rPr>
              <a:t>s, are extremely valuable when building a website in that they give us the ability to apply targeted styles to a contained set of content.</a:t>
            </a:r>
            <a:endParaRPr b="1" sz="1200">
              <a:solidFill>
                <a:schemeClr val="lt2"/>
              </a:solidFill>
            </a:endParaRPr>
          </a:p>
        </p:txBody>
      </p:sp>
      <p:sp>
        <p:nvSpPr>
          <p:cNvPr id="100" name="Shape 100"/>
          <p:cNvSpPr txBox="1"/>
          <p:nvPr/>
        </p:nvSpPr>
        <p:spPr>
          <a:xfrm>
            <a:off x="4018025" y="1372950"/>
            <a:ext cx="3995400" cy="14859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300">
                <a:solidFill>
                  <a:schemeClr val="lt1"/>
                </a:solidFill>
                <a:latin typeface="Verdana"/>
                <a:ea typeface="Verdana"/>
                <a:cs typeface="Verdana"/>
                <a:sym typeface="Verdana"/>
              </a:rPr>
              <a:t>A </a:t>
            </a:r>
            <a:r>
              <a:rPr lang="ka" sz="1300">
                <a:solidFill>
                  <a:schemeClr val="lt1"/>
                </a:solidFill>
                <a:latin typeface="Courier New"/>
                <a:ea typeface="Courier New"/>
                <a:cs typeface="Courier New"/>
                <a:sym typeface="Courier New"/>
              </a:rPr>
              <a:t>&lt;div&gt;</a:t>
            </a:r>
            <a:r>
              <a:rPr lang="ka" sz="1300">
                <a:solidFill>
                  <a:schemeClr val="lt1"/>
                </a:solidFill>
                <a:latin typeface="Verdana"/>
                <a:ea typeface="Verdana"/>
                <a:cs typeface="Verdana"/>
                <a:sym typeface="Verdana"/>
              </a:rPr>
              <a:t> is a block-level element that is commonly used to identify large groupings of content, and which helps to build a web page’s layout and design. A </a:t>
            </a:r>
            <a:r>
              <a:rPr lang="ka" sz="1300">
                <a:solidFill>
                  <a:schemeClr val="lt1"/>
                </a:solidFill>
                <a:latin typeface="Courier New"/>
                <a:ea typeface="Courier New"/>
                <a:cs typeface="Courier New"/>
                <a:sym typeface="Courier New"/>
              </a:rPr>
              <a:t>&lt;span&gt;</a:t>
            </a:r>
            <a:r>
              <a:rPr lang="ka" sz="1300">
                <a:solidFill>
                  <a:schemeClr val="lt1"/>
                </a:solidFill>
                <a:latin typeface="Verdana"/>
                <a:ea typeface="Verdana"/>
                <a:cs typeface="Verdana"/>
                <a:sym typeface="Verdana"/>
              </a:rPr>
              <a:t>, on the other hand, is an inline-level element commonly used to identify smaller groupings of text within a block-level element.</a:t>
            </a:r>
            <a:endParaRPr sz="1300">
              <a:solidFill>
                <a:schemeClr val="lt1"/>
              </a:solidFill>
            </a:endParaRPr>
          </a:p>
        </p:txBody>
      </p:sp>
      <p:sp>
        <p:nvSpPr>
          <p:cNvPr id="101" name="Shape 101"/>
          <p:cNvSpPr txBox="1"/>
          <p:nvPr/>
        </p:nvSpPr>
        <p:spPr>
          <a:xfrm>
            <a:off x="450200" y="3207650"/>
            <a:ext cx="6482700" cy="9633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300">
                <a:solidFill>
                  <a:schemeClr val="lt1"/>
                </a:solidFill>
              </a:rPr>
              <a:t>We’ll commonly see &lt;div&gt;s and &lt;span&gt;s with class or id attributes for styling purposes. Choosing a class or id attribute value, or name, requires a bit of care. We want to choose a value that refers to the content of an element, not necessarily the appearance of an element.</a:t>
            </a:r>
            <a:endParaRPr sz="13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&lt;article&gt;...&lt;/article&gt;</a:t>
            </a:r>
            <a:endParaRPr>
              <a:solidFill>
                <a:schemeClr val="lt2"/>
              </a:solidFill>
            </a:endParaRPr>
          </a:p>
        </p:txBody>
      </p:sp>
      <p:sp>
        <p:nvSpPr>
          <p:cNvPr id="107" name="Shape 107"/>
          <p:cNvSpPr txBox="1"/>
          <p:nvPr>
            <p:ph idx="1" type="body"/>
          </p:nvPr>
        </p:nvSpPr>
        <p:spPr>
          <a:xfrm>
            <a:off x="1943650" y="1287525"/>
            <a:ext cx="5709600" cy="20889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lang="ka" sz="1600">
                <a:solidFill>
                  <a:schemeClr val="lt1"/>
                </a:solidFill>
                <a:latin typeface="Arial"/>
                <a:ea typeface="Arial"/>
                <a:cs typeface="Arial"/>
                <a:sym typeface="Arial"/>
              </a:rPr>
              <a:t>The &lt;article&gt; element is used to identify a section of independent, self-contained content that may be independently distributed or reused. We’ll often use the &lt;article&gt;element to mark up blog posts, newspaper articles, user-submitted content, and the like.</a:t>
            </a:r>
            <a:endParaRPr sz="16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&lt;section&gt;...&lt;/section&gt;</a:t>
            </a:r>
            <a:endParaRPr>
              <a:solidFill>
                <a:schemeClr val="lt2"/>
              </a:solidFill>
            </a:endParaRPr>
          </a:p>
        </p:txBody>
      </p:sp>
      <p:sp>
        <p:nvSpPr>
          <p:cNvPr id="113" name="Shape 113"/>
          <p:cNvSpPr txBox="1"/>
          <p:nvPr>
            <p:ph idx="1" type="body"/>
          </p:nvPr>
        </p:nvSpPr>
        <p:spPr>
          <a:xfrm>
            <a:off x="311700" y="1152475"/>
            <a:ext cx="5135700" cy="22239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lang="ka">
                <a:solidFill>
                  <a:schemeClr val="lt1"/>
                </a:solidFill>
                <a:latin typeface="Arial"/>
                <a:ea typeface="Arial"/>
                <a:cs typeface="Arial"/>
                <a:sym typeface="Arial"/>
              </a:rPr>
              <a:t>The &lt;section&gt; element is used to identify a thematic grouping of content, which generally, but not always, includes a heading. The grouping of content within the&lt;section&gt; element may be generic in nature, but it’s useful to identify all of the content as related.</a:t>
            </a:r>
            <a:endParaRPr>
              <a:solidFill>
                <a:schemeClr val="lt1"/>
              </a:solidFill>
              <a:latin typeface="Arial"/>
              <a:ea typeface="Arial"/>
              <a:cs typeface="Arial"/>
              <a:sym typeface="Arial"/>
            </a:endParaRPr>
          </a:p>
        </p:txBody>
      </p:sp>
      <p:sp>
        <p:nvSpPr>
          <p:cNvPr id="114" name="Shape 114"/>
          <p:cNvSpPr txBox="1"/>
          <p:nvPr/>
        </p:nvSpPr>
        <p:spPr>
          <a:xfrm>
            <a:off x="6066400" y="1408975"/>
            <a:ext cx="2766000" cy="17109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600">
                <a:solidFill>
                  <a:schemeClr val="lt1"/>
                </a:solidFill>
                <a:latin typeface="Verdana"/>
                <a:ea typeface="Verdana"/>
                <a:cs typeface="Verdana"/>
                <a:sym typeface="Verdana"/>
              </a:rPr>
              <a:t>The </a:t>
            </a:r>
            <a:r>
              <a:rPr lang="ka" sz="1600">
                <a:solidFill>
                  <a:schemeClr val="lt1"/>
                </a:solidFill>
                <a:latin typeface="Courier New"/>
                <a:ea typeface="Courier New"/>
                <a:cs typeface="Courier New"/>
                <a:sym typeface="Courier New"/>
              </a:rPr>
              <a:t>&lt;section&gt;</a:t>
            </a:r>
            <a:r>
              <a:rPr lang="ka" sz="1600">
                <a:solidFill>
                  <a:schemeClr val="lt1"/>
                </a:solidFill>
                <a:latin typeface="Verdana"/>
                <a:ea typeface="Verdana"/>
                <a:cs typeface="Verdana"/>
                <a:sym typeface="Verdana"/>
              </a:rPr>
              <a:t> element is commonly used to break up and provide hierarchy to a page.</a:t>
            </a:r>
            <a:endParaRPr sz="1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