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9" r:id="rId5"/>
    <p:sldId id="271" r:id="rId6"/>
    <p:sldId id="270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2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8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2" d="100"/>
          <a:sy n="52" d="100"/>
        </p:scale>
        <p:origin x="1608" y="1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8339-CF6E-454F-8278-421FA0082FEE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A179-0A1B-4B44-9671-B2C24AEF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0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8339-CF6E-454F-8278-421FA0082FEE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A179-0A1B-4B44-9671-B2C24AEFC4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729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8339-CF6E-454F-8278-421FA0082FEE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A179-0A1B-4B44-9671-B2C24AEFC4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850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8339-CF6E-454F-8278-421FA0082FEE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A179-0A1B-4B44-9671-B2C24AEFC4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624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8339-CF6E-454F-8278-421FA0082FEE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A179-0A1B-4B44-9671-B2C24AEFC4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469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8339-CF6E-454F-8278-421FA0082FEE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A179-0A1B-4B44-9671-B2C24AEFC4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250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8339-CF6E-454F-8278-421FA0082FEE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A179-0A1B-4B44-9671-B2C24AEFC4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031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8339-CF6E-454F-8278-421FA0082FEE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A179-0A1B-4B44-9671-B2C24AEFC4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934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8339-CF6E-454F-8278-421FA0082FEE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A179-0A1B-4B44-9671-B2C24AEFC42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923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8339-CF6E-454F-8278-421FA0082FEE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A179-0A1B-4B44-9671-B2C24AEF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8339-CF6E-454F-8278-421FA0082FEE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A179-0A1B-4B44-9671-B2C24AEF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8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D728339-CF6E-454F-8278-421FA0082FEE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01C0A179-0A1B-4B44-9671-B2C24AEF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7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nterface.cipic.ucdavis.edu/sound/hrtf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ycling74.com/sdk/MaxSDK-6.0.4/html/index.html" TargetMode="External"/><Relationship Id="rId2" Type="http://schemas.openxmlformats.org/officeDocument/2006/relationships/hyperlink" Target="https://cycling74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invensense.com/products/motion-tracking/6-axis/" TargetMode="External"/><Relationship Id="rId4" Type="http://schemas.openxmlformats.org/officeDocument/2006/relationships/hyperlink" Target="http://www.arduino.cc/en/Main/ArduinoBoardUn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2273642"/>
            <a:ext cx="9418320" cy="1587843"/>
          </a:xfrm>
        </p:spPr>
        <p:txBody>
          <a:bodyPr bIns="91440">
            <a:normAutofit/>
          </a:bodyPr>
          <a:lstStyle/>
          <a:p>
            <a:r>
              <a:rPr lang="en-US" sz="4800" b="0" dirty="0">
                <a:solidFill>
                  <a:schemeClr val="accent3"/>
                </a:solidFill>
              </a:rPr>
              <a:t>Real Time Binaural Audio </a:t>
            </a:r>
            <a:r>
              <a:rPr lang="en-US" sz="4800" b="0" dirty="0" err="1">
                <a:solidFill>
                  <a:schemeClr val="accent3"/>
                </a:solidFill>
              </a:rPr>
              <a:t>Spatialization</a:t>
            </a:r>
            <a:r>
              <a:rPr lang="en-US" sz="4800" b="0" dirty="0">
                <a:solidFill>
                  <a:schemeClr val="accent3"/>
                </a:solidFill>
              </a:rPr>
              <a:t> Using MAX/MSP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2131" y="4701746"/>
            <a:ext cx="9418320" cy="1691640"/>
          </a:xfrm>
        </p:spPr>
        <p:txBody>
          <a:bodyPr>
            <a:normAutofit/>
          </a:bodyPr>
          <a:lstStyle/>
          <a:p>
            <a:r>
              <a:rPr lang="en-US" sz="3200" dirty="0"/>
              <a:t>BSc Thesis Presentation</a:t>
            </a:r>
          </a:p>
          <a:p>
            <a:r>
              <a:rPr lang="en-US" sz="3200" dirty="0"/>
              <a:t>By Nikoloz Kapanadze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46567" y="0"/>
            <a:ext cx="0" cy="685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14970" y="4083902"/>
            <a:ext cx="10007249" cy="0"/>
          </a:xfrm>
          <a:prstGeom prst="line">
            <a:avLst/>
          </a:prstGeom>
          <a:ln>
            <a:solidFill>
              <a:srgbClr val="088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56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888" y="1986741"/>
            <a:ext cx="9418320" cy="473758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Good alternative for dedicated I2C adapter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Easy to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Good support for a wide range of peripheral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Good libraries for working with I2C and MPU line of motion sensors in particular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Available through Embedded Systems lab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17030" y="1192421"/>
            <a:ext cx="10007249" cy="0"/>
          </a:xfrm>
          <a:prstGeom prst="line">
            <a:avLst/>
          </a:prstGeom>
          <a:ln>
            <a:solidFill>
              <a:srgbClr val="088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2888" y="264682"/>
            <a:ext cx="9418320" cy="995707"/>
          </a:xfrm>
        </p:spPr>
        <p:txBody>
          <a:bodyPr>
            <a:normAutofit/>
          </a:bodyPr>
          <a:lstStyle/>
          <a:p>
            <a:r>
              <a:rPr lang="en-US" sz="5400" b="0" dirty="0" smtClean="0">
                <a:solidFill>
                  <a:schemeClr val="accent3"/>
                </a:solidFill>
              </a:rPr>
              <a:t>Arduino</a:t>
            </a:r>
            <a:endParaRPr lang="en-US" sz="5400" b="0" dirty="0">
              <a:solidFill>
                <a:schemeClr val="accent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46567" y="0"/>
            <a:ext cx="0" cy="685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2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888" y="2468879"/>
            <a:ext cx="9418320" cy="47375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be split into two sections: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DSP  - Audio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Head-tracking – Generates control signals for the DSP objects.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17030" y="1192421"/>
            <a:ext cx="10007249" cy="0"/>
          </a:xfrm>
          <a:prstGeom prst="line">
            <a:avLst/>
          </a:prstGeom>
          <a:ln>
            <a:solidFill>
              <a:srgbClr val="088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2888" y="264682"/>
            <a:ext cx="9418320" cy="995707"/>
          </a:xfrm>
        </p:spPr>
        <p:txBody>
          <a:bodyPr>
            <a:normAutofit/>
          </a:bodyPr>
          <a:lstStyle/>
          <a:p>
            <a:r>
              <a:rPr lang="en-US" sz="5400" b="0" dirty="0" smtClean="0">
                <a:solidFill>
                  <a:schemeClr val="accent3"/>
                </a:solidFill>
              </a:rPr>
              <a:t>Implementation</a:t>
            </a:r>
            <a:endParaRPr lang="en-US" sz="5400" b="0" dirty="0">
              <a:solidFill>
                <a:schemeClr val="accent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46567" y="0"/>
            <a:ext cx="0" cy="685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44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888" y="1853737"/>
            <a:ext cx="9418320" cy="473758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MSP family of Max Externals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main method of the </a:t>
            </a:r>
            <a:r>
              <a:rPr lang="en-US" sz="3200" dirty="0"/>
              <a:t>object </a:t>
            </a:r>
            <a:r>
              <a:rPr lang="en-US" sz="3200" dirty="0" smtClean="0"/>
              <a:t>is </a:t>
            </a:r>
            <a:r>
              <a:rPr lang="en-US" sz="3200" dirty="0"/>
              <a:t>called within the callback of an audio driver 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Picks appropriate HRIR based on control input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Does fixed size convolution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Overlap add to merge consecutive buffers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17030" y="1192421"/>
            <a:ext cx="10007249" cy="0"/>
          </a:xfrm>
          <a:prstGeom prst="line">
            <a:avLst/>
          </a:prstGeom>
          <a:ln>
            <a:solidFill>
              <a:srgbClr val="088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2888" y="264682"/>
            <a:ext cx="9418320" cy="995707"/>
          </a:xfrm>
        </p:spPr>
        <p:txBody>
          <a:bodyPr>
            <a:normAutofit/>
          </a:bodyPr>
          <a:lstStyle/>
          <a:p>
            <a:r>
              <a:rPr lang="en-US" sz="5400" b="0" dirty="0" err="1" smtClean="0">
                <a:solidFill>
                  <a:schemeClr val="accent3"/>
                </a:solidFill>
              </a:rPr>
              <a:t>Convolver</a:t>
            </a:r>
            <a:endParaRPr lang="en-US" sz="5400" b="0" dirty="0">
              <a:solidFill>
                <a:schemeClr val="accent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46567" y="0"/>
            <a:ext cx="0" cy="685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8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888" y="2751512"/>
            <a:ext cx="9418320" cy="473758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Shares the common structure with </a:t>
            </a:r>
            <a:r>
              <a:rPr lang="en-US" sz="3200" dirty="0" err="1" smtClean="0"/>
              <a:t>Convolver</a:t>
            </a:r>
            <a:r>
              <a:rPr lang="en-US" sz="3200" dirty="0" smtClean="0"/>
              <a:t> object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Simple two channel delay 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Picks delay time based on control input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17030" y="1192421"/>
            <a:ext cx="10007249" cy="0"/>
          </a:xfrm>
          <a:prstGeom prst="line">
            <a:avLst/>
          </a:prstGeom>
          <a:ln>
            <a:solidFill>
              <a:srgbClr val="088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2888" y="264682"/>
            <a:ext cx="9418320" cy="995707"/>
          </a:xfrm>
        </p:spPr>
        <p:txBody>
          <a:bodyPr>
            <a:normAutofit/>
          </a:bodyPr>
          <a:lstStyle/>
          <a:p>
            <a:r>
              <a:rPr lang="en-US" sz="5400" b="0" dirty="0" smtClean="0">
                <a:solidFill>
                  <a:schemeClr val="accent3"/>
                </a:solidFill>
              </a:rPr>
              <a:t>IDT</a:t>
            </a:r>
            <a:endParaRPr lang="en-US" sz="5400" b="0" dirty="0">
              <a:solidFill>
                <a:schemeClr val="accent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46567" y="0"/>
            <a:ext cx="0" cy="685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63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888" y="1936865"/>
            <a:ext cx="9418320" cy="47375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Arduino(with custom firmware) + MPU 6050 for orientation sensing</a:t>
            </a:r>
          </a:p>
          <a:p>
            <a:r>
              <a:rPr lang="en-US" sz="3200" dirty="0" smtClean="0"/>
              <a:t>Talk to PC over virtual COM port</a:t>
            </a:r>
          </a:p>
          <a:p>
            <a:r>
              <a:rPr lang="en-US" sz="3200" dirty="0" smtClean="0"/>
              <a:t>Generates output in the form of quaternion</a:t>
            </a:r>
          </a:p>
          <a:p>
            <a:r>
              <a:rPr lang="en-US" sz="3200" dirty="0" err="1" smtClean="0"/>
              <a:t>arduino_accel_gyro</a:t>
            </a:r>
            <a:r>
              <a:rPr lang="en-US" sz="3200" dirty="0" smtClean="0"/>
              <a:t> Max external polls Arduino for updated vales at regular specifiable intervals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17030" y="1192421"/>
            <a:ext cx="10007249" cy="0"/>
          </a:xfrm>
          <a:prstGeom prst="line">
            <a:avLst/>
          </a:prstGeom>
          <a:ln>
            <a:solidFill>
              <a:srgbClr val="088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2888" y="264682"/>
            <a:ext cx="9418320" cy="995707"/>
          </a:xfrm>
        </p:spPr>
        <p:txBody>
          <a:bodyPr>
            <a:normAutofit/>
          </a:bodyPr>
          <a:lstStyle/>
          <a:p>
            <a:r>
              <a:rPr lang="en-US" sz="5400" b="0" dirty="0" smtClean="0">
                <a:solidFill>
                  <a:schemeClr val="accent3"/>
                </a:solidFill>
              </a:rPr>
              <a:t>Serial communication</a:t>
            </a:r>
            <a:endParaRPr lang="en-US" sz="5400" b="0" dirty="0">
              <a:solidFill>
                <a:schemeClr val="accent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46567" y="0"/>
            <a:ext cx="0" cy="685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9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888" y="1862725"/>
            <a:ext cx="5475032" cy="4737581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sections discussed above come together in the </a:t>
            </a:r>
            <a:r>
              <a:rPr lang="en-US" sz="3200" dirty="0" err="1" smtClean="0"/>
              <a:t>patcher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Spectroscope and </a:t>
            </a:r>
            <a:r>
              <a:rPr lang="en-US" sz="3200" dirty="0" err="1" smtClean="0"/>
              <a:t>Osciloscope</a:t>
            </a:r>
            <a:r>
              <a:rPr lang="en-US" sz="3200" dirty="0" smtClean="0"/>
              <a:t> for audio monitoring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Takes input from an audio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Can be reconfigured to accept audio from elementary signal generators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17030" y="1192421"/>
            <a:ext cx="10007249" cy="0"/>
          </a:xfrm>
          <a:prstGeom prst="line">
            <a:avLst/>
          </a:prstGeom>
          <a:ln>
            <a:solidFill>
              <a:srgbClr val="088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2888" y="264682"/>
            <a:ext cx="9418320" cy="995707"/>
          </a:xfrm>
        </p:spPr>
        <p:txBody>
          <a:bodyPr>
            <a:normAutofit/>
          </a:bodyPr>
          <a:lstStyle/>
          <a:p>
            <a:r>
              <a:rPr lang="en-US" sz="5400" b="0" dirty="0" err="1" smtClean="0">
                <a:solidFill>
                  <a:schemeClr val="accent3"/>
                </a:solidFill>
              </a:rPr>
              <a:t>Patcher</a:t>
            </a:r>
            <a:endParaRPr lang="en-US" sz="5400" b="0" dirty="0">
              <a:solidFill>
                <a:schemeClr val="accent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46567" y="0"/>
            <a:ext cx="0" cy="685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11" y="1464890"/>
            <a:ext cx="4332465" cy="513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9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888" y="1471352"/>
            <a:ext cx="9418320" cy="5062452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Precision of head-tracking: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Average </a:t>
            </a:r>
            <a:r>
              <a:rPr lang="en-US" sz="3200" dirty="0"/>
              <a:t>Deviation </a:t>
            </a:r>
            <a:r>
              <a:rPr lang="en-US" sz="3200" dirty="0" smtClean="0"/>
              <a:t>- 3.7°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Maximum Deviation - 10°</a:t>
            </a:r>
          </a:p>
          <a:p>
            <a:r>
              <a:rPr lang="en-US" sz="3200" dirty="0" smtClean="0"/>
              <a:t>Drift Accumulation: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5° Over 15 minutes of “intended” use</a:t>
            </a:r>
          </a:p>
          <a:p>
            <a:r>
              <a:rPr lang="en-US" sz="3200" dirty="0" smtClean="0"/>
              <a:t>Precision of localization: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Average Deviation - </a:t>
            </a:r>
            <a:r>
              <a:rPr lang="en-US" sz="3200" dirty="0" smtClean="0"/>
              <a:t>4.6°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Maximum Deviation - 10°</a:t>
            </a:r>
          </a:p>
          <a:p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17030" y="1192421"/>
            <a:ext cx="10007249" cy="0"/>
          </a:xfrm>
          <a:prstGeom prst="line">
            <a:avLst/>
          </a:prstGeom>
          <a:ln>
            <a:solidFill>
              <a:srgbClr val="088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2888" y="264682"/>
            <a:ext cx="9418320" cy="995707"/>
          </a:xfrm>
        </p:spPr>
        <p:txBody>
          <a:bodyPr>
            <a:normAutofit/>
          </a:bodyPr>
          <a:lstStyle/>
          <a:p>
            <a:r>
              <a:rPr lang="en-US" sz="5400" b="0" dirty="0" smtClean="0">
                <a:solidFill>
                  <a:schemeClr val="accent3"/>
                </a:solidFill>
              </a:rPr>
              <a:t>Testing and Evaluation</a:t>
            </a:r>
            <a:endParaRPr lang="en-US" sz="5400" b="0" dirty="0">
              <a:solidFill>
                <a:schemeClr val="accent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46567" y="0"/>
            <a:ext cx="0" cy="685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1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888" y="3429000"/>
            <a:ext cx="10081391" cy="87283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5400" dirty="0" smtClean="0"/>
              <a:t>Questions?</a:t>
            </a:r>
            <a:endParaRPr lang="en-US" sz="5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17030" y="1192421"/>
            <a:ext cx="10007249" cy="0"/>
          </a:xfrm>
          <a:prstGeom prst="line">
            <a:avLst/>
          </a:prstGeom>
          <a:ln>
            <a:solidFill>
              <a:srgbClr val="088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2888" y="264682"/>
            <a:ext cx="9418320" cy="995707"/>
          </a:xfrm>
        </p:spPr>
        <p:txBody>
          <a:bodyPr>
            <a:normAutofit/>
          </a:bodyPr>
          <a:lstStyle/>
          <a:p>
            <a:r>
              <a:rPr lang="en-US" sz="5400" b="0" dirty="0" smtClean="0">
                <a:solidFill>
                  <a:schemeClr val="accent3"/>
                </a:solidFill>
              </a:rPr>
              <a:t>Q&amp;A</a:t>
            </a:r>
            <a:endParaRPr lang="en-US" sz="5400" b="0" dirty="0">
              <a:solidFill>
                <a:schemeClr val="accent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46567" y="0"/>
            <a:ext cx="0" cy="685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1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888" y="1260389"/>
            <a:ext cx="9418320" cy="526299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Stereo Hearing allows us to pinpoint the sound sources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Magnitude based panning methods do not preserve spatial cues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Binaural </a:t>
            </a:r>
            <a:r>
              <a:rPr lang="en-US" sz="3200" dirty="0" err="1"/>
              <a:t>S</a:t>
            </a:r>
            <a:r>
              <a:rPr lang="en-US" sz="3200" dirty="0" err="1" smtClean="0"/>
              <a:t>patialization</a:t>
            </a:r>
            <a:r>
              <a:rPr lang="en-US" sz="3200" dirty="0" smtClean="0"/>
              <a:t> usually used as a post processing technique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Can be used to increase immersion levels in applications such as VR, Telepresence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Audio based orientation for the visually impaired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17030" y="1192421"/>
            <a:ext cx="10007249" cy="0"/>
          </a:xfrm>
          <a:prstGeom prst="line">
            <a:avLst/>
          </a:prstGeom>
          <a:ln>
            <a:solidFill>
              <a:srgbClr val="088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2888" y="264682"/>
            <a:ext cx="9418320" cy="995707"/>
          </a:xfrm>
        </p:spPr>
        <p:txBody>
          <a:bodyPr>
            <a:normAutofit/>
          </a:bodyPr>
          <a:lstStyle/>
          <a:p>
            <a:r>
              <a:rPr lang="en-US" sz="5400" b="0" dirty="0" smtClean="0">
                <a:solidFill>
                  <a:schemeClr val="accent3"/>
                </a:solidFill>
              </a:rPr>
              <a:t>Motivation</a:t>
            </a:r>
            <a:endParaRPr lang="en-US" sz="5400" b="0" dirty="0">
              <a:solidFill>
                <a:schemeClr val="accent3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6567" y="0"/>
            <a:ext cx="0" cy="685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26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888" y="1737359"/>
            <a:ext cx="9418320" cy="473758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Modern computers have the capacity to perform complex DSP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Several DAWs have static spatial </a:t>
            </a:r>
            <a:r>
              <a:rPr lang="en-US" sz="3200" dirty="0" err="1" smtClean="0"/>
              <a:t>panners</a:t>
            </a:r>
            <a:r>
              <a:rPr lang="en-US" sz="3200" dirty="0" smtClean="0"/>
              <a:t> built 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High end audio-cards use HRTFs  to optimize audio for 3D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No good solution for adapting the audio environment to changes in listeners orientation in real time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17030" y="1192421"/>
            <a:ext cx="10007249" cy="0"/>
          </a:xfrm>
          <a:prstGeom prst="line">
            <a:avLst/>
          </a:prstGeom>
          <a:ln>
            <a:solidFill>
              <a:srgbClr val="088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2888" y="264682"/>
            <a:ext cx="9418320" cy="995707"/>
          </a:xfrm>
        </p:spPr>
        <p:txBody>
          <a:bodyPr>
            <a:normAutofit/>
          </a:bodyPr>
          <a:lstStyle/>
          <a:p>
            <a:r>
              <a:rPr lang="en-US" sz="5400" b="0" dirty="0" smtClean="0">
                <a:solidFill>
                  <a:schemeClr val="accent3"/>
                </a:solidFill>
              </a:rPr>
              <a:t>State of the art</a:t>
            </a:r>
            <a:endParaRPr lang="en-US" sz="5400" b="0" dirty="0">
              <a:solidFill>
                <a:schemeClr val="accent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46567" y="0"/>
            <a:ext cx="0" cy="685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8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7030" y="1933251"/>
            <a:ext cx="6135861" cy="5054146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Binaural recording can capture a particular auditory scene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</a:t>
            </a:r>
            <a:r>
              <a:rPr lang="en-US" sz="3200" dirty="0" smtClean="0"/>
              <a:t>inaural processing can map sounds to arbitrary locations in space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HRTF – Head Related Transfer Function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17030" y="1192421"/>
            <a:ext cx="10007249" cy="0"/>
          </a:xfrm>
          <a:prstGeom prst="line">
            <a:avLst/>
          </a:prstGeom>
          <a:ln>
            <a:solidFill>
              <a:srgbClr val="088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2888" y="264682"/>
            <a:ext cx="9418320" cy="995707"/>
          </a:xfrm>
        </p:spPr>
        <p:txBody>
          <a:bodyPr>
            <a:normAutofit/>
          </a:bodyPr>
          <a:lstStyle/>
          <a:p>
            <a:r>
              <a:rPr lang="en-US" sz="5400" b="0" dirty="0" smtClean="0">
                <a:solidFill>
                  <a:schemeClr val="accent3"/>
                </a:solidFill>
              </a:rPr>
              <a:t>A bit of theory</a:t>
            </a:r>
            <a:endParaRPr lang="en-US" sz="5400" b="0" dirty="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389" y="2154667"/>
            <a:ext cx="3584082" cy="255791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46567" y="0"/>
            <a:ext cx="0" cy="685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23717" y="4842315"/>
            <a:ext cx="253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Binaural recording/HRTF </a:t>
            </a:r>
          </a:p>
          <a:p>
            <a:pPr algn="ctr"/>
            <a:r>
              <a:rPr lang="en-US" dirty="0" smtClean="0"/>
              <a:t>measurement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7030" y="1936857"/>
            <a:ext cx="10155770" cy="5054146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Uses HRTFs (Head Related Transfer Functions) to model the listeners had.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Filters audio based on the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Accounts for the low pass filtering a human head introduces between left and right ears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Accounts for IDT(</a:t>
            </a:r>
            <a:r>
              <a:rPr lang="en-US" sz="3200" dirty="0" err="1" smtClean="0"/>
              <a:t>Interaural</a:t>
            </a:r>
            <a:r>
              <a:rPr lang="en-US" sz="3200" dirty="0" smtClean="0"/>
              <a:t> Delay Time) </a:t>
            </a:r>
            <a:r>
              <a:rPr lang="en-US" sz="3200" dirty="0"/>
              <a:t> </a:t>
            </a:r>
            <a:r>
              <a:rPr lang="en-US" sz="3200" dirty="0" smtClean="0"/>
              <a:t>- Difference in </a:t>
            </a:r>
            <a:r>
              <a:rPr lang="en-US" sz="3200" dirty="0" err="1" smtClean="0"/>
              <a:t>ToA</a:t>
            </a:r>
            <a:r>
              <a:rPr lang="en-US" sz="3200" dirty="0" smtClean="0"/>
              <a:t> od signals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17030" y="1192421"/>
            <a:ext cx="10007249" cy="0"/>
          </a:xfrm>
          <a:prstGeom prst="line">
            <a:avLst/>
          </a:prstGeom>
          <a:ln>
            <a:solidFill>
              <a:srgbClr val="088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2888" y="264682"/>
            <a:ext cx="9418320" cy="995707"/>
          </a:xfrm>
        </p:spPr>
        <p:txBody>
          <a:bodyPr>
            <a:normAutofit/>
          </a:bodyPr>
          <a:lstStyle/>
          <a:p>
            <a:r>
              <a:rPr lang="en-US" sz="5400" b="0" dirty="0" smtClean="0">
                <a:solidFill>
                  <a:schemeClr val="accent3"/>
                </a:solidFill>
              </a:rPr>
              <a:t>Binaural Processing</a:t>
            </a:r>
            <a:endParaRPr lang="en-US" sz="5400" b="0" dirty="0">
              <a:solidFill>
                <a:schemeClr val="accent3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6567" y="0"/>
            <a:ext cx="0" cy="685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9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888" y="1575767"/>
            <a:ext cx="5946771" cy="473758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Measurements performed by the Department of Electrical and Computer Engineering at the </a:t>
            </a:r>
            <a:r>
              <a:rPr lang="en-US" sz="3200" dirty="0" err="1" smtClean="0"/>
              <a:t>UCDavis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Public domain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Defined for 25 azimuth points, 50 elevation points and 200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IDT values for the 25*50 points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17030" y="1192421"/>
            <a:ext cx="10007249" cy="0"/>
          </a:xfrm>
          <a:prstGeom prst="line">
            <a:avLst/>
          </a:prstGeom>
          <a:ln>
            <a:solidFill>
              <a:srgbClr val="088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2888" y="264682"/>
            <a:ext cx="9418320" cy="995707"/>
          </a:xfrm>
        </p:spPr>
        <p:txBody>
          <a:bodyPr>
            <a:normAutofit/>
          </a:bodyPr>
          <a:lstStyle/>
          <a:p>
            <a:r>
              <a:rPr lang="en-US" sz="5400" b="0" dirty="0" smtClean="0">
                <a:solidFill>
                  <a:schemeClr val="accent3"/>
                </a:solidFill>
              </a:rPr>
              <a:t>CIPIC HRTF Database</a:t>
            </a:r>
            <a:endParaRPr lang="en-US" sz="5400" b="0" dirty="0">
              <a:solidFill>
                <a:schemeClr val="accent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46567" y="0"/>
            <a:ext cx="0" cy="685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659" y="1927142"/>
            <a:ext cx="4217403" cy="31396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91718" y="6313348"/>
            <a:ext cx="257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hlinkClick r:id="rId3"/>
              </a:rPr>
              <a:t>The CIPIC HRTF Database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61529" y="5181960"/>
            <a:ext cx="3073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HRTFs plotted against azimuth </a:t>
            </a:r>
          </a:p>
          <a:p>
            <a:pPr algn="ctr"/>
            <a:r>
              <a:rPr lang="en-US" dirty="0" smtClean="0"/>
              <a:t>elevation and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9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888" y="2188128"/>
            <a:ext cx="9418320" cy="4737581"/>
          </a:xfrm>
        </p:spPr>
        <p:txBody>
          <a:bodyPr>
            <a:normAutofit/>
          </a:bodyPr>
          <a:lstStyle/>
          <a:p>
            <a:r>
              <a:rPr lang="en-US" sz="3200" dirty="0" smtClean="0">
                <a:hlinkClick r:id="rId2"/>
              </a:rPr>
              <a:t>Max/MSP 7</a:t>
            </a:r>
            <a:r>
              <a:rPr lang="en-US" sz="3200" dirty="0" smtClean="0"/>
              <a:t> + </a:t>
            </a:r>
            <a:r>
              <a:rPr lang="en-US" sz="3200" dirty="0" smtClean="0">
                <a:hlinkClick r:id="rId3"/>
              </a:rPr>
              <a:t>Max SDK 6.0.4</a:t>
            </a:r>
            <a:r>
              <a:rPr lang="en-US" sz="3200" dirty="0" smtClean="0"/>
              <a:t> - Modular graphical programming language.</a:t>
            </a:r>
          </a:p>
          <a:p>
            <a:r>
              <a:rPr lang="en-US" sz="3200" dirty="0" smtClean="0">
                <a:hlinkClick r:id="rId4"/>
              </a:rPr>
              <a:t>Arduino UNO R3</a:t>
            </a:r>
            <a:r>
              <a:rPr lang="en-US" sz="3200" dirty="0" smtClean="0"/>
              <a:t> – </a:t>
            </a:r>
            <a:r>
              <a:rPr lang="en-US" sz="3200" dirty="0" err="1" smtClean="0"/>
              <a:t>Atmega</a:t>
            </a:r>
            <a:r>
              <a:rPr lang="en-US" sz="3200" dirty="0" smtClean="0"/>
              <a:t> 328p based AVR microprocessor dev board</a:t>
            </a:r>
          </a:p>
          <a:p>
            <a:r>
              <a:rPr lang="en-US" sz="3200" dirty="0">
                <a:hlinkClick r:id="rId5"/>
              </a:rPr>
              <a:t>Invensense MPU 6050 </a:t>
            </a:r>
            <a:r>
              <a:rPr lang="en-US" sz="3200" dirty="0" smtClean="0"/>
              <a:t>– 6DoF Accelerometer/Gyro breakout board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17030" y="1192421"/>
            <a:ext cx="10007249" cy="0"/>
          </a:xfrm>
          <a:prstGeom prst="line">
            <a:avLst/>
          </a:prstGeom>
          <a:ln>
            <a:solidFill>
              <a:srgbClr val="088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2888" y="264682"/>
            <a:ext cx="9418320" cy="995707"/>
          </a:xfrm>
        </p:spPr>
        <p:txBody>
          <a:bodyPr>
            <a:normAutofit/>
          </a:bodyPr>
          <a:lstStyle/>
          <a:p>
            <a:r>
              <a:rPr lang="en-US" sz="5400" b="0" dirty="0" err="1" smtClean="0">
                <a:solidFill>
                  <a:schemeClr val="accent3"/>
                </a:solidFill>
              </a:rPr>
              <a:t>Tech&amp;Hardware</a:t>
            </a:r>
            <a:endParaRPr lang="en-US" sz="5400" b="0" dirty="0">
              <a:solidFill>
                <a:schemeClr val="accent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46567" y="0"/>
            <a:ext cx="0" cy="685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56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888" y="1415828"/>
            <a:ext cx="9418320" cy="5151227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PureData</a:t>
            </a:r>
            <a:r>
              <a:rPr lang="en-US" sz="3200" dirty="0" smtClean="0"/>
              <a:t>(PD) based GUI programming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Modular design: </a:t>
            </a:r>
            <a:r>
              <a:rPr lang="en-US" sz="3200" dirty="0"/>
              <a:t>Easily extensible through a thoroughly documented SDK for C programming language. Compiles into shared </a:t>
            </a:r>
            <a:r>
              <a:rPr lang="en-US" sz="3200" dirty="0" smtClean="0"/>
              <a:t>libraries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Good wrapper for audio I/O and driver communications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Allows changing the </a:t>
            </a:r>
            <a:r>
              <a:rPr lang="en-US" sz="3200" dirty="0" err="1" smtClean="0"/>
              <a:t>patcher</a:t>
            </a:r>
            <a:r>
              <a:rPr lang="en-US" sz="3200" dirty="0" smtClean="0"/>
              <a:t> while audio is running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Multiple DSP chains can run in parallel, takes care of </a:t>
            </a:r>
            <a:r>
              <a:rPr lang="en-US" sz="3200" dirty="0" err="1" smtClean="0"/>
              <a:t>concurency</a:t>
            </a:r>
            <a:endParaRPr lang="en-US" sz="3200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17030" y="1192421"/>
            <a:ext cx="10007249" cy="0"/>
          </a:xfrm>
          <a:prstGeom prst="line">
            <a:avLst/>
          </a:prstGeom>
          <a:ln>
            <a:solidFill>
              <a:srgbClr val="088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2888" y="264682"/>
            <a:ext cx="9418320" cy="995707"/>
          </a:xfrm>
        </p:spPr>
        <p:txBody>
          <a:bodyPr>
            <a:normAutofit/>
          </a:bodyPr>
          <a:lstStyle/>
          <a:p>
            <a:r>
              <a:rPr lang="en-US" sz="5400" b="0" dirty="0" smtClean="0">
                <a:solidFill>
                  <a:schemeClr val="accent3"/>
                </a:solidFill>
              </a:rPr>
              <a:t>Max / MSP</a:t>
            </a:r>
            <a:endParaRPr lang="en-US" sz="5400" b="0" dirty="0">
              <a:solidFill>
                <a:schemeClr val="accent3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6567" y="0"/>
            <a:ext cx="0" cy="685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01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888" y="1737358"/>
            <a:ext cx="8263089" cy="473758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Combination of an accelerometer and a gyroscope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Uses the common I2C serial protocol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Can be extended with a magnetometer over slave I2C pins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Easy to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6DoF for low drift over time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17030" y="1192421"/>
            <a:ext cx="10007249" cy="0"/>
          </a:xfrm>
          <a:prstGeom prst="line">
            <a:avLst/>
          </a:prstGeom>
          <a:ln>
            <a:solidFill>
              <a:srgbClr val="088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2888" y="264682"/>
            <a:ext cx="9418320" cy="995707"/>
          </a:xfrm>
        </p:spPr>
        <p:txBody>
          <a:bodyPr>
            <a:normAutofit/>
          </a:bodyPr>
          <a:lstStyle/>
          <a:p>
            <a:r>
              <a:rPr lang="en-US" sz="5400" b="0" dirty="0" smtClean="0">
                <a:solidFill>
                  <a:schemeClr val="accent3"/>
                </a:solidFill>
              </a:rPr>
              <a:t>Invensense MPU 6050</a:t>
            </a:r>
            <a:endParaRPr lang="en-US" sz="5400" b="0" dirty="0">
              <a:solidFill>
                <a:schemeClr val="accent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46567" y="0"/>
            <a:ext cx="0" cy="685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872268" y="3403096"/>
            <a:ext cx="1915064" cy="140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1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Custom 6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E19825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A0EEF6"/>
      </a:hlink>
      <a:folHlink>
        <a:srgbClr val="B26B02"/>
      </a:folHlink>
    </a:clrScheme>
    <a:fontScheme name="Custom 1">
      <a:majorFont>
        <a:latin typeface="Segoe UI Light"/>
        <a:ea typeface=""/>
        <a:cs typeface=""/>
      </a:majorFont>
      <a:minorFont>
        <a:latin typeface="Calibri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597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Segoe UI Light</vt:lpstr>
      <vt:lpstr>Wingdings 2</vt:lpstr>
      <vt:lpstr>View</vt:lpstr>
      <vt:lpstr>Real Time Binaural Audio Spatialization Using MAX/MSP</vt:lpstr>
      <vt:lpstr>Motivation</vt:lpstr>
      <vt:lpstr>State of the art</vt:lpstr>
      <vt:lpstr>A bit of theory</vt:lpstr>
      <vt:lpstr>Binaural Processing</vt:lpstr>
      <vt:lpstr>CIPIC HRTF Database</vt:lpstr>
      <vt:lpstr>Tech&amp;Hardware</vt:lpstr>
      <vt:lpstr>Max / MSP</vt:lpstr>
      <vt:lpstr>Invensense MPU 6050</vt:lpstr>
      <vt:lpstr>Arduino</vt:lpstr>
      <vt:lpstr>Implementation</vt:lpstr>
      <vt:lpstr>Convolver</vt:lpstr>
      <vt:lpstr>IDT</vt:lpstr>
      <vt:lpstr>Serial communication</vt:lpstr>
      <vt:lpstr>Patcher</vt:lpstr>
      <vt:lpstr>Testing and Evaluation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Binaural</dc:title>
  <dc:creator>Nikoloz Kapanadze</dc:creator>
  <cp:lastModifiedBy>Nikoloz Kapanadze</cp:lastModifiedBy>
  <cp:revision>26</cp:revision>
  <dcterms:created xsi:type="dcterms:W3CDTF">2015-05-12T15:30:13Z</dcterms:created>
  <dcterms:modified xsi:type="dcterms:W3CDTF">2015-05-13T11:49:18Z</dcterms:modified>
</cp:coreProperties>
</file>