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579-0433-409F-817F-18414D4A41D3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7F1A-2B50-4BF4-8E9D-C8ACC932F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36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579-0433-409F-817F-18414D4A41D3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7F1A-2B50-4BF4-8E9D-C8ACC932F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29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579-0433-409F-817F-18414D4A41D3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7F1A-2B50-4BF4-8E9D-C8ACC932F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73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579-0433-409F-817F-18414D4A41D3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7F1A-2B50-4BF4-8E9D-C8ACC932F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41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579-0433-409F-817F-18414D4A41D3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7F1A-2B50-4BF4-8E9D-C8ACC932F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12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579-0433-409F-817F-18414D4A41D3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7F1A-2B50-4BF4-8E9D-C8ACC932F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28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579-0433-409F-817F-18414D4A41D3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7F1A-2B50-4BF4-8E9D-C8ACC932F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61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579-0433-409F-817F-18414D4A41D3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7F1A-2B50-4BF4-8E9D-C8ACC932F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74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579-0433-409F-817F-18414D4A41D3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7F1A-2B50-4BF4-8E9D-C8ACC932F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7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579-0433-409F-817F-18414D4A41D3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7F1A-2B50-4BF4-8E9D-C8ACC932F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1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579-0433-409F-817F-18414D4A41D3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7F1A-2B50-4BF4-8E9D-C8ACC932F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16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51579-0433-409F-817F-18414D4A41D3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07F1A-2B50-4BF4-8E9D-C8ACC932F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81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eaaDev/timeNarrative.html" TargetMode="External"/><Relationship Id="rId2" Type="http://schemas.openxmlformats.org/officeDocument/2006/relationships/hyperlink" Target="http://en.wikipedia.org/wiki/Slowly_changing_dimens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stackoverflow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Загрузка и трансформация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ETL = Extract Transform Load</a:t>
            </a:r>
          </a:p>
          <a:p>
            <a:r>
              <a:rPr lang="en-US" dirty="0" smtClean="0"/>
              <a:t>(</a:t>
            </a:r>
            <a:r>
              <a:rPr lang="ru-RU" dirty="0" smtClean="0"/>
              <a:t>Выгрузка – Трансформация – Загрузка)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42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История изменений в измерениях</a:t>
            </a:r>
            <a:r>
              <a:rPr lang="en-US" dirty="0" smtClean="0"/>
              <a:t>-4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 smtClean="0"/>
              <a:t>Тип </a:t>
            </a:r>
            <a:r>
              <a:rPr lang="en-US" sz="3600" dirty="0" smtClean="0"/>
              <a:t>3: </a:t>
            </a:r>
            <a:r>
              <a:rPr lang="ru-RU" sz="3600" dirty="0" smtClean="0"/>
              <a:t>Добавление атрибутов для хранения оригинальных значений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pPr lvl="1"/>
            <a:r>
              <a:rPr lang="ru-RU" dirty="0" smtClean="0"/>
              <a:t>Хранит только первое и текущее, или предыдущее и текущее значения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93515"/>
              </p:ext>
            </p:extLst>
          </p:nvPr>
        </p:nvGraphicFramePr>
        <p:xfrm>
          <a:off x="1066800" y="2895600"/>
          <a:ext cx="66293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225"/>
                <a:gridCol w="1769975"/>
                <a:gridCol w="2743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MANAGER_ID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MANAGER_NAME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ORIGINAL_MANAGER_NAME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Johnny Smith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Johnny Smith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813398"/>
              </p:ext>
            </p:extLst>
          </p:nvPr>
        </p:nvGraphicFramePr>
        <p:xfrm>
          <a:off x="1066800" y="4191000"/>
          <a:ext cx="66293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225"/>
                <a:gridCol w="1769975"/>
                <a:gridCol w="2743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MANAGER_ID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MANAGER_NAME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ORIGINAL_MANAGER_NAME</a:t>
                      </a:r>
                      <a:endParaRPr lang="ru-RU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Smith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Johnny Smith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История изменений в измерениях</a:t>
            </a:r>
            <a:r>
              <a:rPr lang="en-US" dirty="0" smtClean="0"/>
              <a:t>-</a:t>
            </a:r>
            <a:r>
              <a:rPr lang="ru-RU" dirty="0"/>
              <a:t>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Тип 4</a:t>
            </a:r>
            <a:r>
              <a:rPr lang="en-US" sz="3600" dirty="0" smtClean="0"/>
              <a:t>: </a:t>
            </a:r>
            <a:r>
              <a:rPr lang="ru-RU" sz="3600" dirty="0" smtClean="0"/>
              <a:t>Отдельная таблица с историей изменений</a:t>
            </a:r>
            <a:endParaRPr lang="en-US" sz="3600" dirty="0" smtClean="0"/>
          </a:p>
          <a:p>
            <a:pPr lvl="1"/>
            <a:r>
              <a:rPr lang="en-US" dirty="0" smtClean="0"/>
              <a:t>DIM_MANAGER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DIM_MANAGER_HIST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875353"/>
              </p:ext>
            </p:extLst>
          </p:nvPr>
        </p:nvGraphicFramePr>
        <p:xfrm>
          <a:off x="4267200" y="2819400"/>
          <a:ext cx="3886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225"/>
                <a:gridCol w="17699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MANAGER_ID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MANAGER_NAME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Johnny Smith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779541"/>
              </p:ext>
            </p:extLst>
          </p:nvPr>
        </p:nvGraphicFramePr>
        <p:xfrm>
          <a:off x="1600200" y="4572000"/>
          <a:ext cx="66293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225"/>
                <a:gridCol w="1769975"/>
                <a:gridCol w="2743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MANAGER_ID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MANAGER_NAME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HIST_CREATE_DATE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Johnny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Smith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01-01-2018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Smith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01-12-2018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3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История изменений в измерениях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http://en.wikipedia.org/wiki/Slowly_changing_dimension</a:t>
            </a:r>
            <a:endParaRPr lang="ru-RU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http://en.wikipedia.org/wiki/Change_data_capture</a:t>
            </a:r>
            <a:endParaRPr lang="ru-RU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http://martinfowler.com/eaaDev/timeNarrative.html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6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Исходная схема</a:t>
            </a:r>
            <a:r>
              <a:rPr lang="en-US" sz="2400" dirty="0" smtClean="0"/>
              <a:t>: </a:t>
            </a:r>
            <a:r>
              <a:rPr lang="ru-RU" sz="2400" dirty="0" smtClean="0"/>
              <a:t>база данных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ru.stackoverflow.com</a:t>
            </a:r>
            <a:r>
              <a:rPr lang="ru-RU" sz="2400" dirty="0"/>
              <a:t> 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so_ru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so_ru@ORCL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Спроектировать и заполнить данными </a:t>
            </a:r>
            <a:r>
              <a:rPr lang="en-US" sz="2400" dirty="0" smtClean="0"/>
              <a:t>ROLAP-</a:t>
            </a:r>
            <a:r>
              <a:rPr lang="ru-RU" sz="2400" dirty="0" smtClean="0"/>
              <a:t>схему для визуализации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ru-RU" sz="2400" b="1" dirty="0" smtClean="0"/>
              <a:t>Вариант 1</a:t>
            </a:r>
            <a:r>
              <a:rPr lang="en-US" sz="2400" b="1" dirty="0" smtClean="0"/>
              <a:t>: </a:t>
            </a:r>
            <a:r>
              <a:rPr lang="ru-RU" sz="2400" dirty="0" smtClean="0"/>
              <a:t>Количества и популярности </a:t>
            </a:r>
            <a:r>
              <a:rPr lang="en-US" sz="2400" dirty="0"/>
              <a:t>(</a:t>
            </a:r>
            <a:r>
              <a:rPr lang="en-US" sz="2400" dirty="0" err="1"/>
              <a:t>ViewCount</a:t>
            </a:r>
            <a:r>
              <a:rPr lang="en-US" sz="2400" dirty="0"/>
              <a:t>) </a:t>
            </a:r>
            <a:r>
              <a:rPr lang="ru-RU" sz="2400" dirty="0" smtClean="0"/>
              <a:t>вопросов</a:t>
            </a:r>
            <a:r>
              <a:rPr lang="ru-RU" sz="2400" dirty="0"/>
              <a:t> </a:t>
            </a:r>
            <a:r>
              <a:rPr lang="en-US" sz="2400" dirty="0" smtClean="0"/>
              <a:t>(POSTS) </a:t>
            </a:r>
            <a:r>
              <a:rPr lang="ru-RU" sz="2400" dirty="0" smtClean="0"/>
              <a:t>по дате создания вопроса и тегам (</a:t>
            </a:r>
            <a:r>
              <a:rPr lang="en-US" sz="2400" dirty="0" smtClean="0"/>
              <a:t>TAGS, TAG_SYNONYMS)</a:t>
            </a:r>
          </a:p>
          <a:p>
            <a:pPr marL="0" indent="0">
              <a:buNone/>
            </a:pPr>
            <a:r>
              <a:rPr lang="ru-RU" sz="2400" b="1" dirty="0" smtClean="0"/>
              <a:t>Вариант 2</a:t>
            </a:r>
            <a:r>
              <a:rPr lang="en-US" sz="2400" b="1" dirty="0" smtClean="0"/>
              <a:t>: </a:t>
            </a:r>
            <a:r>
              <a:rPr lang="ru-RU" sz="2400" dirty="0" smtClean="0"/>
              <a:t>Количества и репутации пользователей по дате регистрации и классов знаков (</a:t>
            </a:r>
            <a:r>
              <a:rPr lang="en-US" sz="2400" dirty="0" err="1" smtClean="0"/>
              <a:t>Badges.class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Визуализировать полученные данные с помощью </a:t>
            </a:r>
            <a:r>
              <a:rPr lang="en-US" sz="2400" dirty="0" smtClean="0"/>
              <a:t>Tableau Desktop (</a:t>
            </a:r>
            <a:r>
              <a:rPr lang="ru-RU" sz="2400" dirty="0" smtClean="0"/>
              <a:t>или аналогичного средства)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8965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схема потока данных</a:t>
            </a:r>
            <a:endParaRPr lang="ru-RU" dirty="0"/>
          </a:p>
        </p:txBody>
      </p:sp>
      <p:pic>
        <p:nvPicPr>
          <p:cNvPr id="1026" name="Picture 2" descr="https://panoply.io/uploads/versions/diagram4---x----750-328x---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t="15903" r="1056" b="16195"/>
          <a:stretch/>
        </p:blipFill>
        <p:spPr bwMode="auto">
          <a:xfrm>
            <a:off x="1024128" y="1676400"/>
            <a:ext cx="6949440" cy="212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4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Выгрузка – Загрузка данных (1)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Средства СУБД</a:t>
            </a:r>
          </a:p>
          <a:p>
            <a:pPr lvl="1"/>
            <a:r>
              <a:rPr lang="ru-RU" dirty="0" smtClean="0"/>
              <a:t>Импорт экспорт данных в бинарном виде (</a:t>
            </a:r>
            <a:r>
              <a:rPr lang="en-US" dirty="0" err="1" smtClean="0"/>
              <a:t>impdp</a:t>
            </a:r>
            <a:r>
              <a:rPr lang="en-US" dirty="0" smtClean="0"/>
              <a:t>/</a:t>
            </a:r>
            <a:r>
              <a:rPr lang="en-US" dirty="0" err="1" smtClean="0"/>
              <a:t>expdp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Импорт из файлов в произвольном формате (</a:t>
            </a:r>
            <a:r>
              <a:rPr lang="en-US" dirty="0" smtClean="0"/>
              <a:t>Oracle </a:t>
            </a:r>
            <a:r>
              <a:rPr lang="en-US" dirty="0" err="1" smtClean="0"/>
              <a:t>Sql</a:t>
            </a:r>
            <a:r>
              <a:rPr lang="en-US" dirty="0" smtClean="0"/>
              <a:t>* loader</a:t>
            </a:r>
            <a:r>
              <a:rPr lang="ru-RU" dirty="0" smtClean="0"/>
              <a:t>)</a:t>
            </a:r>
          </a:p>
          <a:p>
            <a:pPr lvl="1"/>
            <a:r>
              <a:rPr lang="en-US" dirty="0" smtClean="0"/>
              <a:t>DB Link (</a:t>
            </a:r>
            <a:r>
              <a:rPr lang="ru-RU" dirty="0" smtClean="0"/>
              <a:t>коннектор к СУБД того же вида)</a:t>
            </a:r>
          </a:p>
          <a:p>
            <a:pPr lvl="1"/>
            <a:r>
              <a:rPr lang="ru-RU" dirty="0" smtClean="0"/>
              <a:t>Коннекторы к другим СУБД</a:t>
            </a:r>
          </a:p>
        </p:txBody>
      </p:sp>
    </p:spTree>
    <p:extLst>
      <p:ext uri="{BB962C8B-B14F-4D97-AF65-F5344CB8AC3E}">
        <p14:creationId xmlns:p14="http://schemas.microsoft.com/office/powerpoint/2010/main" val="12659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Выгрузка – Загрузка и трансформация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Инструменты программиста</a:t>
            </a:r>
          </a:p>
          <a:p>
            <a:pPr lvl="1"/>
            <a:r>
              <a:rPr lang="en-US" dirty="0" smtClean="0"/>
              <a:t>SQL, </a:t>
            </a:r>
            <a:r>
              <a:rPr lang="ru-RU" dirty="0" smtClean="0"/>
              <a:t>Хранимые процедуры</a:t>
            </a:r>
          </a:p>
          <a:p>
            <a:pPr lvl="1"/>
            <a:r>
              <a:rPr lang="en-US" dirty="0" smtClean="0"/>
              <a:t>Java, JDBC</a:t>
            </a:r>
          </a:p>
          <a:p>
            <a:pPr lvl="1"/>
            <a:r>
              <a:rPr lang="en-US" dirty="0" smtClean="0"/>
              <a:t>Spring Batch</a:t>
            </a:r>
          </a:p>
          <a:p>
            <a:pPr lvl="1"/>
            <a:r>
              <a:rPr lang="en-US" dirty="0" smtClean="0"/>
              <a:t>Apache Spark</a:t>
            </a:r>
          </a:p>
          <a:p>
            <a:r>
              <a:rPr lang="ru-RU" dirty="0" smtClean="0"/>
              <a:t>Специализированные продукты </a:t>
            </a:r>
            <a:r>
              <a:rPr lang="en-US" dirty="0" smtClean="0"/>
              <a:t>ETL</a:t>
            </a:r>
          </a:p>
          <a:p>
            <a:pPr lvl="1"/>
            <a:r>
              <a:rPr lang="en-US" dirty="0" err="1" smtClean="0"/>
              <a:t>Informatica</a:t>
            </a:r>
            <a:r>
              <a:rPr lang="en-US" dirty="0" smtClean="0"/>
              <a:t> ETL</a:t>
            </a:r>
          </a:p>
          <a:p>
            <a:pPr lvl="1"/>
            <a:r>
              <a:rPr lang="en-US" dirty="0" smtClean="0"/>
              <a:t>IBM </a:t>
            </a:r>
            <a:r>
              <a:rPr lang="en-US" dirty="0" err="1" smtClean="0"/>
              <a:t>DataStage</a:t>
            </a:r>
            <a:endParaRPr lang="en-US" dirty="0" smtClean="0"/>
          </a:p>
          <a:p>
            <a:pPr lvl="1"/>
            <a:r>
              <a:rPr lang="en-US" dirty="0" err="1" smtClean="0"/>
              <a:t>Talend</a:t>
            </a:r>
            <a:r>
              <a:rPr lang="en-US" dirty="0" smtClean="0"/>
              <a:t> ETL (open source)</a:t>
            </a:r>
          </a:p>
          <a:p>
            <a:pPr lvl="1"/>
            <a:r>
              <a:rPr lang="en-US" dirty="0" smtClean="0"/>
              <a:t>Clover ETL (open source)</a:t>
            </a:r>
          </a:p>
          <a:p>
            <a:pPr lvl="1"/>
            <a:r>
              <a:rPr lang="en-US" dirty="0" err="1" smtClean="0"/>
              <a:t>JasperSoft</a:t>
            </a:r>
            <a:r>
              <a:rPr lang="en-US" dirty="0" smtClean="0"/>
              <a:t> ETL (open source)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13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Планировщик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Простой</a:t>
            </a:r>
            <a:r>
              <a:rPr lang="en-US" dirty="0" smtClean="0"/>
              <a:t> (</a:t>
            </a:r>
            <a:r>
              <a:rPr lang="en-US" dirty="0" err="1" smtClean="0"/>
              <a:t>Cron</a:t>
            </a:r>
            <a:r>
              <a:rPr lang="en-US" dirty="0" smtClean="0"/>
              <a:t>, Oracle DBMS_SCHEDULER)</a:t>
            </a:r>
            <a:endParaRPr lang="ru-RU" dirty="0" smtClean="0"/>
          </a:p>
          <a:p>
            <a:pPr lvl="1"/>
            <a:r>
              <a:rPr lang="ru-RU" dirty="0" smtClean="0"/>
              <a:t>Запуск задач (скриптов) по расписанию</a:t>
            </a:r>
          </a:p>
          <a:p>
            <a:r>
              <a:rPr lang="ru-RU" dirty="0" smtClean="0"/>
              <a:t>Специализированный</a:t>
            </a:r>
            <a:r>
              <a:rPr lang="en-US" dirty="0" smtClean="0"/>
              <a:t> (Quartz Scheduler)</a:t>
            </a:r>
            <a:endParaRPr lang="ru-RU" dirty="0" smtClean="0"/>
          </a:p>
          <a:p>
            <a:pPr lvl="1"/>
            <a:r>
              <a:rPr lang="ru-RU" dirty="0" smtClean="0"/>
              <a:t>Отслеживание ошибок </a:t>
            </a:r>
            <a:r>
              <a:rPr lang="en-US" dirty="0" smtClean="0"/>
              <a:t>/ </a:t>
            </a:r>
            <a:r>
              <a:rPr lang="ru-RU" dirty="0" smtClean="0"/>
              <a:t>рестарт</a:t>
            </a:r>
          </a:p>
          <a:p>
            <a:pPr lvl="1"/>
            <a:r>
              <a:rPr lang="ru-RU" dirty="0" smtClean="0"/>
              <a:t>Консоль администратора для управления задачами (добавление</a:t>
            </a:r>
            <a:r>
              <a:rPr lang="en-US" dirty="0" smtClean="0"/>
              <a:t>/</a:t>
            </a:r>
            <a:r>
              <a:rPr lang="ru-RU" dirty="0" smtClean="0"/>
              <a:t>удаление</a:t>
            </a:r>
            <a:r>
              <a:rPr lang="en-US" dirty="0" smtClean="0"/>
              <a:t>/</a:t>
            </a:r>
            <a:r>
              <a:rPr lang="ru-RU" dirty="0" smtClean="0"/>
              <a:t>форсированны</a:t>
            </a:r>
            <a:r>
              <a:rPr lang="ru-RU" dirty="0"/>
              <a:t>й</a:t>
            </a:r>
            <a:r>
              <a:rPr lang="ru-RU" dirty="0" smtClean="0"/>
              <a:t> запуск</a:t>
            </a:r>
            <a:r>
              <a:rPr lang="en-US" dirty="0" smtClean="0"/>
              <a:t>/</a:t>
            </a:r>
            <a:r>
              <a:rPr lang="ru-RU" dirty="0" smtClean="0"/>
              <a:t>изменение расписания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Корпоративный (</a:t>
            </a:r>
            <a:r>
              <a:rPr lang="en-US" dirty="0" smtClean="0"/>
              <a:t>enterprise)</a:t>
            </a:r>
          </a:p>
          <a:p>
            <a:pPr lvl="1"/>
            <a:r>
              <a:rPr lang="ru-RU" dirty="0" smtClean="0"/>
              <a:t>Управление через агентов на множестве машин</a:t>
            </a:r>
          </a:p>
          <a:p>
            <a:pPr lvl="1"/>
            <a:r>
              <a:rPr lang="ru-RU" dirty="0" smtClean="0"/>
              <a:t>Запуск цепочек задач</a:t>
            </a:r>
          </a:p>
          <a:p>
            <a:pPr lvl="1"/>
            <a:r>
              <a:rPr lang="ru-RU" dirty="0" smtClean="0"/>
              <a:t>Отказоустойчивость</a:t>
            </a:r>
          </a:p>
          <a:p>
            <a:pPr lvl="1"/>
            <a:r>
              <a:rPr lang="ru-RU" dirty="0" smtClean="0"/>
              <a:t>Управление задачами на всех машинах из одного интерфейса</a:t>
            </a:r>
            <a:endParaRPr lang="en-US" dirty="0" smtClean="0"/>
          </a:p>
          <a:p>
            <a:pPr lvl="1"/>
            <a:r>
              <a:rPr lang="en-US" dirty="0" smtClean="0"/>
              <a:t>Control-M, </a:t>
            </a:r>
            <a:r>
              <a:rPr lang="en-US" dirty="0" err="1"/>
              <a:t>AutoSys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989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загрузок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Пакетная</a:t>
            </a:r>
          </a:p>
          <a:p>
            <a:pPr lvl="1"/>
            <a:r>
              <a:rPr lang="ru-RU" dirty="0" smtClean="0"/>
              <a:t>Начальная загрузка (</a:t>
            </a:r>
            <a:r>
              <a:rPr lang="en-US" dirty="0" smtClean="0"/>
              <a:t>Initial load)</a:t>
            </a:r>
            <a:endParaRPr lang="ru-RU" dirty="0" smtClean="0"/>
          </a:p>
          <a:p>
            <a:pPr lvl="1"/>
            <a:r>
              <a:rPr lang="ru-RU" dirty="0" smtClean="0"/>
              <a:t>Загрузка дель</a:t>
            </a:r>
            <a:r>
              <a:rPr lang="ru-RU" dirty="0"/>
              <a:t>т</a:t>
            </a:r>
            <a:r>
              <a:rPr lang="ru-RU" dirty="0" smtClean="0"/>
              <a:t>ы</a:t>
            </a:r>
            <a:r>
              <a:rPr lang="en-US" dirty="0" smtClean="0"/>
              <a:t> (Delta load)</a:t>
            </a:r>
            <a:endParaRPr lang="ru-RU" dirty="0" smtClean="0"/>
          </a:p>
          <a:p>
            <a:r>
              <a:rPr lang="ru-RU" dirty="0" smtClean="0"/>
              <a:t>Потоковая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89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История изменений в </a:t>
            </a:r>
            <a:r>
              <a:rPr lang="ru-RU" dirty="0" smtClean="0"/>
              <a:t>измерениях</a:t>
            </a:r>
            <a:r>
              <a:rPr lang="en-US" dirty="0" smtClean="0"/>
              <a:t>-1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Проблема</a:t>
            </a:r>
            <a:r>
              <a:rPr lang="en-US" sz="2800" dirty="0" smtClean="0"/>
              <a:t>: </a:t>
            </a:r>
            <a:r>
              <a:rPr lang="ru-RU" sz="2800" dirty="0" smtClean="0"/>
              <a:t>что делать при изменении данных в измерениях</a:t>
            </a:r>
          </a:p>
          <a:p>
            <a:r>
              <a:rPr lang="ru-RU" sz="2800" dirty="0" smtClean="0"/>
              <a:t>Тип 0</a:t>
            </a:r>
            <a:r>
              <a:rPr lang="en-US" sz="2800" dirty="0" smtClean="0"/>
              <a:t>: </a:t>
            </a:r>
            <a:r>
              <a:rPr lang="ru-RU" sz="2800" dirty="0" smtClean="0"/>
              <a:t>Не перезаписывать изменения</a:t>
            </a:r>
            <a:endParaRPr lang="en-US" sz="2800" dirty="0" smtClean="0"/>
          </a:p>
          <a:p>
            <a:pPr lvl="1"/>
            <a:r>
              <a:rPr lang="ru-RU" sz="2400" dirty="0" smtClean="0"/>
              <a:t>Для измерений, которые не должны меняться (даты, начальные значения)</a:t>
            </a:r>
          </a:p>
          <a:p>
            <a:r>
              <a:rPr lang="ru-RU" sz="2800" dirty="0" smtClean="0"/>
              <a:t>Тип 1</a:t>
            </a:r>
            <a:r>
              <a:rPr lang="en-US" sz="2800" dirty="0" smtClean="0"/>
              <a:t>: </a:t>
            </a:r>
            <a:r>
              <a:rPr lang="ru-RU" sz="2800" dirty="0" smtClean="0"/>
              <a:t>Затирать старые значения новыми</a:t>
            </a:r>
            <a:endParaRPr lang="en-US" sz="2800" dirty="0" smtClean="0"/>
          </a:p>
          <a:p>
            <a:pPr lvl="1"/>
            <a:r>
              <a:rPr lang="ru-RU" sz="2400" dirty="0" smtClean="0"/>
              <a:t>История изменений не сохраняется</a:t>
            </a:r>
            <a:endParaRPr lang="en-US" sz="2400" dirty="0" smtClean="0"/>
          </a:p>
          <a:p>
            <a:pPr lvl="1"/>
            <a:r>
              <a:rPr lang="ru-RU" sz="2400" dirty="0" smtClean="0"/>
              <a:t>Было</a:t>
            </a:r>
            <a:r>
              <a:rPr lang="en-US" sz="2400" dirty="0" smtClean="0"/>
              <a:t>:</a:t>
            </a:r>
          </a:p>
          <a:p>
            <a:pPr lvl="1"/>
            <a:endParaRPr lang="en-US" sz="2400" dirty="0"/>
          </a:p>
          <a:p>
            <a:pPr lvl="1"/>
            <a:r>
              <a:rPr lang="ru-RU" sz="2400" dirty="0" smtClean="0"/>
              <a:t>Стало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93509"/>
              </p:ext>
            </p:extLst>
          </p:nvPr>
        </p:nvGraphicFramePr>
        <p:xfrm>
          <a:off x="2514600" y="4495800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MANAGER_NAME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Johnny Smith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54363"/>
              </p:ext>
            </p:extLst>
          </p:nvPr>
        </p:nvGraphicFramePr>
        <p:xfrm>
          <a:off x="2514600" y="5410200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MANAGER_NAME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John Smith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6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История изменений в измерениях</a:t>
            </a:r>
            <a:r>
              <a:rPr lang="en-US" dirty="0" smtClean="0"/>
              <a:t>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Тип 2</a:t>
            </a:r>
            <a:r>
              <a:rPr lang="en-US" sz="3600" dirty="0" smtClean="0"/>
              <a:t>: </a:t>
            </a:r>
            <a:r>
              <a:rPr lang="ru-RU" sz="3600" dirty="0" smtClean="0"/>
              <a:t>Добавление новой строки</a:t>
            </a:r>
            <a:endParaRPr lang="en-US" sz="3600" dirty="0" smtClean="0"/>
          </a:p>
          <a:p>
            <a:pPr marL="0" indent="0">
              <a:buNone/>
            </a:pPr>
            <a:r>
              <a:rPr lang="ru-RU" sz="2400" dirty="0" smtClean="0"/>
              <a:t>Вариант 1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/>
              <a:t>Вариант </a:t>
            </a:r>
            <a:r>
              <a:rPr lang="en-US" sz="2400" dirty="0" smtClean="0"/>
              <a:t>2: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317711"/>
              </p:ext>
            </p:extLst>
          </p:nvPr>
        </p:nvGraphicFramePr>
        <p:xfrm>
          <a:off x="2895600" y="2286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D_MANAGER_ID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MANAGER_ID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MANAGER_NAME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Johnny Smith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763093"/>
              </p:ext>
            </p:extLst>
          </p:nvPr>
        </p:nvGraphicFramePr>
        <p:xfrm>
          <a:off x="2895600" y="3124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D_MANAGER_ID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MANAGER_ID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MANAGER_NAME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Johnny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Smith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r>
                        <a:rPr lang="en-US" sz="1600" baseline="0" dirty="0" smtClean="0"/>
                        <a:t> Smith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69135"/>
              </p:ext>
            </p:extLst>
          </p:nvPr>
        </p:nvGraphicFramePr>
        <p:xfrm>
          <a:off x="1524000" y="4724400"/>
          <a:ext cx="746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813560"/>
                <a:gridCol w="13716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D_MANAGER_ID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MANAGER_ID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MANAGER_NAME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START_DATE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END_DATE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Johnny Smith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01-01-2018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31-12-9999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19362"/>
              </p:ext>
            </p:extLst>
          </p:nvPr>
        </p:nvGraphicFramePr>
        <p:xfrm>
          <a:off x="1524000" y="5562600"/>
          <a:ext cx="7467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813560"/>
                <a:gridCol w="13716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D_MANAGER_ID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MANAGER_ID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MANAGER_NAME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START_DATE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END_DATE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Johnny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Smith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01-01-2018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01-12-2018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</a:t>
                      </a:r>
                      <a:r>
                        <a:rPr lang="en-US" sz="1400" baseline="0" dirty="0" smtClean="0"/>
                        <a:t> Smith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01-12-2018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31-12-9999</a:t>
                      </a:r>
                      <a:endParaRPr lang="ru-RU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2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История изменений в измерениях</a:t>
            </a:r>
            <a:r>
              <a:rPr lang="en-US" dirty="0" smtClean="0"/>
              <a:t>-3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Тип 2</a:t>
            </a:r>
            <a:r>
              <a:rPr lang="en-US" sz="3600" dirty="0" smtClean="0"/>
              <a:t>: </a:t>
            </a:r>
            <a:r>
              <a:rPr lang="ru-RU" sz="3600" dirty="0" smtClean="0"/>
              <a:t>Добавление новой строки</a:t>
            </a:r>
            <a:endParaRPr lang="en-US" sz="3600" dirty="0" smtClean="0"/>
          </a:p>
          <a:p>
            <a:pPr marL="0" indent="0">
              <a:buNone/>
            </a:pPr>
            <a:r>
              <a:rPr lang="ru-RU" sz="2400" dirty="0" smtClean="0"/>
              <a:t>Вариант </a:t>
            </a:r>
            <a:r>
              <a:rPr lang="en-US" sz="2400" dirty="0" smtClean="0"/>
              <a:t>3:</a:t>
            </a:r>
            <a:endParaRPr lang="ru-RU" sz="24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322831"/>
              </p:ext>
            </p:extLst>
          </p:nvPr>
        </p:nvGraphicFramePr>
        <p:xfrm>
          <a:off x="1066800" y="2895600"/>
          <a:ext cx="746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813560"/>
                <a:gridCol w="13716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D_MANAGER_ID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MANAGER_ID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MANAGER_NAME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START_DATE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IS_ACTIVE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Johnny Smith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01-01-2018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607103"/>
              </p:ext>
            </p:extLst>
          </p:nvPr>
        </p:nvGraphicFramePr>
        <p:xfrm>
          <a:off x="1066800" y="3733800"/>
          <a:ext cx="7467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813560"/>
                <a:gridCol w="13716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D_MANAGER_ID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MANAGER_ID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MANAGER_NAME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START_DATE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IS_ACTIVE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Johnny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Smith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01-01-2018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</a:t>
                      </a:r>
                      <a:r>
                        <a:rPr lang="en-US" sz="1400" baseline="0" dirty="0" smtClean="0"/>
                        <a:t> Smith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01-12-2018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509</Words>
  <Application>Microsoft Office PowerPoint</Application>
  <PresentationFormat>Экран (4:3)</PresentationFormat>
  <Paragraphs>182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Загрузка и трансформация данных</vt:lpstr>
      <vt:lpstr>Общая схема потока данных</vt:lpstr>
      <vt:lpstr>Выгрузка – Загрузка данных (1)</vt:lpstr>
      <vt:lpstr>Выгрузка – Загрузка и трансформация данных</vt:lpstr>
      <vt:lpstr>Планировщик</vt:lpstr>
      <vt:lpstr>Типы загрузок</vt:lpstr>
      <vt:lpstr>История изменений в измерениях-1</vt:lpstr>
      <vt:lpstr>История изменений в измерениях-2</vt:lpstr>
      <vt:lpstr>История изменений в измерениях-3</vt:lpstr>
      <vt:lpstr>История изменений в измерениях-4</vt:lpstr>
      <vt:lpstr>История изменений в измерениях-5</vt:lpstr>
      <vt:lpstr>История изменений в измерениях</vt:lpstr>
      <vt:lpstr>Задачи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Загрузка и трансформация данных</dc:title>
  <dc:creator>Windows User</dc:creator>
  <cp:lastModifiedBy>Windows User</cp:lastModifiedBy>
  <cp:revision>34</cp:revision>
  <dcterms:created xsi:type="dcterms:W3CDTF">2018-11-24T09:20:00Z</dcterms:created>
  <dcterms:modified xsi:type="dcterms:W3CDTF">2018-12-08T12:43:42Z</dcterms:modified>
</cp:coreProperties>
</file>