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8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92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0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49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24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2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65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3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50BF-7F95-4EEB-9FD4-FEF8263AAAB3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8995-5271-4977-985F-9B045F76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9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stackover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Загрузка данных в </a:t>
            </a:r>
            <a:r>
              <a:rPr lang="en-US" dirty="0" smtClean="0"/>
              <a:t>OLAP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dirty="0"/>
              <a:t>Загрузка данных в измерения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Очистка данных (проверка корректности данных, внешних ключей, удаление дубликатов)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Слияние данных из разных источников (если необходимо)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Генерация первичного ключа для измерения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Добавление специальных строк-исключений</a:t>
            </a:r>
          </a:p>
          <a:p>
            <a:pPr marL="400050" lvl="1" indent="0">
              <a:buNone/>
            </a:pPr>
            <a:endParaRPr lang="ru-RU" sz="3000" dirty="0" smtClean="0"/>
          </a:p>
          <a:p>
            <a:pPr marL="400050" lvl="1" indent="0">
              <a:buNone/>
            </a:pPr>
            <a:r>
              <a:rPr lang="ru-RU" sz="3000" dirty="0" smtClean="0"/>
              <a:t>При обновлении измерения</a:t>
            </a:r>
            <a:r>
              <a:rPr lang="en-US" sz="3000" dirty="0" smtClean="0"/>
              <a:t>:</a:t>
            </a:r>
          </a:p>
          <a:p>
            <a:pPr marL="1257300" lvl="2" indent="-457200">
              <a:buFont typeface="+mj-lt"/>
              <a:buAutoNum type="arabicPeriod"/>
            </a:pPr>
            <a:r>
              <a:rPr lang="ru-RU" dirty="0" smtClean="0"/>
              <a:t>Вычисление дельты (изменений в исходных данных)</a:t>
            </a:r>
          </a:p>
          <a:p>
            <a:pPr marL="1257300" lvl="2" indent="-457200">
              <a:buFont typeface="+mj-lt"/>
              <a:buAutoNum type="arabicPeriod"/>
            </a:pPr>
            <a:r>
              <a:rPr lang="ru-RU" dirty="0" smtClean="0"/>
              <a:t>Добавление</a:t>
            </a:r>
            <a:r>
              <a:rPr lang="en-US" dirty="0" smtClean="0"/>
              <a:t>/</a:t>
            </a:r>
            <a:r>
              <a:rPr lang="ru-RU" dirty="0" smtClean="0"/>
              <a:t>обновление данных в измерении в соответствии с типом хранения истории (см. прошлую лекцию)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0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фактов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Извлечение из источника в </a:t>
            </a:r>
            <a:r>
              <a:rPr lang="en-US" dirty="0" smtClean="0"/>
              <a:t>staging-</a:t>
            </a:r>
            <a:r>
              <a:rPr lang="ru-RU" dirty="0" smtClean="0"/>
              <a:t>таблицу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Очистка </a:t>
            </a:r>
            <a:r>
              <a:rPr lang="ru-RU" dirty="0"/>
              <a:t>данных </a:t>
            </a:r>
            <a:endParaRPr lang="ru-RU" dirty="0" smtClean="0"/>
          </a:p>
          <a:p>
            <a:pPr marL="1314450" lvl="2" indent="-514350">
              <a:buFont typeface="+mj-lt"/>
              <a:buAutoNum type="arabicPeriod"/>
            </a:pPr>
            <a:r>
              <a:rPr lang="ru-RU" dirty="0" smtClean="0"/>
              <a:t>проверка </a:t>
            </a:r>
            <a:r>
              <a:rPr lang="ru-RU" dirty="0"/>
              <a:t>корректности </a:t>
            </a:r>
            <a:r>
              <a:rPr lang="ru-RU" dirty="0" smtClean="0"/>
              <a:t>данных</a:t>
            </a:r>
          </a:p>
          <a:p>
            <a:pPr marL="1314450" lvl="2" indent="-514350">
              <a:buFont typeface="+mj-lt"/>
              <a:buAutoNum type="arabicPeriod"/>
            </a:pPr>
            <a:r>
              <a:rPr lang="ru-RU" dirty="0"/>
              <a:t>удаление </a:t>
            </a:r>
            <a:r>
              <a:rPr lang="ru-RU" dirty="0" smtClean="0"/>
              <a:t>дубликатов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Слияние из нескольких источников (если требуется)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Конвертация данных</a:t>
            </a:r>
          </a:p>
          <a:p>
            <a:pPr marL="1314450" lvl="2" indent="-514350">
              <a:buFont typeface="+mj-lt"/>
              <a:buAutoNum type="arabicPeriod"/>
            </a:pPr>
            <a:r>
              <a:rPr lang="ru-RU" dirty="0"/>
              <a:t>к</a:t>
            </a:r>
            <a:r>
              <a:rPr lang="ru-RU" dirty="0" smtClean="0"/>
              <a:t>онвертация внешних ключей в ключи измерений</a:t>
            </a:r>
          </a:p>
          <a:p>
            <a:pPr marL="1314450" lvl="2" indent="-514350">
              <a:buFont typeface="+mj-lt"/>
              <a:buAutoNum type="arabicPeriod"/>
            </a:pPr>
            <a:r>
              <a:rPr lang="ru-RU" dirty="0" smtClean="0"/>
              <a:t>Расчет вычисляемых полей фактов (</a:t>
            </a:r>
            <a:r>
              <a:rPr lang="en-US" dirty="0" smtClean="0"/>
              <a:t>measures</a:t>
            </a:r>
            <a:r>
              <a:rPr lang="ru-RU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Загрузка результата в таблицу фактов</a:t>
            </a:r>
          </a:p>
          <a:p>
            <a:pPr marL="914400" lvl="1" indent="-514350">
              <a:buFont typeface="+mj-lt"/>
              <a:buAutoNum type="arabicPeriod"/>
            </a:pPr>
            <a:endParaRPr lang="ru-RU" dirty="0" smtClean="0"/>
          </a:p>
          <a:p>
            <a:pPr marL="914400" lvl="1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63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Расчет </a:t>
            </a:r>
            <a:r>
              <a:rPr lang="ru-RU" dirty="0" smtClean="0"/>
              <a:t>агрегатов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</a:t>
            </a:r>
            <a:r>
              <a:rPr lang="ru-RU" dirty="0" smtClean="0"/>
              <a:t>з </a:t>
            </a:r>
            <a:r>
              <a:rPr lang="en-US" dirty="0" smtClean="0"/>
              <a:t>staging-</a:t>
            </a:r>
            <a:r>
              <a:rPr lang="ru-RU" dirty="0" smtClean="0"/>
              <a:t>таблицы с помощью </a:t>
            </a:r>
            <a:endParaRPr lang="en-US" dirty="0" smtClean="0"/>
          </a:p>
          <a:p>
            <a:pPr lvl="1"/>
            <a:r>
              <a:rPr lang="en-US" dirty="0" smtClean="0"/>
              <a:t>Group by</a:t>
            </a:r>
          </a:p>
          <a:p>
            <a:pPr lvl="1"/>
            <a:r>
              <a:rPr lang="en-US" dirty="0" smtClean="0"/>
              <a:t>Rollup()</a:t>
            </a:r>
          </a:p>
          <a:p>
            <a:pPr lvl="1"/>
            <a:r>
              <a:rPr lang="en-US" dirty="0" smtClean="0"/>
              <a:t>Cube()</a:t>
            </a:r>
          </a:p>
          <a:p>
            <a:r>
              <a:rPr lang="ru-RU" dirty="0" smtClean="0"/>
              <a:t>Сохранение в </a:t>
            </a:r>
          </a:p>
          <a:p>
            <a:pPr lvl="1"/>
            <a:r>
              <a:rPr lang="ru-RU" dirty="0" smtClean="0"/>
              <a:t>ту же таблицу фактов</a:t>
            </a:r>
          </a:p>
          <a:p>
            <a:pPr lvl="1"/>
            <a:r>
              <a:rPr lang="ru-RU" dirty="0" smtClean="0"/>
              <a:t>Отдельную таблицу фактов</a:t>
            </a:r>
          </a:p>
          <a:p>
            <a:r>
              <a:rPr lang="ru-RU" dirty="0" smtClean="0"/>
              <a:t>Механизм обновления</a:t>
            </a:r>
          </a:p>
          <a:p>
            <a:pPr lvl="1"/>
            <a:r>
              <a:rPr lang="ru-RU" dirty="0" smtClean="0"/>
              <a:t>Ручной </a:t>
            </a:r>
            <a:r>
              <a:rPr lang="en-US" dirty="0" smtClean="0"/>
              <a:t>(SQL, PL/SQL)</a:t>
            </a:r>
          </a:p>
          <a:p>
            <a:pPr lvl="1"/>
            <a:r>
              <a:rPr lang="ru-RU" dirty="0" smtClean="0"/>
              <a:t>Автоматический (</a:t>
            </a:r>
            <a:r>
              <a:rPr lang="en-US" dirty="0" smtClean="0"/>
              <a:t>Materialized view)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Материализованные представления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Materialized view)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en-US" dirty="0" smtClean="0"/>
              <a:t>(VIEW)</a:t>
            </a:r>
            <a:r>
              <a:rPr lang="ru-RU" dirty="0" smtClean="0"/>
              <a:t>, данные для которого сохраняются в таблице</a:t>
            </a:r>
          </a:p>
          <a:p>
            <a:r>
              <a:rPr lang="ru-RU" dirty="0" smtClean="0"/>
              <a:t>Автоматическое обновление</a:t>
            </a:r>
          </a:p>
          <a:p>
            <a:pPr lvl="1"/>
            <a:r>
              <a:rPr lang="ru-RU" dirty="0" smtClean="0"/>
              <a:t>По запросу</a:t>
            </a:r>
          </a:p>
          <a:p>
            <a:pPr lvl="1"/>
            <a:r>
              <a:rPr lang="ru-RU" dirty="0" smtClean="0"/>
              <a:t>По расписанию</a:t>
            </a:r>
          </a:p>
          <a:p>
            <a:pPr lvl="1"/>
            <a:r>
              <a:rPr lang="ru-RU" dirty="0" smtClean="0"/>
              <a:t>По изменению данных в исходных таблицах</a:t>
            </a:r>
          </a:p>
          <a:p>
            <a:pPr lvl="2"/>
            <a:r>
              <a:rPr lang="ru-RU" dirty="0" smtClean="0"/>
              <a:t>Полное обновление</a:t>
            </a:r>
          </a:p>
          <a:p>
            <a:pPr lvl="2"/>
            <a:r>
              <a:rPr lang="ru-RU" dirty="0" smtClean="0"/>
              <a:t>Быстрое обновление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1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Индексы делают </a:t>
            </a:r>
            <a:r>
              <a:rPr lang="en-US" dirty="0" smtClean="0"/>
              <a:t>Insert </a:t>
            </a:r>
            <a:r>
              <a:rPr lang="ru-RU" dirty="0" smtClean="0"/>
              <a:t>медленнее</a:t>
            </a:r>
          </a:p>
          <a:p>
            <a:pPr lvl="1"/>
            <a:r>
              <a:rPr lang="ru-RU" dirty="0" smtClean="0"/>
              <a:t>Удалить или отключить индексы перед </a:t>
            </a:r>
            <a:r>
              <a:rPr lang="en-US" dirty="0" smtClean="0"/>
              <a:t>insert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r>
              <a:rPr lang="ru-RU" dirty="0" smtClean="0"/>
              <a:t> и включить после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Update</a:t>
            </a:r>
            <a:r>
              <a:rPr lang="ru-RU" dirty="0" smtClean="0"/>
              <a:t> индексы могут быть нужны </a:t>
            </a:r>
          </a:p>
          <a:p>
            <a:pPr lvl="1"/>
            <a:r>
              <a:rPr lang="ru-RU" dirty="0" smtClean="0"/>
              <a:t>Удалить или отключить все индексы, которые не нужны. Оставить только те, которые используются в </a:t>
            </a:r>
            <a:r>
              <a:rPr lang="en-US" dirty="0" smtClean="0"/>
              <a:t>update</a:t>
            </a:r>
          </a:p>
          <a:p>
            <a:r>
              <a:rPr lang="ru-RU" dirty="0" smtClean="0"/>
              <a:t>Отделить операции </a:t>
            </a:r>
            <a:r>
              <a:rPr lang="en-US" dirty="0" smtClean="0"/>
              <a:t>INSERT </a:t>
            </a:r>
            <a:r>
              <a:rPr lang="ru-RU" dirty="0" smtClean="0"/>
              <a:t>от </a:t>
            </a:r>
            <a:r>
              <a:rPr lang="en-US" dirty="0" smtClean="0"/>
              <a:t>UPDATE</a:t>
            </a:r>
          </a:p>
          <a:p>
            <a:r>
              <a:rPr lang="ru-RU" dirty="0" err="1" smtClean="0"/>
              <a:t>Партиционировать</a:t>
            </a:r>
            <a:r>
              <a:rPr lang="ru-RU" dirty="0" smtClean="0"/>
              <a:t> </a:t>
            </a:r>
            <a:r>
              <a:rPr lang="en-US" dirty="0" smtClean="0"/>
              <a:t>(Partition) </a:t>
            </a:r>
            <a:r>
              <a:rPr lang="ru-RU" dirty="0" smtClean="0"/>
              <a:t>таблицу фактов </a:t>
            </a:r>
          </a:p>
        </p:txBody>
      </p:sp>
    </p:spTree>
    <p:extLst>
      <p:ext uri="{BB962C8B-B14F-4D97-AF65-F5344CB8AC3E}">
        <p14:creationId xmlns:p14="http://schemas.microsoft.com/office/powerpoint/2010/main" val="8926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Исходная схема</a:t>
            </a:r>
            <a:r>
              <a:rPr lang="en-US" sz="2400" dirty="0" smtClean="0"/>
              <a:t>: </a:t>
            </a:r>
            <a:r>
              <a:rPr lang="ru-RU" sz="2400" dirty="0" smtClean="0"/>
              <a:t>база данных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ru.stackoverflow.com</a:t>
            </a:r>
            <a:r>
              <a:rPr lang="ru-RU" sz="2400" dirty="0"/>
              <a:t>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so_ru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so_ru@ORCL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Спроектировать и заполнить данными </a:t>
            </a:r>
            <a:r>
              <a:rPr lang="en-US" sz="2400" dirty="0" smtClean="0"/>
              <a:t>ROLAP-</a:t>
            </a:r>
            <a:r>
              <a:rPr lang="ru-RU" sz="2400" dirty="0" smtClean="0"/>
              <a:t>схему для анализа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ru-RU" sz="2400" b="1" dirty="0" smtClean="0"/>
              <a:t>Вариант 1</a:t>
            </a:r>
            <a:r>
              <a:rPr lang="en-US" sz="2400" b="1" dirty="0" smtClean="0"/>
              <a:t>: </a:t>
            </a:r>
            <a:r>
              <a:rPr lang="ru-RU" sz="2400" dirty="0" smtClean="0"/>
              <a:t>Количества и популярности </a:t>
            </a:r>
            <a:r>
              <a:rPr lang="en-US" sz="2400" dirty="0"/>
              <a:t>(</a:t>
            </a:r>
            <a:r>
              <a:rPr lang="en-US" sz="2400" dirty="0" err="1"/>
              <a:t>ViewCount</a:t>
            </a:r>
            <a:r>
              <a:rPr lang="en-US" sz="2400" dirty="0"/>
              <a:t>) </a:t>
            </a:r>
            <a:r>
              <a:rPr lang="ru-RU" sz="2400" dirty="0" smtClean="0"/>
              <a:t>вопросов и ответов </a:t>
            </a:r>
            <a:r>
              <a:rPr lang="en-US" sz="2400" dirty="0" smtClean="0"/>
              <a:t>(POSTS) </a:t>
            </a:r>
            <a:r>
              <a:rPr lang="ru-RU" sz="2400" dirty="0" smtClean="0"/>
              <a:t>по дате создания и тегам (</a:t>
            </a:r>
            <a:r>
              <a:rPr lang="en-US" sz="2400" dirty="0" smtClean="0"/>
              <a:t>TAGS, TAG_SYNONYMS)</a:t>
            </a:r>
          </a:p>
          <a:p>
            <a:pPr marL="0" indent="0">
              <a:buNone/>
            </a:pPr>
            <a:r>
              <a:rPr lang="ru-RU" sz="2400" b="1" dirty="0" smtClean="0"/>
              <a:t>Вариант 2</a:t>
            </a:r>
            <a:r>
              <a:rPr lang="en-US" sz="2400" b="1" dirty="0" smtClean="0"/>
              <a:t>: </a:t>
            </a:r>
            <a:r>
              <a:rPr lang="ru-RU" sz="2400" dirty="0" smtClean="0"/>
              <a:t>Количества и репутации пользователей по дате регистрации и классов знаков (</a:t>
            </a:r>
            <a:r>
              <a:rPr lang="en-US" sz="2400" dirty="0" err="1" smtClean="0"/>
              <a:t>Badges.class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Визуализировать полученные данные с помощью </a:t>
            </a:r>
            <a:r>
              <a:rPr lang="en-US" sz="2400" dirty="0" smtClean="0"/>
              <a:t>Tableau Desktop (</a:t>
            </a:r>
            <a:r>
              <a:rPr lang="ru-RU" sz="2400" dirty="0" smtClean="0"/>
              <a:t>или аналогичного средства)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1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297</Words>
  <Application>Microsoft Office PowerPoint</Application>
  <PresentationFormat>Экран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Загрузка данных в OLAP</vt:lpstr>
      <vt:lpstr>Загрузка данных в измерения</vt:lpstr>
      <vt:lpstr>Загрузка фактов</vt:lpstr>
      <vt:lpstr>Расчет агрегатов</vt:lpstr>
      <vt:lpstr>Материализованные представления (Materialized view)</vt:lpstr>
      <vt:lpstr>Производительность</vt:lpstr>
      <vt:lpstr>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Загрузка данных в OLAP</dc:title>
  <dc:creator>Windows User</dc:creator>
  <cp:lastModifiedBy>Windows User</cp:lastModifiedBy>
  <cp:revision>10</cp:revision>
  <dcterms:created xsi:type="dcterms:W3CDTF">2019-11-28T22:57:39Z</dcterms:created>
  <dcterms:modified xsi:type="dcterms:W3CDTF">2019-11-30T10:03:56Z</dcterms:modified>
</cp:coreProperties>
</file>