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70" r:id="rId5"/>
    <p:sldId id="271" r:id="rId6"/>
    <p:sldId id="273" r:id="rId7"/>
    <p:sldId id="272" r:id="rId8"/>
    <p:sldId id="274" r:id="rId9"/>
    <p:sldId id="294" r:id="rId10"/>
    <p:sldId id="295" r:id="rId11"/>
    <p:sldId id="296" r:id="rId12"/>
    <p:sldId id="297" r:id="rId13"/>
    <p:sldId id="29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27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57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32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79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54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7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97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86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59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21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2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843C-4460-4745-849E-59E42D46EA47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7B6F-747E-4316-BDD3-59C2368C9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5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Оптимизация запросов в </a:t>
            </a:r>
            <a:r>
              <a:rPr lang="en-US" dirty="0" smtClean="0"/>
              <a:t>ORACLE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23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Советы оптимизатору по стоимости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200" dirty="0"/>
              <a:t>подход к оптимизации для предложения SQL</a:t>
            </a:r>
          </a:p>
          <a:p>
            <a:pPr lvl="0"/>
            <a:r>
              <a:rPr lang="ru-RU" sz="2200" dirty="0"/>
              <a:t>цель стоимостного подхода для предложения SQL</a:t>
            </a:r>
          </a:p>
          <a:p>
            <a:pPr lvl="0"/>
            <a:r>
              <a:rPr lang="ru-RU" sz="2200" dirty="0"/>
              <a:t>путь доступа для таблицы, адресуемой предложением</a:t>
            </a:r>
          </a:p>
          <a:p>
            <a:pPr lvl="0"/>
            <a:r>
              <a:rPr lang="ru-RU" sz="2200" dirty="0"/>
              <a:t>порядок соединения для предложения соединения</a:t>
            </a:r>
          </a:p>
          <a:p>
            <a:pPr lvl="0"/>
            <a:r>
              <a:rPr lang="ru-RU" sz="2200" dirty="0"/>
              <a:t>операцию соединения для предложения соединения </a:t>
            </a:r>
            <a:endParaRPr lang="en-US" sz="2200" dirty="0" smtClean="0"/>
          </a:p>
          <a:p>
            <a:pPr lvl="0"/>
            <a:endParaRPr lang="ru-RU" sz="2200" dirty="0"/>
          </a:p>
          <a:p>
            <a:pPr marL="0" indent="0">
              <a:buNone/>
            </a:pPr>
            <a:endParaRPr lang="ru-RU" dirty="0"/>
          </a:p>
          <a:p>
            <a:endParaRPr lang="en-US" sz="2400" dirty="0" smtClean="0"/>
          </a:p>
          <a:p>
            <a:r>
              <a:rPr lang="ru-RU" sz="2400" dirty="0" smtClean="0"/>
              <a:t>Пример </a:t>
            </a:r>
            <a:r>
              <a:rPr lang="en-US" sz="2400" dirty="0" smtClean="0"/>
              <a:t>select /*+ full(t) */ * from t where </a:t>
            </a:r>
            <a:r>
              <a:rPr lang="en-US" sz="2400" dirty="0" err="1" smtClean="0"/>
              <a:t>i</a:t>
            </a:r>
            <a:r>
              <a:rPr lang="en-US" sz="2400" dirty="0" smtClean="0"/>
              <a:t> between 1000 and 1010 and s = 'SYS';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17032"/>
            <a:ext cx="5926137" cy="143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62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Управление режимом записи в файлы </a:t>
            </a:r>
            <a:r>
              <a:rPr lang="ru-RU" dirty="0" smtClean="0"/>
              <a:t>трассировки (привилегия </a:t>
            </a:r>
            <a:r>
              <a:rPr lang="en-US" dirty="0"/>
              <a:t>GRANT ALTER SESSION TO </a:t>
            </a:r>
            <a:r>
              <a:rPr lang="ru-RU" dirty="0" smtClean="0"/>
              <a:t>пользователь)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alter </a:t>
            </a:r>
            <a:r>
              <a:rPr lang="en-US" dirty="0"/>
              <a:t>session set </a:t>
            </a:r>
            <a:r>
              <a:rPr lang="en-US" dirty="0" err="1"/>
              <a:t>timed_statistics</a:t>
            </a:r>
            <a:r>
              <a:rPr lang="en-US" dirty="0"/>
              <a:t>=true;</a:t>
            </a:r>
          </a:p>
          <a:p>
            <a:pPr marL="0" indent="0">
              <a:buNone/>
            </a:pPr>
            <a:r>
              <a:rPr lang="en-US" dirty="0"/>
              <a:t>alter session set </a:t>
            </a:r>
            <a:r>
              <a:rPr lang="en-US" dirty="0" err="1"/>
              <a:t>max_dump_file_size</a:t>
            </a:r>
            <a:r>
              <a:rPr lang="en-US" dirty="0"/>
              <a:t>=1000;</a:t>
            </a:r>
          </a:p>
          <a:p>
            <a:pPr marL="0" indent="0">
              <a:buNone/>
            </a:pPr>
            <a:r>
              <a:rPr lang="en-US" dirty="0"/>
              <a:t>alter session set </a:t>
            </a:r>
            <a:r>
              <a:rPr lang="en-US" dirty="0" err="1"/>
              <a:t>tracefile_identifier</a:t>
            </a:r>
            <a:r>
              <a:rPr lang="en-US" dirty="0"/>
              <a:t>='</a:t>
            </a:r>
            <a:r>
              <a:rPr lang="en-US" dirty="0" err="1"/>
              <a:t>My_trace</a:t>
            </a:r>
            <a:r>
              <a:rPr lang="en-US" dirty="0"/>
              <a:t>';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27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Запуск</a:t>
            </a:r>
            <a:r>
              <a:rPr lang="en-US" dirty="0" smtClean="0"/>
              <a:t>/</a:t>
            </a:r>
            <a:r>
              <a:rPr lang="ru-RU" dirty="0" smtClean="0"/>
              <a:t>останов режима трассировки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alter </a:t>
            </a:r>
            <a:r>
              <a:rPr lang="en-US" dirty="0"/>
              <a:t>session set </a:t>
            </a:r>
            <a:r>
              <a:rPr lang="en-US" dirty="0" err="1"/>
              <a:t>sql_trace</a:t>
            </a:r>
            <a:r>
              <a:rPr lang="en-US" dirty="0"/>
              <a:t>=true;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execute </a:t>
            </a:r>
            <a:r>
              <a:rPr lang="en-US" dirty="0" err="1"/>
              <a:t>dbms_session.set_sql_trace</a:t>
            </a:r>
            <a:r>
              <a:rPr lang="en-US" dirty="0"/>
              <a:t>(true);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execute</a:t>
            </a:r>
            <a:r>
              <a:rPr lang="ru-RU" dirty="0" smtClean="0"/>
              <a:t> </a:t>
            </a:r>
            <a:r>
              <a:rPr lang="en-US" dirty="0" err="1" smtClean="0"/>
              <a:t>dbms_system.set_sql_trace_in_session</a:t>
            </a:r>
            <a:r>
              <a:rPr lang="en-US" dirty="0" smtClean="0"/>
              <a:t>(</a:t>
            </a:r>
            <a:r>
              <a:rPr lang="en-US" dirty="0" err="1" smtClean="0"/>
              <a:t>session_id</a:t>
            </a:r>
            <a:r>
              <a:rPr lang="en-US" dirty="0"/>
              <a:t>, </a:t>
            </a:r>
            <a:r>
              <a:rPr lang="en-US" dirty="0" err="1"/>
              <a:t>serial_id</a:t>
            </a:r>
            <a:r>
              <a:rPr lang="en-US" dirty="0"/>
              <a:t>, true);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alter </a:t>
            </a:r>
            <a:r>
              <a:rPr lang="en-US" dirty="0"/>
              <a:t>session set </a:t>
            </a:r>
            <a:r>
              <a:rPr lang="en-US" dirty="0" err="1"/>
              <a:t>sql_trace</a:t>
            </a:r>
            <a:r>
              <a:rPr lang="en-US" dirty="0"/>
              <a:t>=false</a:t>
            </a:r>
            <a:r>
              <a:rPr lang="en-US" dirty="0" smtClean="0"/>
              <a:t>;</a:t>
            </a:r>
            <a:r>
              <a:rPr lang="ru-RU" dirty="0" smtClean="0"/>
              <a:t> -- останов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 session set events '10046 trace name context forever, level 12' --</a:t>
            </a:r>
            <a:r>
              <a:rPr lang="ru-RU" dirty="0"/>
              <a:t>включить максимальный уровень</a:t>
            </a:r>
          </a:p>
          <a:p>
            <a:r>
              <a:rPr lang="en-US" dirty="0"/>
              <a:t>alter session set events '10046 trace name context forever, level 0'  --</a:t>
            </a:r>
            <a:r>
              <a:rPr lang="ru-RU" dirty="0"/>
              <a:t>отключить</a:t>
            </a:r>
          </a:p>
          <a:p>
            <a:endParaRPr lang="ru-RU" dirty="0"/>
          </a:p>
          <a:p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580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Trace &amp; TKPROF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 дампа на сервере в директории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ru-RU" dirty="0"/>
              <a:t>….</a:t>
            </a:r>
            <a:r>
              <a:rPr lang="en-US" dirty="0"/>
              <a:t>/</a:t>
            </a:r>
            <a:r>
              <a:rPr lang="en-US" dirty="0" err="1"/>
              <a:t>udump</a:t>
            </a:r>
            <a:r>
              <a:rPr lang="en-US" dirty="0"/>
              <a:t>/</a:t>
            </a:r>
            <a:r>
              <a:rPr lang="en-US" dirty="0" err="1"/>
              <a:t>My_trace_file.trc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Команда обработки</a:t>
            </a:r>
          </a:p>
          <a:p>
            <a:pPr marL="0" indent="0">
              <a:buNone/>
            </a:pPr>
            <a:r>
              <a:rPr lang="en-US" dirty="0" err="1"/>
              <a:t>tkprof</a:t>
            </a:r>
            <a:r>
              <a:rPr lang="en-US" dirty="0"/>
              <a:t> </a:t>
            </a:r>
            <a:r>
              <a:rPr lang="en-US" dirty="0" err="1"/>
              <a:t>my_trace_file.trc</a:t>
            </a:r>
            <a:r>
              <a:rPr lang="en-US" dirty="0"/>
              <a:t> </a:t>
            </a:r>
            <a:r>
              <a:rPr lang="en-US" dirty="0" smtClean="0"/>
              <a:t> my_file.txt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параметры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3079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Собирается для всех таблиц, индексов и материализованных представлений.</a:t>
            </a:r>
          </a:p>
          <a:p>
            <a:r>
              <a:rPr lang="ru-RU" dirty="0" smtClean="0"/>
              <a:t>Основной показатель – стоимость </a:t>
            </a:r>
            <a:r>
              <a:rPr lang="ru-RU" sz="2400" dirty="0" smtClean="0"/>
              <a:t>(мера требуемой памяти, процессора и каналов ввода-вывода)</a:t>
            </a:r>
          </a:p>
          <a:p>
            <a:r>
              <a:rPr lang="ru-RU" dirty="0" smtClean="0"/>
              <a:t>Инструмент сбора статистики – пакет </a:t>
            </a:r>
            <a:r>
              <a:rPr lang="en-US" dirty="0" err="1" smtClean="0"/>
              <a:t>dbms_stats</a:t>
            </a:r>
            <a:endParaRPr lang="ru-RU" dirty="0" smtClean="0"/>
          </a:p>
          <a:p>
            <a:r>
              <a:rPr lang="ru-RU" dirty="0" smtClean="0"/>
              <a:t>Механизмы статистики</a:t>
            </a:r>
          </a:p>
          <a:p>
            <a:pPr lvl="1"/>
            <a:r>
              <a:rPr lang="ru-RU" dirty="0" smtClean="0"/>
              <a:t>Оценка на базе чтения всех строк (</a:t>
            </a:r>
            <a:r>
              <a:rPr lang="en-US" dirty="0"/>
              <a:t>compute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Оценка на базе выборочного чтения строк и блоков (</a:t>
            </a:r>
            <a:r>
              <a:rPr lang="en-US" dirty="0"/>
              <a:t>estimate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66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 </a:t>
            </a:r>
            <a:r>
              <a:rPr lang="ru-RU" dirty="0"/>
              <a:t>сбора </a:t>
            </a:r>
            <a:r>
              <a:rPr lang="ru-RU" dirty="0" smtClean="0"/>
              <a:t>статистики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analyze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table|index</a:t>
            </a:r>
            <a:r>
              <a:rPr lang="en-US" dirty="0" smtClean="0"/>
              <a:t>    </a:t>
            </a:r>
            <a:r>
              <a:rPr lang="en-US" dirty="0" smtClean="0"/>
              <a:t>&lt;</a:t>
            </a:r>
            <a:r>
              <a:rPr lang="ru-RU" dirty="0" smtClean="0"/>
              <a:t>имя</a:t>
            </a:r>
            <a:r>
              <a:rPr lang="en-US" dirty="0" smtClean="0"/>
              <a:t>&gt;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err="1" smtClean="0"/>
              <a:t>compute|estimate|delete</a:t>
            </a:r>
            <a:r>
              <a:rPr lang="en-US" dirty="0" smtClean="0"/>
              <a:t>  statistics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for table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for all|</a:t>
            </a:r>
            <a:r>
              <a:rPr lang="ru-RU" dirty="0" smtClean="0"/>
              <a:t>перечисление</a:t>
            </a:r>
            <a:r>
              <a:rPr lang="en-US" dirty="0"/>
              <a:t> </a:t>
            </a:r>
            <a:r>
              <a:rPr lang="en-US" dirty="0" smtClean="0"/>
              <a:t>columns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for all index</a:t>
            </a:r>
          </a:p>
          <a:p>
            <a:pPr marL="0" indent="0">
              <a:buNone/>
            </a:pPr>
            <a:r>
              <a:rPr lang="en-US" dirty="0" smtClean="0"/>
              <a:t>    sample N </a:t>
            </a:r>
            <a:r>
              <a:rPr lang="en-US" dirty="0" err="1" smtClean="0"/>
              <a:t>rows|percent</a:t>
            </a:r>
            <a:r>
              <a:rPr lang="en-US" dirty="0" smtClean="0"/>
              <a:t> (</a:t>
            </a:r>
            <a:r>
              <a:rPr lang="ru-RU" dirty="0" smtClean="0"/>
              <a:t>для опции </a:t>
            </a:r>
            <a:r>
              <a:rPr lang="en-US" dirty="0" smtClean="0"/>
              <a:t>estimate)</a:t>
            </a:r>
          </a:p>
          <a:p>
            <a:pPr marL="0" indent="0">
              <a:buNone/>
            </a:pPr>
            <a:r>
              <a:rPr lang="en-US" dirty="0" smtClean="0"/>
              <a:t>    size M (</a:t>
            </a:r>
            <a:r>
              <a:rPr lang="ru-RU" dirty="0" smtClean="0"/>
              <a:t>для всех или перечисленных колонок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223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 сбора статистики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execute </a:t>
            </a:r>
            <a:r>
              <a:rPr lang="en-US" dirty="0" err="1" smtClean="0"/>
              <a:t>Dbms_stats</a:t>
            </a:r>
            <a:r>
              <a:rPr lang="en-US" dirty="0" smtClean="0"/>
              <a:t>.</a:t>
            </a:r>
            <a:r>
              <a:rPr lang="ru-RU" dirty="0" smtClean="0"/>
              <a:t>процедура</a:t>
            </a:r>
            <a:r>
              <a:rPr lang="en-US" dirty="0" smtClean="0"/>
              <a:t>|</a:t>
            </a:r>
            <a:r>
              <a:rPr lang="ru-RU" dirty="0" smtClean="0"/>
              <a:t>функция (список параметров )</a:t>
            </a:r>
          </a:p>
          <a:p>
            <a:r>
              <a:rPr lang="ru-RU" dirty="0" smtClean="0"/>
              <a:t>Типовые функции сбора статистики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gather_table_stats</a:t>
            </a:r>
            <a:r>
              <a:rPr lang="ru-RU" dirty="0" smtClean="0"/>
              <a:t>(….)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gather_index_stats</a:t>
            </a:r>
            <a:r>
              <a:rPr lang="ru-RU" dirty="0" smtClean="0"/>
              <a:t>(….)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gather_schema_stats</a:t>
            </a:r>
            <a:r>
              <a:rPr lang="ru-RU" dirty="0" smtClean="0"/>
              <a:t>(….)</a:t>
            </a:r>
          </a:p>
          <a:p>
            <a:r>
              <a:rPr lang="ru-RU" dirty="0" smtClean="0"/>
              <a:t>Типовые функции очистки статистики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delete_table_stats</a:t>
            </a:r>
            <a:r>
              <a:rPr lang="ru-RU" dirty="0"/>
              <a:t>(….)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delete_index_stats</a:t>
            </a:r>
            <a:r>
              <a:rPr lang="ru-RU" dirty="0"/>
              <a:t>(….)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delete_schema_stats</a:t>
            </a:r>
            <a:r>
              <a:rPr lang="ru-RU" dirty="0"/>
              <a:t>(….)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78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по таблицам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Сохраняется в словаре </a:t>
            </a:r>
            <a:r>
              <a:rPr lang="en-US" dirty="0" smtClean="0"/>
              <a:t>USER_TABLES</a:t>
            </a:r>
            <a:endParaRPr lang="ru-RU" dirty="0" smtClean="0"/>
          </a:p>
          <a:p>
            <a:r>
              <a:rPr lang="ru-RU" dirty="0" smtClean="0"/>
              <a:t>Для каждой таблицы определяется</a:t>
            </a:r>
          </a:p>
          <a:p>
            <a:pPr marL="0" lvl="0" indent="0">
              <a:buNone/>
            </a:pPr>
            <a:r>
              <a:rPr lang="ru-RU" dirty="0" smtClean="0"/>
              <a:t>	- количество </a:t>
            </a:r>
            <a:r>
              <a:rPr lang="ru-RU" dirty="0"/>
              <a:t>строк</a:t>
            </a:r>
            <a:endParaRPr lang="ru-RU" sz="2800" dirty="0"/>
          </a:p>
          <a:p>
            <a:pPr marL="0" lvl="0" indent="0">
              <a:buNone/>
            </a:pPr>
            <a:r>
              <a:rPr lang="ru-RU" dirty="0" smtClean="0"/>
              <a:t>	- количество </a:t>
            </a:r>
            <a:r>
              <a:rPr lang="ru-RU" dirty="0"/>
              <a:t>блоков</a:t>
            </a:r>
            <a:endParaRPr lang="ru-RU" sz="2800" dirty="0"/>
          </a:p>
          <a:p>
            <a:pPr marL="0" lvl="0" indent="0">
              <a:buNone/>
            </a:pPr>
            <a:r>
              <a:rPr lang="ru-RU" dirty="0" smtClean="0"/>
              <a:t>	- количество </a:t>
            </a:r>
            <a:r>
              <a:rPr lang="ru-RU" dirty="0"/>
              <a:t>пустых блоков</a:t>
            </a:r>
            <a:endParaRPr lang="ru-RU" sz="2800" dirty="0"/>
          </a:p>
          <a:p>
            <a:pPr marL="0" lvl="0" indent="0">
              <a:buNone/>
            </a:pPr>
            <a:r>
              <a:rPr lang="ru-RU" dirty="0" smtClean="0"/>
              <a:t>	- среднее </a:t>
            </a:r>
            <a:r>
              <a:rPr lang="ru-RU" dirty="0"/>
              <a:t>доступное свободное </a:t>
            </a:r>
            <a:r>
              <a:rPr lang="ru-RU" dirty="0" smtClean="0"/>
              <a:t>		   		пространство</a:t>
            </a:r>
            <a:endParaRPr lang="ru-RU" sz="2800" dirty="0"/>
          </a:p>
          <a:p>
            <a:pPr marL="0" lvl="0" indent="0">
              <a:buNone/>
            </a:pPr>
            <a:r>
              <a:rPr lang="ru-RU" dirty="0" smtClean="0"/>
              <a:t>	- количество </a:t>
            </a:r>
            <a:r>
              <a:rPr lang="ru-RU" dirty="0"/>
              <a:t>мигрировавших строк</a:t>
            </a:r>
            <a:endParaRPr lang="ru-RU" sz="2800" dirty="0"/>
          </a:p>
          <a:p>
            <a:pPr marL="0" lvl="0" indent="0">
              <a:buNone/>
            </a:pPr>
            <a:r>
              <a:rPr lang="ru-RU" dirty="0" smtClean="0"/>
              <a:t>	- средняя </a:t>
            </a:r>
            <a:r>
              <a:rPr lang="ru-RU" dirty="0"/>
              <a:t>длина строки</a:t>
            </a:r>
            <a:endParaRPr lang="ru-RU" sz="2800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49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по столбцам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Сохраняется в словаре </a:t>
            </a:r>
            <a:r>
              <a:rPr lang="ru-RU" dirty="0"/>
              <a:t>USER_TAB_COLUMNS, </a:t>
            </a:r>
            <a:r>
              <a:rPr lang="ru-RU" dirty="0" smtClean="0"/>
              <a:t>USER_TAB_COL_STATISTICS</a:t>
            </a:r>
          </a:p>
          <a:p>
            <a:r>
              <a:rPr lang="ru-RU" dirty="0" smtClean="0"/>
              <a:t>Для каждого столбца определяется</a:t>
            </a:r>
          </a:p>
          <a:p>
            <a:pPr marL="0" lvl="0" indent="0">
              <a:buNone/>
            </a:pPr>
            <a:r>
              <a:rPr lang="ru-RU" dirty="0" smtClean="0"/>
              <a:t>    	кол-во </a:t>
            </a:r>
            <a:r>
              <a:rPr lang="ru-RU" dirty="0" err="1" smtClean="0"/>
              <a:t>различн</a:t>
            </a:r>
            <a:r>
              <a:rPr lang="ru-RU" dirty="0" smtClean="0"/>
              <a:t>. значений</a:t>
            </a:r>
            <a:endParaRPr lang="ru-RU" sz="2800" dirty="0" smtClean="0"/>
          </a:p>
          <a:p>
            <a:pPr marL="0" lvl="0" indent="0">
              <a:buNone/>
            </a:pPr>
            <a:r>
              <a:rPr lang="ru-RU" dirty="0" smtClean="0"/>
              <a:t>	мин </a:t>
            </a:r>
            <a:r>
              <a:rPr lang="ru-RU" dirty="0"/>
              <a:t>значение</a:t>
            </a:r>
            <a:endParaRPr lang="ru-RU" sz="2800" dirty="0"/>
          </a:p>
          <a:p>
            <a:pPr marL="0" lvl="0" indent="0">
              <a:buNone/>
            </a:pPr>
            <a:r>
              <a:rPr lang="ru-RU" dirty="0" smtClean="0"/>
              <a:t>	макс </a:t>
            </a:r>
            <a:r>
              <a:rPr lang="ru-RU" dirty="0"/>
              <a:t>значение</a:t>
            </a:r>
            <a:endParaRPr lang="ru-RU" sz="2800" dirty="0"/>
          </a:p>
          <a:p>
            <a:pPr marL="0" lvl="0" indent="0">
              <a:buNone/>
            </a:pPr>
            <a:r>
              <a:rPr lang="ru-RU" dirty="0" smtClean="0"/>
              <a:t>	кол-во </a:t>
            </a:r>
            <a:r>
              <a:rPr lang="ru-RU" dirty="0" err="1"/>
              <a:t>null</a:t>
            </a:r>
            <a:endParaRPr lang="ru-RU" sz="2800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91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по индексам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Сохраняется в словаре </a:t>
            </a:r>
            <a:r>
              <a:rPr lang="en-US" dirty="0" smtClean="0"/>
              <a:t>USER_INDEXES</a:t>
            </a:r>
          </a:p>
          <a:p>
            <a:r>
              <a:rPr lang="ru-RU" dirty="0" smtClean="0"/>
              <a:t>Для каждого индекса определяется</a:t>
            </a:r>
          </a:p>
          <a:p>
            <a:pPr marL="0" lvl="0" indent="0">
              <a:buNone/>
            </a:pPr>
            <a:r>
              <a:rPr lang="ru-RU" dirty="0" smtClean="0"/>
              <a:t>	глубина </a:t>
            </a:r>
            <a:r>
              <a:rPr lang="ru-RU" dirty="0"/>
              <a:t>индекса</a:t>
            </a:r>
          </a:p>
          <a:p>
            <a:pPr marL="0" lvl="0" indent="0">
              <a:buNone/>
            </a:pPr>
            <a:r>
              <a:rPr lang="ru-RU" dirty="0" smtClean="0"/>
              <a:t>	кол-во </a:t>
            </a:r>
            <a:r>
              <a:rPr lang="ru-RU" dirty="0"/>
              <a:t>листовых блоков</a:t>
            </a:r>
          </a:p>
          <a:p>
            <a:pPr marL="0" lvl="0" indent="0">
              <a:buNone/>
            </a:pPr>
            <a:r>
              <a:rPr lang="ru-RU" dirty="0" smtClean="0"/>
              <a:t>	кол-во </a:t>
            </a:r>
            <a:r>
              <a:rPr lang="ru-RU" dirty="0" err="1"/>
              <a:t>различн</a:t>
            </a:r>
            <a:r>
              <a:rPr lang="ru-RU" dirty="0"/>
              <a:t>. ключей</a:t>
            </a:r>
          </a:p>
          <a:p>
            <a:pPr marL="0" lv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средн</a:t>
            </a:r>
            <a:r>
              <a:rPr lang="ru-RU" dirty="0"/>
              <a:t>. кол-во лист. блоков на ключ</a:t>
            </a:r>
          </a:p>
          <a:p>
            <a:pPr marL="0" lv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средн</a:t>
            </a:r>
            <a:r>
              <a:rPr lang="ru-RU" dirty="0"/>
              <a:t>. кол-во блоков данных на ключ</a:t>
            </a:r>
          </a:p>
          <a:p>
            <a:pPr marL="0" lvl="0" indent="0">
              <a:buNone/>
            </a:pPr>
            <a:r>
              <a:rPr lang="ru-RU" dirty="0" smtClean="0"/>
              <a:t>	кол-во </a:t>
            </a:r>
            <a:r>
              <a:rPr lang="ru-RU" dirty="0"/>
              <a:t>узлов индекса</a:t>
            </a:r>
          </a:p>
          <a:p>
            <a:pPr marL="0" indent="0">
              <a:buNone/>
            </a:pPr>
            <a:r>
              <a:rPr lang="ru-RU" dirty="0" smtClean="0"/>
              <a:t>	фактор </a:t>
            </a:r>
            <a:r>
              <a:rPr lang="ru-RU" dirty="0"/>
              <a:t>кластеризации (кол-во блоков, которое </a:t>
            </a:r>
            <a:r>
              <a:rPr lang="ru-RU" dirty="0" smtClean="0"/>
              <a:t>	надо </a:t>
            </a:r>
            <a:r>
              <a:rPr lang="ru-RU" dirty="0"/>
              <a:t>выбрать для выборки всех строк из </a:t>
            </a:r>
            <a:r>
              <a:rPr lang="ru-RU" dirty="0" smtClean="0"/>
              <a:t>	таблицы </a:t>
            </a:r>
            <a:r>
              <a:rPr lang="ru-RU" dirty="0"/>
              <a:t>по </a:t>
            </a:r>
            <a:r>
              <a:rPr lang="ru-RU" dirty="0" smtClean="0"/>
              <a:t>индексу)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13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Гистограммы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Частотные - строятся с числом уникальных значений в столбце </a:t>
            </a:r>
            <a:r>
              <a:rPr lang="en-US" dirty="0" smtClean="0"/>
              <a:t>&lt;</a:t>
            </a:r>
            <a:r>
              <a:rPr lang="ru-RU" dirty="0" smtClean="0"/>
              <a:t> 254(1024)</a:t>
            </a:r>
          </a:p>
          <a:p>
            <a:r>
              <a:rPr lang="ru-RU" dirty="0" smtClean="0"/>
              <a:t>Сбалансированные (по высоте) – строятся с числом уникальных значений</a:t>
            </a:r>
            <a:r>
              <a:rPr lang="en-US" dirty="0" smtClean="0"/>
              <a:t> &gt;</a:t>
            </a:r>
            <a:r>
              <a:rPr lang="ru-RU" dirty="0" smtClean="0"/>
              <a:t> 254(1024)</a:t>
            </a:r>
            <a:endParaRPr lang="en-US" dirty="0" smtClean="0"/>
          </a:p>
          <a:p>
            <a:r>
              <a:rPr lang="ru-RU" dirty="0" smtClean="0"/>
              <a:t>Результат сохраняется в словаре </a:t>
            </a:r>
            <a:r>
              <a:rPr lang="en-US" dirty="0" smtClean="0"/>
              <a:t>USER_TAB_HISTOGRAMS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08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Оперативный и пакетный планы </a:t>
            </a:r>
            <a:r>
              <a:rPr lang="ru-RU" dirty="0" smtClean="0"/>
              <a:t>выполнения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5900" b="1" dirty="0" smtClean="0"/>
              <a:t>AUTOTRACE (SQL PLUS)</a:t>
            </a:r>
            <a:endParaRPr lang="ru-RU" sz="5900" b="1" dirty="0" smtClean="0"/>
          </a:p>
          <a:p>
            <a:pPr marL="0" indent="0">
              <a:buNone/>
            </a:pPr>
            <a:r>
              <a:rPr lang="en-US" dirty="0" smtClean="0"/>
              <a:t>C:\~~\sqlplus\admin\plustrce.sql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COLUMN </a:t>
            </a:r>
            <a:r>
              <a:rPr lang="en-US" dirty="0" err="1"/>
              <a:t>id_plus_exp</a:t>
            </a:r>
            <a:r>
              <a:rPr lang="en-US" dirty="0"/>
              <a:t> FORMAT 990 HEADING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COLUMN </a:t>
            </a:r>
            <a:r>
              <a:rPr lang="en-US" dirty="0" err="1"/>
              <a:t>parent_id_plus_exp</a:t>
            </a:r>
            <a:r>
              <a:rPr lang="en-US" dirty="0"/>
              <a:t> FORMAT 990 HEADING p</a:t>
            </a:r>
          </a:p>
          <a:p>
            <a:pPr marL="0" indent="0">
              <a:buNone/>
            </a:pPr>
            <a:r>
              <a:rPr lang="en-US" dirty="0"/>
              <a:t>COLUMN </a:t>
            </a:r>
            <a:r>
              <a:rPr lang="en-US" dirty="0" err="1"/>
              <a:t>plan_plus_exp</a:t>
            </a:r>
            <a:r>
              <a:rPr lang="en-US" dirty="0"/>
              <a:t> FORMAT a60</a:t>
            </a:r>
          </a:p>
          <a:p>
            <a:pPr marL="0" indent="0">
              <a:buNone/>
            </a:pPr>
            <a:r>
              <a:rPr lang="en-US" dirty="0"/>
              <a:t>COLUMN </a:t>
            </a:r>
            <a:r>
              <a:rPr lang="en-US" dirty="0" err="1"/>
              <a:t>object_node_plus_exp</a:t>
            </a:r>
            <a:r>
              <a:rPr lang="en-US" dirty="0"/>
              <a:t> FORMAT a8</a:t>
            </a:r>
          </a:p>
          <a:p>
            <a:pPr marL="0" indent="0">
              <a:buNone/>
            </a:pPr>
            <a:r>
              <a:rPr lang="en-US" dirty="0"/>
              <a:t>COLUMN </a:t>
            </a:r>
            <a:r>
              <a:rPr lang="en-US" dirty="0" err="1"/>
              <a:t>other_tag_plus_exp</a:t>
            </a:r>
            <a:r>
              <a:rPr lang="en-US" dirty="0"/>
              <a:t> FORMAT a29</a:t>
            </a:r>
          </a:p>
          <a:p>
            <a:pPr marL="0" indent="0">
              <a:buNone/>
            </a:pPr>
            <a:r>
              <a:rPr lang="en-US" dirty="0"/>
              <a:t>COLUMN </a:t>
            </a:r>
            <a:r>
              <a:rPr lang="en-US" dirty="0" err="1"/>
              <a:t>other_plus_exp</a:t>
            </a:r>
            <a:r>
              <a:rPr lang="en-US" dirty="0"/>
              <a:t> FORMAT a44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ru-RU" sz="4200" b="1" dirty="0" smtClean="0"/>
              <a:t>Установка режимов оперативного построения планов</a:t>
            </a:r>
            <a:endParaRPr lang="en-US" sz="4200" b="1" dirty="0"/>
          </a:p>
          <a:p>
            <a:pPr marL="0" indent="0">
              <a:buNone/>
            </a:pPr>
            <a:r>
              <a:rPr lang="en-US" sz="4200" dirty="0"/>
              <a:t>set </a:t>
            </a:r>
            <a:r>
              <a:rPr lang="en-US" sz="4200" dirty="0" err="1"/>
              <a:t>autotrace</a:t>
            </a:r>
            <a:r>
              <a:rPr lang="en-US" sz="4200" dirty="0"/>
              <a:t> off</a:t>
            </a:r>
          </a:p>
          <a:p>
            <a:pPr marL="0" indent="0">
              <a:buNone/>
            </a:pPr>
            <a:r>
              <a:rPr lang="en-US" sz="4200" dirty="0"/>
              <a:t>set </a:t>
            </a:r>
            <a:r>
              <a:rPr lang="en-US" sz="4200" dirty="0" err="1"/>
              <a:t>autotrace</a:t>
            </a:r>
            <a:r>
              <a:rPr lang="en-US" sz="4200" dirty="0"/>
              <a:t> on explain</a:t>
            </a:r>
          </a:p>
          <a:p>
            <a:pPr marL="0" indent="0">
              <a:buNone/>
            </a:pPr>
            <a:r>
              <a:rPr lang="en-US" sz="4200" dirty="0"/>
              <a:t>set </a:t>
            </a:r>
            <a:r>
              <a:rPr lang="en-US" sz="4200" dirty="0" err="1"/>
              <a:t>autotrace</a:t>
            </a:r>
            <a:r>
              <a:rPr lang="en-US" sz="4200" dirty="0"/>
              <a:t> on statistics</a:t>
            </a:r>
          </a:p>
          <a:p>
            <a:pPr marL="0" indent="0">
              <a:buNone/>
            </a:pPr>
            <a:r>
              <a:rPr lang="en-US" sz="4200" dirty="0"/>
              <a:t>set </a:t>
            </a:r>
            <a:r>
              <a:rPr lang="en-US" sz="4200" dirty="0" err="1"/>
              <a:t>autotrace</a:t>
            </a:r>
            <a:r>
              <a:rPr lang="en-US" sz="4200" dirty="0"/>
              <a:t> on</a:t>
            </a:r>
          </a:p>
          <a:p>
            <a:pPr marL="0" indent="0">
              <a:buNone/>
            </a:pPr>
            <a:r>
              <a:rPr lang="en-US" sz="4200" dirty="0"/>
              <a:t>set </a:t>
            </a:r>
            <a:r>
              <a:rPr lang="en-US" sz="4200" dirty="0" err="1"/>
              <a:t>autotrace</a:t>
            </a:r>
            <a:r>
              <a:rPr lang="en-US" sz="4200" dirty="0"/>
              <a:t> </a:t>
            </a:r>
            <a:r>
              <a:rPr lang="en-US" sz="4200" dirty="0" err="1"/>
              <a:t>traceonly</a:t>
            </a:r>
            <a:endParaRPr lang="en-US" sz="4200" dirty="0"/>
          </a:p>
          <a:p>
            <a:pPr marL="0" indent="0">
              <a:buNone/>
            </a:pPr>
            <a:r>
              <a:rPr lang="en-US" sz="4200" dirty="0"/>
              <a:t>set </a:t>
            </a:r>
            <a:r>
              <a:rPr lang="en-US" sz="4200" dirty="0" err="1"/>
              <a:t>autotrace</a:t>
            </a:r>
            <a:r>
              <a:rPr lang="en-US" sz="4200" dirty="0"/>
              <a:t> </a:t>
            </a:r>
            <a:r>
              <a:rPr lang="en-US" sz="4200" dirty="0" err="1"/>
              <a:t>traceonly</a:t>
            </a:r>
            <a:r>
              <a:rPr lang="en-US" sz="4200" dirty="0"/>
              <a:t> explain </a:t>
            </a:r>
            <a:r>
              <a:rPr lang="en-US" sz="4200" dirty="0" smtClean="0"/>
              <a:t>stat</a:t>
            </a:r>
            <a:endParaRPr lang="ru-RU" sz="4200" dirty="0" smtClean="0"/>
          </a:p>
        </p:txBody>
      </p:sp>
    </p:spTree>
    <p:extLst>
      <p:ext uri="{BB962C8B-B14F-4D97-AF65-F5344CB8AC3E}">
        <p14:creationId xmlns:p14="http://schemas.microsoft.com/office/powerpoint/2010/main" val="1193270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360</Words>
  <Application>Microsoft Office PowerPoint</Application>
  <PresentationFormat>Экран (4:3)</PresentationFormat>
  <Paragraphs>113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Тема Office</vt:lpstr>
      <vt:lpstr>Оптимизация запросов в ORACLE</vt:lpstr>
      <vt:lpstr>Статистика</vt:lpstr>
      <vt:lpstr>Оператор сбора статистики</vt:lpstr>
      <vt:lpstr>Пакет сбора статистики</vt:lpstr>
      <vt:lpstr>Статистика по таблицам</vt:lpstr>
      <vt:lpstr>Статистика по столбцам</vt:lpstr>
      <vt:lpstr>Статистика по индексам</vt:lpstr>
      <vt:lpstr>Гистограммы</vt:lpstr>
      <vt:lpstr>Оперативный и пакетный планы выполнения запросов</vt:lpstr>
      <vt:lpstr>Советы оптимизатору по стоимости</vt:lpstr>
      <vt:lpstr>SQL Trace</vt:lpstr>
      <vt:lpstr>SQL Trace</vt:lpstr>
      <vt:lpstr>SQL Trace &amp; TKPROF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запросов в ORACLE</dc:title>
  <dc:creator>Марасанов Александр Михайлович</dc:creator>
  <cp:lastModifiedBy>user</cp:lastModifiedBy>
  <cp:revision>48</cp:revision>
  <dcterms:created xsi:type="dcterms:W3CDTF">2016-10-12T15:30:05Z</dcterms:created>
  <dcterms:modified xsi:type="dcterms:W3CDTF">2018-10-27T08:01:25Z</dcterms:modified>
</cp:coreProperties>
</file>