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97" r:id="rId6"/>
    <p:sldId id="281" r:id="rId7"/>
    <p:sldId id="286" r:id="rId8"/>
    <p:sldId id="298" r:id="rId9"/>
    <p:sldId id="282" r:id="rId10"/>
    <p:sldId id="283" r:id="rId11"/>
    <p:sldId id="28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запросов в </a:t>
            </a:r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3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plan_table</a:t>
            </a:r>
            <a:r>
              <a:rPr lang="ru-RU" dirty="0" smtClean="0"/>
              <a:t>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ID                             </a:t>
            </a:r>
            <a:r>
              <a:rPr lang="ru-RU" sz="1600" dirty="0" smtClean="0"/>
              <a:t>номер шага в плане выполнения</a:t>
            </a:r>
          </a:p>
          <a:p>
            <a:r>
              <a:rPr lang="en-US" sz="1600" dirty="0" smtClean="0"/>
              <a:t>PARENT_ID              </a:t>
            </a:r>
            <a:r>
              <a:rPr lang="ru-RU" sz="1600" dirty="0" smtClean="0"/>
              <a:t>номер следующего шага</a:t>
            </a:r>
          </a:p>
          <a:p>
            <a:pPr marL="0" indent="0">
              <a:buNone/>
            </a:pPr>
            <a:endParaRPr lang="ru-RU" sz="1600" dirty="0" smtClean="0"/>
          </a:p>
          <a:p>
            <a:r>
              <a:rPr lang="en-US" sz="1600" dirty="0" smtClean="0"/>
              <a:t>POSITION                </a:t>
            </a:r>
            <a:r>
              <a:rPr lang="ru-RU" sz="1600" dirty="0" smtClean="0"/>
              <a:t> для первой строки - стоимость выполнения 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	 для остальных строк - позиция по отношению к остальным потомкам  		 одного родителя</a:t>
            </a:r>
          </a:p>
          <a:p>
            <a:r>
              <a:rPr lang="en-US" sz="1600" dirty="0" smtClean="0"/>
              <a:t>COST                          </a:t>
            </a:r>
            <a:r>
              <a:rPr lang="ru-RU" sz="1600" dirty="0" smtClean="0"/>
              <a:t>  </a:t>
            </a:r>
            <a:r>
              <a:rPr lang="en-US" sz="1600" dirty="0" smtClean="0"/>
              <a:t> </a:t>
            </a:r>
            <a:r>
              <a:rPr lang="ru-RU" sz="1600" dirty="0" smtClean="0"/>
              <a:t>   стоимость операции</a:t>
            </a:r>
          </a:p>
          <a:p>
            <a:r>
              <a:rPr lang="en-US" sz="1600" dirty="0" smtClean="0"/>
              <a:t>CPU_COST                     </a:t>
            </a:r>
            <a:r>
              <a:rPr lang="ru-RU" sz="1600" dirty="0" smtClean="0"/>
              <a:t>  стоимость </a:t>
            </a:r>
            <a:r>
              <a:rPr lang="en-US" sz="1600" dirty="0" smtClean="0"/>
              <a:t>- CPU</a:t>
            </a:r>
          </a:p>
          <a:p>
            <a:r>
              <a:rPr lang="en-US" sz="1600" dirty="0" smtClean="0"/>
              <a:t>IO_COST                        </a:t>
            </a:r>
            <a:r>
              <a:rPr lang="ru-RU" sz="1600" dirty="0" smtClean="0"/>
              <a:t>   стоимость </a:t>
            </a:r>
            <a:r>
              <a:rPr lang="en-US" sz="1600" dirty="0" smtClean="0"/>
              <a:t> </a:t>
            </a:r>
            <a:r>
              <a:rPr lang="ru-RU" sz="1600" dirty="0" smtClean="0"/>
              <a:t>подсистемы ввода-вывода</a:t>
            </a:r>
          </a:p>
          <a:p>
            <a:r>
              <a:rPr lang="en-US" sz="1600" dirty="0" smtClean="0"/>
              <a:t>TEMP_SPACE                 </a:t>
            </a:r>
            <a:r>
              <a:rPr lang="ru-RU" sz="1600" dirty="0" smtClean="0"/>
              <a:t>  стоимость</a:t>
            </a:r>
            <a:r>
              <a:rPr lang="en-US" sz="1600" dirty="0" smtClean="0"/>
              <a:t> </a:t>
            </a:r>
            <a:r>
              <a:rPr lang="ru-RU" sz="1600" dirty="0" smtClean="0"/>
              <a:t>временного дискового пространства</a:t>
            </a:r>
          </a:p>
          <a:p>
            <a:r>
              <a:rPr lang="en-US" sz="1600" dirty="0" smtClean="0"/>
              <a:t>CARDINALITY                  </a:t>
            </a:r>
            <a:r>
              <a:rPr lang="ru-RU" sz="1600" dirty="0" smtClean="0"/>
              <a:t> оцениваемое кол-во строк, обрабатываемое на  шаге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0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Или  иерархический запрос типа….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</a:p>
          <a:p>
            <a:pPr marL="0" indent="0">
              <a:buNone/>
            </a:pPr>
            <a:r>
              <a:rPr lang="en-US" dirty="0" smtClean="0"/>
              <a:t>	id, 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lpad</a:t>
            </a:r>
            <a:r>
              <a:rPr lang="en-US" dirty="0" smtClean="0"/>
              <a:t>(' ',level-1)||operation||' '||options||' '||</a:t>
            </a:r>
            <a:r>
              <a:rPr lang="en-US" dirty="0" err="1" smtClean="0"/>
              <a:t>object_name</a:t>
            </a:r>
            <a:r>
              <a:rPr lang="en-US" dirty="0" smtClean="0"/>
              <a:t>, 1, 50) Plan,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statement_id</a:t>
            </a:r>
            <a:r>
              <a:rPr lang="en-US" dirty="0" smtClean="0"/>
              <a:t>, 1, 15) </a:t>
            </a:r>
            <a:r>
              <a:rPr lang="en-US" dirty="0" err="1" smtClean="0"/>
              <a:t>statement_id</a:t>
            </a:r>
            <a:r>
              <a:rPr lang="en-US" dirty="0" smtClean="0"/>
              <a:t>, 	</a:t>
            </a:r>
          </a:p>
          <a:p>
            <a:pPr marL="0" indent="0">
              <a:buNone/>
            </a:pPr>
            <a:r>
              <a:rPr lang="en-US" dirty="0" smtClean="0"/>
              <a:t>	timestamp, </a:t>
            </a:r>
            <a:r>
              <a:rPr lang="en-US" dirty="0" err="1" smtClean="0"/>
              <a:t>substr</a:t>
            </a:r>
            <a:r>
              <a:rPr lang="en-US" dirty="0" smtClean="0"/>
              <a:t>(remarks, 1, 10), 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object_owner</a:t>
            </a:r>
            <a:r>
              <a:rPr lang="en-US" dirty="0" smtClean="0"/>
              <a:t>, 1, 5), cardinality,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object_instance</a:t>
            </a:r>
            <a:r>
              <a:rPr lang="en-US" dirty="0" smtClean="0"/>
              <a:t>, </a:t>
            </a:r>
            <a:r>
              <a:rPr lang="en-US" dirty="0" err="1" smtClean="0"/>
              <a:t>object_type</a:t>
            </a:r>
            <a:r>
              <a:rPr lang="en-US" dirty="0" smtClean="0"/>
              <a:t>, </a:t>
            </a:r>
            <a:r>
              <a:rPr lang="en-US" dirty="0" err="1" smtClean="0"/>
              <a:t>substr</a:t>
            </a:r>
            <a:r>
              <a:rPr lang="en-US" dirty="0" smtClean="0"/>
              <a:t>(optimizer, 1, 20), </a:t>
            </a:r>
            <a:r>
              <a:rPr lang="en-US" dirty="0" err="1" smtClean="0"/>
              <a:t>parent_id</a:t>
            </a:r>
            <a:r>
              <a:rPr lang="en-US" dirty="0" smtClean="0"/>
              <a:t>, position,</a:t>
            </a:r>
          </a:p>
          <a:p>
            <a:pPr marL="0" indent="0">
              <a:buNone/>
            </a:pPr>
            <a:r>
              <a:rPr lang="en-US" dirty="0" smtClean="0"/>
              <a:t>	cost, bytes, </a:t>
            </a:r>
            <a:r>
              <a:rPr lang="en-US" dirty="0" err="1" smtClean="0"/>
              <a:t>cpu_cost</a:t>
            </a:r>
            <a:r>
              <a:rPr lang="en-US" dirty="0" smtClean="0"/>
              <a:t>, </a:t>
            </a:r>
            <a:r>
              <a:rPr lang="en-US" dirty="0" err="1" smtClean="0"/>
              <a:t>io_cost</a:t>
            </a:r>
            <a:r>
              <a:rPr lang="en-US" dirty="0" smtClean="0"/>
              <a:t>, </a:t>
            </a:r>
            <a:r>
              <a:rPr lang="en-US" dirty="0" err="1" smtClean="0"/>
              <a:t>temp_space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plan_table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by </a:t>
            </a:r>
          </a:p>
          <a:p>
            <a:pPr marL="0" indent="0">
              <a:buNone/>
            </a:pPr>
            <a:r>
              <a:rPr lang="en-US" dirty="0" smtClean="0"/>
              <a:t>	prior id = </a:t>
            </a:r>
            <a:r>
              <a:rPr lang="en-US" dirty="0" err="1" smtClean="0"/>
              <a:t>parent_id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with </a:t>
            </a:r>
          </a:p>
          <a:p>
            <a:pPr marL="0" indent="0">
              <a:buNone/>
            </a:pPr>
            <a:r>
              <a:rPr lang="en-US" dirty="0" smtClean="0"/>
              <a:t>	id = 0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</a:p>
          <a:p>
            <a:pPr marL="0" indent="0">
              <a:buNone/>
            </a:pPr>
            <a:r>
              <a:rPr lang="en-US" dirty="0" smtClean="0"/>
              <a:t>	id;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83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нужна оптимизация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b="1" dirty="0" smtClean="0"/>
              <a:t>Технические проблемы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Сервер не справляется с нагрузкой</a:t>
            </a:r>
          </a:p>
          <a:p>
            <a:r>
              <a:rPr lang="ru-RU" dirty="0" smtClean="0"/>
              <a:t>Перегружена сеть (высокий  трафик, большая коллизионная область)</a:t>
            </a:r>
          </a:p>
          <a:p>
            <a:r>
              <a:rPr lang="ru-RU" dirty="0" smtClean="0"/>
              <a:t>Ненадежное удаленное соединение клиента с сервером</a:t>
            </a:r>
          </a:p>
          <a:p>
            <a:pPr marL="0" indent="0">
              <a:buNone/>
            </a:pPr>
            <a:r>
              <a:rPr lang="ru-RU" b="1" dirty="0" smtClean="0"/>
              <a:t>Эргономические проблемы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Пользователя не удовлетворяет время отклика приложения на некоторые запросы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6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оптимизация потребуется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Объективные факторы</a:t>
            </a:r>
          </a:p>
          <a:p>
            <a:r>
              <a:rPr lang="ru-RU" dirty="0" smtClean="0"/>
              <a:t>Увеличение объемов хранимой информации</a:t>
            </a:r>
          </a:p>
          <a:p>
            <a:r>
              <a:rPr lang="ru-RU" dirty="0" smtClean="0"/>
              <a:t>Разовая или регулярная загрузка в БД значительного количества данных из различных источников</a:t>
            </a:r>
          </a:p>
          <a:p>
            <a:r>
              <a:rPr lang="ru-RU" dirty="0" smtClean="0"/>
              <a:t>Увеличение и усложнение функционала информационной системы и схемы БД</a:t>
            </a:r>
          </a:p>
          <a:p>
            <a:r>
              <a:rPr lang="ru-RU" dirty="0" smtClean="0"/>
              <a:t>Увеличение количества пользователей системы</a:t>
            </a:r>
          </a:p>
          <a:p>
            <a:pPr marL="0" indent="0">
              <a:buNone/>
            </a:pPr>
            <a:r>
              <a:rPr lang="ru-RU" b="1" dirty="0" smtClean="0"/>
              <a:t>Субъективные факторы</a:t>
            </a:r>
          </a:p>
          <a:p>
            <a:r>
              <a:rPr lang="ru-RU" dirty="0" smtClean="0"/>
              <a:t>Реализация запросов без учета вычислительных и сетевых возможностей среды функционирования</a:t>
            </a:r>
          </a:p>
          <a:p>
            <a:r>
              <a:rPr lang="ru-RU" dirty="0" smtClean="0"/>
              <a:t>Ошибочное представление о кластеризации данных и перегрузка приложения сложными запросами.</a:t>
            </a:r>
          </a:p>
          <a:p>
            <a:r>
              <a:rPr lang="ru-RU" dirty="0" smtClean="0"/>
              <a:t>Непродуманная схема БД, составные(символьные) ключи, избыточность и функциональная зависимость данных</a:t>
            </a:r>
          </a:p>
          <a:p>
            <a:r>
              <a:rPr lang="ru-RU" dirty="0" smtClean="0"/>
              <a:t>Неудачная индексация атрибутов таблиц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2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оптимизатора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r>
              <a:rPr lang="ru-RU" b="1" dirty="0" smtClean="0"/>
              <a:t>Оптимизатор по стоимости</a:t>
            </a:r>
            <a:r>
              <a:rPr lang="ru-RU" dirty="0" smtClean="0"/>
              <a:t> - </a:t>
            </a:r>
            <a:r>
              <a:rPr lang="ru-RU" sz="3400" dirty="0" smtClean="0"/>
              <a:t>пути доступа к данным варьируются, учитывается статистика распределения данных и вычислительные ресурсы серверной платформы</a:t>
            </a:r>
          </a:p>
          <a:p>
            <a:pPr lvl="1"/>
            <a:r>
              <a:rPr lang="ru-RU" dirty="0" smtClean="0"/>
              <a:t>ускорение общей выборки;</a:t>
            </a:r>
          </a:p>
          <a:p>
            <a:pPr lvl="1"/>
            <a:r>
              <a:rPr lang="ru-RU" dirty="0" smtClean="0"/>
              <a:t>ускорение получения </a:t>
            </a:r>
            <a:r>
              <a:rPr lang="en-US" dirty="0" smtClean="0"/>
              <a:t>N </a:t>
            </a:r>
            <a:r>
              <a:rPr lang="ru-RU" dirty="0" smtClean="0"/>
              <a:t>первых строк</a:t>
            </a:r>
          </a:p>
          <a:p>
            <a:pPr lvl="1"/>
            <a:r>
              <a:rPr lang="ru-RU" dirty="0" smtClean="0"/>
              <a:t>установка режимов работы</a:t>
            </a:r>
          </a:p>
          <a:p>
            <a:pPr lvl="1"/>
            <a:endParaRPr lang="ru-RU" dirty="0" smtClean="0"/>
          </a:p>
          <a:p>
            <a:r>
              <a:rPr lang="ru-RU" b="1" dirty="0" smtClean="0"/>
              <a:t>Оптимизатор по правилам </a:t>
            </a:r>
            <a:r>
              <a:rPr lang="ru-RU" dirty="0" smtClean="0"/>
              <a:t>- </a:t>
            </a:r>
            <a:r>
              <a:rPr lang="ru-RU" dirty="0"/>
              <a:t> </a:t>
            </a:r>
            <a:r>
              <a:rPr lang="ru-RU" sz="3400" dirty="0" smtClean="0"/>
              <a:t>пути доступа к данным фиксируются правилами и приоритетами без учета реального распределения данных по табличным пространствам.</a:t>
            </a:r>
            <a:endParaRPr lang="ru-RU" sz="3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1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</a:t>
            </a:r>
            <a:r>
              <a:rPr lang="en-US" dirty="0" err="1"/>
              <a:t>all_rows</a:t>
            </a:r>
            <a:r>
              <a:rPr lang="en-US" dirty="0"/>
              <a:t>;  -- </a:t>
            </a:r>
            <a:r>
              <a:rPr lang="ru-RU" dirty="0"/>
              <a:t>по умолчанию </a:t>
            </a:r>
          </a:p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</a:t>
            </a:r>
            <a:r>
              <a:rPr lang="en-US" dirty="0" err="1"/>
              <a:t>first_rows</a:t>
            </a:r>
            <a:r>
              <a:rPr lang="en-US" dirty="0"/>
              <a:t>;</a:t>
            </a:r>
          </a:p>
          <a:p>
            <a:r>
              <a:rPr lang="en-US" dirty="0" smtClean="0"/>
              <a:t>alter </a:t>
            </a:r>
            <a:r>
              <a:rPr lang="en-US" dirty="0"/>
              <a:t>session set </a:t>
            </a:r>
            <a:r>
              <a:rPr lang="en-US" dirty="0" err="1"/>
              <a:t>optimizer_mode</a:t>
            </a:r>
            <a:r>
              <a:rPr lang="en-US" dirty="0"/>
              <a:t>=first_rows_1;</a:t>
            </a:r>
          </a:p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=first_rows_10;</a:t>
            </a:r>
          </a:p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=first_rows_100;</a:t>
            </a:r>
          </a:p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=first_rows_1000;</a:t>
            </a:r>
          </a:p>
          <a:p>
            <a:r>
              <a:rPr lang="en-US" dirty="0" smtClean="0"/>
              <a:t>alter </a:t>
            </a:r>
            <a:r>
              <a:rPr lang="en-US" dirty="0"/>
              <a:t>session set </a:t>
            </a:r>
            <a:r>
              <a:rPr lang="en-US" dirty="0" err="1"/>
              <a:t>optimizer_mode</a:t>
            </a:r>
            <a:r>
              <a:rPr lang="en-US" dirty="0"/>
              <a:t>=choose;</a:t>
            </a:r>
          </a:p>
          <a:p>
            <a:r>
              <a:rPr lang="en-US" dirty="0"/>
              <a:t>alter session set </a:t>
            </a:r>
            <a:r>
              <a:rPr lang="en-US" dirty="0" err="1"/>
              <a:t>optimizer_mode</a:t>
            </a:r>
            <a:r>
              <a:rPr lang="en-US" dirty="0"/>
              <a:t>=rule;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оптимизатора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99997"/>
            <a:ext cx="5523810" cy="3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3991" y="151467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1. Разделение выражений и операций</a:t>
            </a:r>
          </a:p>
          <a:p>
            <a:r>
              <a:rPr lang="ru-RU" dirty="0" smtClean="0"/>
              <a:t>2. Преобразование SQL операторов</a:t>
            </a:r>
          </a:p>
          <a:p>
            <a:r>
              <a:rPr lang="ru-RU" dirty="0" smtClean="0"/>
              <a:t>3. Выбор способа оптимизации – по стоимости или по правилам</a:t>
            </a:r>
          </a:p>
          <a:p>
            <a:r>
              <a:rPr lang="ru-RU" dirty="0" smtClean="0"/>
              <a:t>4. Выбор путей доступа</a:t>
            </a:r>
          </a:p>
          <a:p>
            <a:r>
              <a:rPr lang="ru-RU" dirty="0" smtClean="0"/>
              <a:t>5. Выбор порядка соединений таблиц</a:t>
            </a:r>
          </a:p>
          <a:p>
            <a:r>
              <a:rPr lang="ru-RU" dirty="0" smtClean="0"/>
              <a:t>6. Выбор метода соединений таблиц</a:t>
            </a:r>
          </a:p>
          <a:p>
            <a:r>
              <a:rPr lang="ru-RU" dirty="0" smtClean="0"/>
              <a:t>7. Определение </a:t>
            </a:r>
            <a:r>
              <a:rPr lang="ru-RU" dirty="0"/>
              <a:t>наиболее эффективного плана выполнения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52890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План выполнения, включающий</a:t>
            </a:r>
          </a:p>
          <a:p>
            <a:r>
              <a:rPr lang="ru-RU" dirty="0" smtClean="0"/>
              <a:t>1. Путь доступа</a:t>
            </a:r>
          </a:p>
          <a:p>
            <a:r>
              <a:rPr lang="ru-RU" dirty="0" smtClean="0"/>
              <a:t>2. Порядок соединения таблиц</a:t>
            </a:r>
          </a:p>
          <a:p>
            <a:r>
              <a:rPr lang="ru-RU" dirty="0" smtClean="0"/>
              <a:t>3. Метод соединения таблиц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407459" y="416236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Оптимизатор по стоимости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управления работой стоимостного оптимизатора могут использоваться ука­затели. Они позволяют </a:t>
            </a:r>
            <a:r>
              <a:rPr lang="ru-RU" dirty="0" smtClean="0"/>
              <a:t>задавать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цель </a:t>
            </a:r>
            <a:r>
              <a:rPr lang="ru-RU" dirty="0" smtClean="0"/>
              <a:t>оптимизатора (</a:t>
            </a:r>
            <a:r>
              <a:rPr lang="en-US" sz="2400" dirty="0" smtClean="0"/>
              <a:t>RULE,FIRST_ROWS,ALL_ROWS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методы </a:t>
            </a:r>
            <a:r>
              <a:rPr lang="ru-RU" dirty="0" smtClean="0"/>
              <a:t>доступа</a:t>
            </a:r>
            <a:r>
              <a:rPr lang="en-US" sz="2400" dirty="0" smtClean="0"/>
              <a:t>(CACHE, CLUSTER</a:t>
            </a:r>
            <a:r>
              <a:rPr lang="ru-RU" sz="2400" dirty="0" smtClean="0"/>
              <a:t>…</a:t>
            </a:r>
            <a:r>
              <a:rPr lang="en-US" sz="2400" dirty="0" smtClean="0"/>
              <a:t>, HASH</a:t>
            </a:r>
            <a:r>
              <a:rPr lang="ru-RU" sz="2400" dirty="0" smtClean="0"/>
              <a:t>…</a:t>
            </a:r>
            <a:r>
              <a:rPr lang="en-US" sz="2400" dirty="0" smtClean="0"/>
              <a:t>,INDEX, ROWID)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условия </a:t>
            </a:r>
            <a:r>
              <a:rPr lang="ru-RU" dirty="0" smtClean="0"/>
              <a:t>со­единения</a:t>
            </a:r>
            <a:r>
              <a:rPr lang="en-US" sz="2400" dirty="0" smtClean="0"/>
              <a:t>(ORDERED,</a:t>
            </a:r>
            <a:r>
              <a:rPr lang="en-US" sz="2400" dirty="0"/>
              <a:t> USE</a:t>
            </a:r>
            <a:r>
              <a:rPr lang="ru-RU" sz="2400" dirty="0"/>
              <a:t>_</a:t>
            </a:r>
            <a:r>
              <a:rPr lang="en-US" sz="2400" dirty="0"/>
              <a:t>HASH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параметры параллелизма</a:t>
            </a:r>
            <a:endParaRPr lang="en-US" dirty="0" smtClean="0"/>
          </a:p>
          <a:p>
            <a:pPr lvl="1"/>
            <a:r>
              <a:rPr lang="ru-RU" dirty="0" smtClean="0"/>
              <a:t> параметры секционирования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4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 </a:t>
            </a:r>
            <a:r>
              <a:rPr lang="en-US" dirty="0" smtClean="0"/>
              <a:t>PLAN &amp; </a:t>
            </a:r>
            <a:r>
              <a:rPr lang="ru-RU" dirty="0" smtClean="0"/>
              <a:t>Пакет </a:t>
            </a:r>
            <a:r>
              <a:rPr lang="en-US" dirty="0"/>
              <a:t>DBMS_XPLAN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</a:t>
            </a:r>
          </a:p>
          <a:p>
            <a:pPr marL="0" indent="0">
              <a:buNone/>
            </a:pPr>
            <a:r>
              <a:rPr lang="en-US" dirty="0" smtClean="0"/>
              <a:t>EXPLAIN PLAN</a:t>
            </a:r>
            <a:r>
              <a:rPr lang="ru-RU" dirty="0" smtClean="0"/>
              <a:t> </a:t>
            </a:r>
            <a:r>
              <a:rPr lang="en-US" dirty="0" smtClean="0"/>
              <a:t>FOR </a:t>
            </a:r>
            <a:r>
              <a:rPr lang="ru-RU" dirty="0" smtClean="0"/>
              <a:t>запрос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Анализ плана</a:t>
            </a:r>
          </a:p>
          <a:p>
            <a:pPr marL="0" indent="0">
              <a:buNone/>
            </a:pPr>
            <a:r>
              <a:rPr lang="en-US" dirty="0" smtClean="0"/>
              <a:t>select * from table(</a:t>
            </a:r>
            <a:r>
              <a:rPr lang="en-US" dirty="0" err="1" smtClean="0"/>
              <a:t>dbms_xplan.display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rgbClr val="00B050"/>
                </a:solidFill>
              </a:rPr>
              <a:t>plan_table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/>
              <a:t> |</a:t>
            </a:r>
            <a:r>
              <a:rPr lang="en-US" dirty="0" err="1" smtClean="0"/>
              <a:t>statement_id</a:t>
            </a:r>
            <a:r>
              <a:rPr lang="en-US" dirty="0" smtClean="0"/>
              <a:t> ,’</a:t>
            </a:r>
            <a:r>
              <a:rPr lang="en-US" dirty="0" err="1" smtClean="0"/>
              <a:t>basic’|’typical’|’</a:t>
            </a:r>
            <a:r>
              <a:rPr lang="en-US" dirty="0" err="1" smtClean="0">
                <a:solidFill>
                  <a:srgbClr val="00B050"/>
                </a:solidFill>
              </a:rPr>
              <a:t>all</a:t>
            </a:r>
            <a:r>
              <a:rPr lang="en-US" dirty="0" err="1" smtClean="0"/>
              <a:t>’|’serial</a:t>
            </a:r>
            <a:r>
              <a:rPr lang="en-US" dirty="0" smtClean="0"/>
              <a:t>’));</a:t>
            </a:r>
          </a:p>
          <a:p>
            <a:pPr marL="0" indent="0">
              <a:buNone/>
            </a:pPr>
            <a:r>
              <a:rPr lang="ru-RU" sz="2400" dirty="0" smtClean="0"/>
              <a:t>(цветом выделены параметры умолчания)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52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plan_table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Скрипт создания</a:t>
            </a:r>
            <a:r>
              <a:rPr lang="en-US" sz="1600" b="1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C:\app\stud\product\11.2.0\client_1\rdbms\admin\utlxplan.sql</a:t>
            </a:r>
          </a:p>
          <a:p>
            <a:pPr marL="0" indent="0">
              <a:buNone/>
            </a:pPr>
            <a:r>
              <a:rPr lang="ru-RU" sz="1600" b="1" dirty="0" smtClean="0"/>
              <a:t>Описание значимых атрибутов</a:t>
            </a:r>
          </a:p>
          <a:p>
            <a:r>
              <a:rPr lang="en-US" sz="1600" dirty="0" smtClean="0"/>
              <a:t>STATEMENT_ID                   </a:t>
            </a:r>
            <a:r>
              <a:rPr lang="ru-RU" sz="1600" dirty="0" smtClean="0"/>
              <a:t>значение </a:t>
            </a:r>
            <a:r>
              <a:rPr lang="en-US" sz="1600" dirty="0" err="1" smtClean="0"/>
              <a:t>statement_id</a:t>
            </a:r>
            <a:r>
              <a:rPr lang="en-US" sz="1600" dirty="0" smtClean="0"/>
              <a:t> </a:t>
            </a:r>
            <a:r>
              <a:rPr lang="ru-RU" sz="1600" dirty="0" smtClean="0"/>
              <a:t>из </a:t>
            </a:r>
            <a:r>
              <a:rPr lang="en-US" sz="1600" dirty="0" smtClean="0"/>
              <a:t>explain plan</a:t>
            </a:r>
          </a:p>
          <a:p>
            <a:r>
              <a:rPr lang="en-US" sz="1600" dirty="0" smtClean="0"/>
              <a:t>TIMESTAMP                      </a:t>
            </a:r>
            <a:r>
              <a:rPr lang="ru-RU" sz="1600" dirty="0" smtClean="0"/>
              <a:t>время запуска</a:t>
            </a:r>
          </a:p>
          <a:p>
            <a:r>
              <a:rPr lang="en-US" sz="1600" dirty="0" smtClean="0"/>
              <a:t>OPERATION                      </a:t>
            </a:r>
            <a:r>
              <a:rPr lang="ru-RU" sz="1600" dirty="0" smtClean="0"/>
              <a:t>операция </a:t>
            </a:r>
          </a:p>
          <a:p>
            <a:r>
              <a:rPr lang="en-US" sz="1600" dirty="0" smtClean="0"/>
              <a:t>OPTIONS                        </a:t>
            </a:r>
            <a:r>
              <a:rPr lang="ru-RU" sz="1600" dirty="0" smtClean="0"/>
              <a:t>дополнительная операция</a:t>
            </a:r>
          </a:p>
          <a:p>
            <a:r>
              <a:rPr lang="en-US" sz="1600" dirty="0" smtClean="0"/>
              <a:t>OBJECT_NODE                    </a:t>
            </a:r>
            <a:r>
              <a:rPr lang="ru-RU" sz="1600" dirty="0" smtClean="0"/>
              <a:t>используется для распределенных БД</a:t>
            </a:r>
          </a:p>
          <a:p>
            <a:r>
              <a:rPr lang="en-US" sz="1600" dirty="0" smtClean="0"/>
              <a:t>OBJECT_OWNER                   </a:t>
            </a:r>
            <a:r>
              <a:rPr lang="ru-RU" sz="1600" dirty="0" smtClean="0"/>
              <a:t>владелец объекта</a:t>
            </a:r>
          </a:p>
          <a:p>
            <a:r>
              <a:rPr lang="en-US" sz="1600" dirty="0" smtClean="0"/>
              <a:t>OBJECT_NAME                    </a:t>
            </a:r>
            <a:r>
              <a:rPr lang="ru-RU" sz="1600" dirty="0" smtClean="0"/>
              <a:t>имя объекта</a:t>
            </a:r>
          </a:p>
          <a:p>
            <a:r>
              <a:rPr lang="en-US" sz="1600" dirty="0" smtClean="0"/>
              <a:t>OBJECT_INSTANCE                </a:t>
            </a:r>
            <a:r>
              <a:rPr lang="ru-RU" sz="1600" dirty="0" smtClean="0"/>
              <a:t>номер объекта в исходном операторе</a:t>
            </a:r>
          </a:p>
          <a:p>
            <a:r>
              <a:rPr lang="en-US" sz="1600" dirty="0" smtClean="0"/>
              <a:t>OBJECT_TYPE                    </a:t>
            </a:r>
            <a:r>
              <a:rPr lang="ru-RU" sz="1600" dirty="0" smtClean="0"/>
              <a:t>описывает информацию об объекте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OPTIMIZER</a:t>
            </a:r>
            <a:r>
              <a:rPr lang="en-US" sz="1600" dirty="0" smtClean="0"/>
              <a:t>                      </a:t>
            </a:r>
            <a:r>
              <a:rPr lang="ru-RU" sz="1600" dirty="0" smtClean="0"/>
              <a:t>режим оптимизатора</a:t>
            </a:r>
            <a:r>
              <a:rPr lang="en-US" sz="1600" dirty="0" smtClean="0"/>
              <a:t>                </a:t>
            </a:r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567273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455</Words>
  <Application>Microsoft Office PowerPoint</Application>
  <PresentationFormat>Экран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Оптимизация запросов в ORACLE</vt:lpstr>
      <vt:lpstr>Почему нужна оптимизация запросов</vt:lpstr>
      <vt:lpstr>Когда оптимизация потребуется</vt:lpstr>
      <vt:lpstr>Типы оптимизатора</vt:lpstr>
      <vt:lpstr>Стратегии оптимизации</vt:lpstr>
      <vt:lpstr>Принцип работы оптимизатора</vt:lpstr>
      <vt:lpstr>Оптимизатор по стоимости</vt:lpstr>
      <vt:lpstr>EXPLAIN PLAN &amp; Пакет DBMS_XPLAN  </vt:lpstr>
      <vt:lpstr>Таблица plan_table </vt:lpstr>
      <vt:lpstr>Таблица plan_table (продолжение)</vt:lpstr>
      <vt:lpstr>Или  иерархический запрос типа….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запросов в ORACLE</dc:title>
  <dc:creator>Марасанов Александр Михайлович</dc:creator>
  <cp:lastModifiedBy>Марасанов Александр Михайлович</cp:lastModifiedBy>
  <cp:revision>45</cp:revision>
  <dcterms:created xsi:type="dcterms:W3CDTF">2016-10-12T15:30:05Z</dcterms:created>
  <dcterms:modified xsi:type="dcterms:W3CDTF">2018-10-27T19:50:35Z</dcterms:modified>
</cp:coreProperties>
</file>