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Abril Fatface"/>
      <p:regular r:id="rId34"/>
    </p:embeddedFont>
    <p:embeddedFont>
      <p:font typeface="Antic Slab"/>
      <p:regular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  <p:embeddedFont>
      <p:font typeface="Calistoga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209F25-4F14-4FAD-AE97-E928A02700F9}">
  <a:tblStyle styleId="{44209F25-4F14-4FAD-AE97-E928A02700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6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7.xml"/><Relationship Id="rId45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regular.fntdata"/><Relationship Id="rId48" Type="http://schemas.openxmlformats.org/officeDocument/2006/relationships/font" Target="fonts/Calistoga-regular.fntdata"/><Relationship Id="rId25" Type="http://schemas.openxmlformats.org/officeDocument/2006/relationships/slide" Target="slides/slide19.xml"/><Relationship Id="rId47" Type="http://schemas.openxmlformats.org/officeDocument/2006/relationships/font" Target="fonts/Merriweather-boldItalic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AnticSlab-regular.fntdata"/><Relationship Id="rId12" Type="http://schemas.openxmlformats.org/officeDocument/2006/relationships/slide" Target="slides/slide6.xml"/><Relationship Id="rId34" Type="http://schemas.openxmlformats.org/officeDocument/2006/relationships/font" Target="fonts/AbrilFatface-regular.fntdata"/><Relationship Id="rId15" Type="http://schemas.openxmlformats.org/officeDocument/2006/relationships/slide" Target="slides/slide9.xml"/><Relationship Id="rId37" Type="http://schemas.openxmlformats.org/officeDocument/2006/relationships/font" Target="fonts/RobotoLight-bold.fntdata"/><Relationship Id="rId14" Type="http://schemas.openxmlformats.org/officeDocument/2006/relationships/slide" Target="slides/slide8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60a47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1b60a47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1b60a478c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1b60a478c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1b60a478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1b60a478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1b60a478c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1b60a478c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1bf3b20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1bf3b20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1bf3b20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1bf3b20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1bf3b20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1bf3b20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1b60a478c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1b60a478c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5479e25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5479e25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1b60a478c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1b60a478c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9198a77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9198a77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1b60a478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1b60a478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479e2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479e2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b60a478c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1b60a478c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1b60a478c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1b60a478c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1b60a478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1b60a478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For the number of flights per destination airport, probably should mention that a distribution was also produced by starting airport (instead of destination airport), but, naturally, this distribution only barely differed from the one shown above.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1b60a478c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1b60a478c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Probably should mention that these are the plots where we started to require sampling (as opposed to the previous plots, which were run on the entire dataset)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b60a478c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1b60a478c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1b60a478c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1b60a478c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83050" y="4444331"/>
            <a:ext cx="86253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625950" y="2072025"/>
            <a:ext cx="7456200" cy="9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ldrich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cxnSp>
        <p:nvCxnSpPr>
          <p:cNvPr id="63" name="Google Shape;63;p13"/>
          <p:cNvCxnSpPr/>
          <p:nvPr/>
        </p:nvCxnSpPr>
        <p:spPr>
          <a:xfrm>
            <a:off x="369525" y="272025"/>
            <a:ext cx="0" cy="45996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68081" y="563906"/>
            <a:ext cx="840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245369" y="217107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499563" y="217107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5499544" y="368499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title"/>
          </p:nvPr>
        </p:nvSpPr>
        <p:spPr>
          <a:xfrm>
            <a:off x="2245369" y="1649250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title"/>
          </p:nvPr>
        </p:nvSpPr>
        <p:spPr>
          <a:xfrm>
            <a:off x="5499563" y="1649250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6" type="title"/>
          </p:nvPr>
        </p:nvSpPr>
        <p:spPr>
          <a:xfrm>
            <a:off x="5499544" y="3163169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7" type="body"/>
          </p:nvPr>
        </p:nvSpPr>
        <p:spPr>
          <a:xfrm>
            <a:off x="2245369" y="3684934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8" type="title"/>
          </p:nvPr>
        </p:nvSpPr>
        <p:spPr>
          <a:xfrm>
            <a:off x="2245369" y="3163106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cxnSp>
        <p:nvCxnSpPr>
          <p:cNvPr id="74" name="Google Shape;74;p14"/>
          <p:cNvCxnSpPr/>
          <p:nvPr/>
        </p:nvCxnSpPr>
        <p:spPr>
          <a:xfrm rot="10800000">
            <a:off x="373313" y="387394"/>
            <a:ext cx="8397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373313" y="4730794"/>
            <a:ext cx="8397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51219" y="1305938"/>
            <a:ext cx="621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051219" y="2092238"/>
            <a:ext cx="62133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79" name="Google Shape;79;p15"/>
          <p:cNvCxnSpPr/>
          <p:nvPr/>
        </p:nvCxnSpPr>
        <p:spPr>
          <a:xfrm>
            <a:off x="369525" y="272025"/>
            <a:ext cx="0" cy="45996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931727" y="2700000"/>
            <a:ext cx="1994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3574914" y="2700000"/>
            <a:ext cx="1994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6"/>
          <p:cNvSpPr txBox="1"/>
          <p:nvPr>
            <p:ph idx="3" type="subTitle"/>
          </p:nvPr>
        </p:nvSpPr>
        <p:spPr>
          <a:xfrm>
            <a:off x="6218102" y="2700000"/>
            <a:ext cx="1994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931725" y="701025"/>
            <a:ext cx="728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4" type="body"/>
          </p:nvPr>
        </p:nvSpPr>
        <p:spPr>
          <a:xfrm>
            <a:off x="931725" y="3124280"/>
            <a:ext cx="19941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6" name="Google Shape;86;p16"/>
          <p:cNvSpPr txBox="1"/>
          <p:nvPr>
            <p:ph idx="5" type="body"/>
          </p:nvPr>
        </p:nvSpPr>
        <p:spPr>
          <a:xfrm>
            <a:off x="3574913" y="3124280"/>
            <a:ext cx="19941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7" name="Google Shape;87;p16"/>
          <p:cNvSpPr txBox="1"/>
          <p:nvPr>
            <p:ph idx="6" type="body"/>
          </p:nvPr>
        </p:nvSpPr>
        <p:spPr>
          <a:xfrm>
            <a:off x="6218100" y="3124280"/>
            <a:ext cx="19941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cxnSp>
        <p:nvCxnSpPr>
          <p:cNvPr id="88" name="Google Shape;88;p16"/>
          <p:cNvCxnSpPr/>
          <p:nvPr/>
        </p:nvCxnSpPr>
        <p:spPr>
          <a:xfrm rot="10800000">
            <a:off x="373313" y="387394"/>
            <a:ext cx="8397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373313" y="4730794"/>
            <a:ext cx="8397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3475" y="1462294"/>
            <a:ext cx="83568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83531" y="4153856"/>
            <a:ext cx="83568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3" name="Google Shape;93;p17"/>
          <p:cNvCxnSpPr/>
          <p:nvPr/>
        </p:nvCxnSpPr>
        <p:spPr>
          <a:xfrm rot="10800000">
            <a:off x="373313" y="4730794"/>
            <a:ext cx="8397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datasets/dilwong/flightpric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7709175" y="353500"/>
            <a:ext cx="1100700" cy="11007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83050" y="4444331"/>
            <a:ext cx="86253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17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1050700" y="2046275"/>
            <a:ext cx="7456200" cy="8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Fare Predictions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88425" y="1068351"/>
            <a:ext cx="7526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Why?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&amp; Interpretable: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Regression provides a straightforward approach to modeling airfare trends, offering clear insights into how different factors impact prices.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for Continuous Data: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exploit potentially linear relationships among numerical features like flight distance, travel time, and base fare.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Baseline: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Serves as a strong benchmark to evaluate more complex models like XGBoost and LightGBM, helping assess the benefits of non-linear approaches.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788425" y="1068351"/>
            <a:ext cx="7526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Why?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&amp; Versatile: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Random Forest Regression leverages multiple decision trees to capture complex, non-linear relationships in airfare pricing while avoiding overfitting.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Mixed Data &amp; Missing Values: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Efficiently processes both categorical (airlines, travel classes) and numerical (flight duration, distance) features without extensive preprocessing.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&amp; Stability: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insights into key pricing factors while maintaining stable performance, even with noisy or imbalanced data.</a:t>
            </a:r>
            <a:endParaRPr b="1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88425" y="965376"/>
            <a:ext cx="7526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Why?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Powerful &amp; Regularized: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XGBoost’s built-in L1/L2 regularization prevents overfitting, making it well-suited for volatile airfare trends.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Complex Data: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Effectively processes both categorical (airlines, departure locations) and numerical (flight distance, duration) features while managing missing data automatically.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Performance: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second-order Taylor approximation for faster convergence, with hyperparameter tuning to maximize accuracy and interpretability.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Efforts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788425" y="1068351"/>
            <a:ext cx="7526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/>
              <a:t>Train models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r>
              <a:rPr lang="en" sz="1200"/>
              <a:t>, </a:t>
            </a:r>
            <a:r>
              <a:rPr lang="en" sz="1200"/>
              <a:t>using only a 1% sample of the dataset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only the simplest features (i.e., those which do not feature engineering) as inputs: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elapsedDays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totalTravelDistance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seatsRemaining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baseFare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as the target variable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/>
              <a:t>Evaluate/compare model performances using Mean Squared Error (MSE)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/>
              <a:t>Linear regression model adopted as a strong baseline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Tune hyperparameters over a very small grid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/>
              <a:t>With default hyperparameters, both Random Forest Regression and XGBoost models improved on baseline performance, with the Random Forest Regression model outperforming XGBoost.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Hyperparameter tuning was applied to the model most favored (Random Forest Regression) under default hyperparameters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Resulting optimized model was then analyzed further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Details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788425" y="1068351"/>
            <a:ext cx="19959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Residual Analysis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25" y="1466250"/>
            <a:ext cx="3114156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575" y="1466238"/>
            <a:ext cx="313286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788425" y="3688725"/>
            <a:ext cx="311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Importances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elapsedDays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0.0230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totalTravelDistance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0.8668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seatsRemaining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0.1102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902575" y="4185825"/>
            <a:ext cx="5241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Provides further insights into which features may be worth discarding/preserving in the future; useful for computational cost management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Formalized Approach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788425" y="1068351"/>
            <a:ext cx="7526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Extend to the entire dataset using PySpark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Gradually introduce new features so that impacts on runtime may be gradually assessed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New features introduced thus far: day of week (DOW)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Adopt an optimized trivial predictor (constant target mean prediction) as an additional baseline model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88425" y="374475"/>
            <a:ext cx="55011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 Performances</a:t>
            </a:r>
            <a:endParaRPr/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1494663" y="11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{44209F25-4F14-4FAD-AE97-E928A02700F9}</a:tableStyleId>
              </a:tblPr>
              <a:tblGrid>
                <a:gridCol w="3077325"/>
                <a:gridCol w="266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RMSE*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(Constantly Predicting Target Mean)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157.68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153.63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147.80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07" name="Google Shape;207;p33"/>
          <p:cNvSpPr txBox="1"/>
          <p:nvPr/>
        </p:nvSpPr>
        <p:spPr>
          <a:xfrm>
            <a:off x="1478450" y="3396525"/>
            <a:ext cx="57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*Corresponding values on the train set were generally comparable across all models, providing assurance against overfitting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extending preliminary efforts to a more formalized approach, the best-performing model ended up being an XGBoost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we managed to consistently achieve improvements on baseline performances, a model which could be even remotely reliable from an intuitive perspective has yet evaded us. We anticipate progress towards this goal to largely be a matter of time. Specifically, we hope to extract many other features of interest from our dataset which have not yet been incorporated in our model, ideally at the expense of a relatively manageable uptick in runtime. Moreover, we hope that further hyperparameter tuning will offer additional improvement on our model’s predictive capacity.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83900" y="898575"/>
            <a:ext cx="7576200" cy="3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Optimization &amp; Hyperparameter Tuning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 LightGBM model on the dataset to see if it can improve on performance thresholds obtained thus far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fine-tune XGBoost and Random Forest Regression for better accuracy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Bayesian optimization and grid search for parameter tuning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More Features without Exacerbating Computational Demand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categorical input features: startingAirport, destinationAirport, isEconomy, isNonstop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numerical input features: flightDuration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to a multiple regression model: predicting (baseFare, totalFare)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&amp; Explainability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SHAP (Shapley Additive Explanations) to analyze key pricing factors.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feature importance across different models for deeper insights.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Deployment &amp; Real-World Testing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real-time airfare prediction tool for practical applications.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model predictions against live airfare data to measure performance.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Biswas, P., Chakraborty, R., Mallik, T., Chakraborty, R., Uddin, S. I., Saha, S., Das, P., &amp; Mitra,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 (2022). </a:t>
            </a:r>
            <a:r>
              <a:rPr i="1" lang="en"/>
              <a:t>Flight price prediction: A case study. International Journal for Research in Applied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Science &amp; Engineering Technology (IJRASET), 10(VI).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Groves, W., &amp; Gini, M. (2013)</a:t>
            </a:r>
            <a:r>
              <a:rPr i="1" lang="en"/>
              <a:t>. An agent for optimizing airline ticket purchasing. In Proceedings of the 2013 International Conference on Autonomous Agents and Multi-agent Systems (AAMAS).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Tziridis, K., Kalampokas, T., Papakostas, G. A., &amp; Diamantaras, K. I. (2017). </a:t>
            </a:r>
            <a:r>
              <a:rPr i="1" lang="en"/>
              <a:t>Airfare prices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prediction using machine learning techniques. In 2017 25th European Signal Processing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Conference (EUSIPCO).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Wong, D. (2022). </a:t>
            </a:r>
            <a:r>
              <a:rPr i="1" lang="en"/>
              <a:t>Flight prices</a:t>
            </a:r>
            <a:r>
              <a:rPr lang="en"/>
              <a:t> [Data set]. Kaggle.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https://www.kaggle.com/datasets/dilwong/flightprices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7948894" y="250553"/>
            <a:ext cx="946800" cy="9468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1128694" y="713481"/>
            <a:ext cx="713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128694" y="1524488"/>
            <a:ext cx="71394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776" lvl="0" marL="3429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Kaggle dataset (</a:t>
            </a:r>
            <a:r>
              <a:rPr lang="en" sz="1207"/>
              <a:t>https://www.kaggle.com/datasets/dilwong/flightprices</a:t>
            </a:r>
            <a:r>
              <a:rPr lang="en" sz="1207"/>
              <a:t>) </a:t>
            </a:r>
            <a:endParaRPr sz="1207"/>
          </a:p>
          <a:p>
            <a:pPr indent="-241776" lvl="0" marL="3429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Full dataset contains ~82M data points, which was generally used in entirety</a:t>
            </a:r>
            <a:endParaRPr sz="1207"/>
          </a:p>
          <a:p>
            <a:pPr indent="-241776" lvl="0" marL="3429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A random sample of ~820k points was used for certain parts of EDA due to computational constraints associated with plotting certain graphs</a:t>
            </a:r>
            <a:endParaRPr sz="1207">
              <a:solidFill>
                <a:srgbClr val="9E9E9E"/>
              </a:solidFill>
              <a:highlight>
                <a:srgbClr val="FFFF00"/>
              </a:highlight>
            </a:endParaRPr>
          </a:p>
          <a:p>
            <a:pPr indent="-241776" lvl="0" marL="3429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27 features</a:t>
            </a:r>
            <a:endParaRPr sz="1207"/>
          </a:p>
          <a:p>
            <a:pPr indent="-241776" lvl="0" marL="3429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16 unique </a:t>
            </a:r>
            <a:r>
              <a:rPr lang="en" sz="1207"/>
              <a:t>airports</a:t>
            </a:r>
            <a:endParaRPr sz="12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Purpose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75"/>
              <a:buFont typeface="Roboto Light"/>
              <a:buChar char="-"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Develop a machine learning model to accurately predict airfare prices.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Font typeface="Roboto Light"/>
              <a:buChar char="-"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Utilize a data-driven approach to analyze airfare trends, providing valuable insights for passengers and the airline industry.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Impact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75"/>
              <a:buFont typeface="Roboto Light"/>
              <a:buChar char="-"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Enhances price prediction accuracy, helping passengers find optimal booking times.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Font typeface="Roboto Light"/>
              <a:buChar char="-"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Empowers airlines with data-driven pricing strategies to maximize revenue.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Font typeface="Roboto Light"/>
              <a:buChar char="-"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Improves market transparency, reducing uncertainty in airfare fluctuations.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Font typeface="Roboto Light"/>
              <a:buChar char="-"/>
            </a:pPr>
            <a:r>
              <a:rPr lang="en" sz="1475">
                <a:latin typeface="Roboto Light"/>
                <a:ea typeface="Roboto Light"/>
                <a:cs typeface="Roboto Light"/>
                <a:sym typeface="Roboto Light"/>
              </a:rPr>
              <a:t>Supports better decision-making for travel planning and budgeting.</a:t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7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381551" y="667275"/>
            <a:ext cx="43347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Prior Research:</a:t>
            </a:r>
            <a:endParaRPr b="1"/>
          </a:p>
          <a:p>
            <a:pPr indent="-247650" lvl="0" marL="3429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Studies have used ML models like Random Forest, XGBoost, and SVMs to predict airfare with up to 87% accuracy (Tziridis et al., 2017).</a:t>
            </a:r>
            <a:endParaRPr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engineering—departure time, holidays, stops, and routes—has been key to improving predictions (Biswas et al., 2022).</a:t>
            </a:r>
            <a:endParaRPr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work has focused on purchase timing optimization using regression techniques (Groves &amp; Gini, 2013).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7948894" y="250553"/>
            <a:ext cx="946800" cy="9468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1128694" y="713481"/>
            <a:ext cx="713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/>
              <a:t>Review Cont’d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128700" y="1419774"/>
            <a:ext cx="71394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Work:</a:t>
            </a:r>
            <a:endParaRPr/>
          </a:p>
          <a:p>
            <a:pPr indent="-241458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Smaller datasets with limited route coverage.</a:t>
            </a:r>
            <a:endParaRPr/>
          </a:p>
          <a:p>
            <a:pPr indent="-241458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Manually selected features rather than automated feature extraction.</a:t>
            </a:r>
            <a:endParaRPr/>
          </a:p>
          <a:p>
            <a:pPr indent="-241458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Narrow focus on specific airlines or flight types.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</a:t>
            </a:r>
            <a:endParaRPr/>
          </a:p>
          <a:p>
            <a:pPr indent="-241458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a large-scale Expedia dataset with diverse routes, fare types, and granular flight details.</a:t>
            </a:r>
            <a:endParaRPr/>
          </a:p>
          <a:p>
            <a:pPr indent="-241458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Incorporates advanced gradient-boosting models (XGBoost) for handling complex interactions.</a:t>
            </a:r>
            <a:endParaRPr/>
          </a:p>
          <a:p>
            <a:pPr indent="-241458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Aims for a scalable, dynamic fare prediction model suited for real-world market conditions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66625" y="527400"/>
            <a:ext cx="484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466625" y="3513478"/>
            <a:ext cx="23523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fare ratio (total fare/base fare) across unique fare pairs, highlighting variations in additional costs and pricing structures.</a:t>
            </a:r>
            <a:endParaRPr b="1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8" y="1264627"/>
            <a:ext cx="2976575" cy="22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4" type="body"/>
          </p:nvPr>
        </p:nvSpPr>
        <p:spPr>
          <a:xfrm>
            <a:off x="3518850" y="3609452"/>
            <a:ext cx="2352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flights by destination airport, showing variations in flight volume across different locations, with LAX having the highest number of flights.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787" y="1264625"/>
            <a:ext cx="2850050" cy="234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375" y="1380977"/>
            <a:ext cx="2850049" cy="20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6194700" y="3513475"/>
            <a:ext cx="25194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missing values in dataset columns, highlighting significant gaps in totalTravelDistance and segmentsEquipmentDescription.</a:t>
            </a:r>
            <a:endParaRPr sz="1000">
              <a:solidFill>
                <a:srgbClr val="000000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66625" y="527400"/>
            <a:ext cx="484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198575"/>
            <a:ext cx="2944613" cy="18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13963" y="3115650"/>
            <a:ext cx="29445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Histogram displays the frequency of flights by their base fare. The overlaid density curve provides a smooth approximation of the base fare distribution. The distribution is right-skewed (positively skewed), indicating more lower fares with fewer high-priced outliers.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700" y="1043525"/>
            <a:ext cx="2213025" cy="231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766" y="1198575"/>
            <a:ext cx="2500858" cy="20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6501147" y="3262949"/>
            <a:ext cx="1945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A line chart of the average total fare by month, illustrating how fares fluctuate over time</a:t>
            </a:r>
            <a:endParaRPr sz="1250"/>
          </a:p>
        </p:txBody>
      </p:sp>
      <p:sp>
        <p:nvSpPr>
          <p:cNvPr id="148" name="Google Shape;148;p24"/>
          <p:cNvSpPr txBox="1"/>
          <p:nvPr/>
        </p:nvSpPr>
        <p:spPr>
          <a:xfrm>
            <a:off x="3751482" y="3228799"/>
            <a:ext cx="1815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A color-coded matrix of correlation coefficients among variables like elapsedDays, baseFare, totalFare, seatsRemaining, andtotalTravelDistance.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788414" y="374478"/>
            <a:ext cx="46599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808650" y="1045951"/>
            <a:ext cx="75267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Removed rows with missing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flightDate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ensure accurate day-of-week (DOW) extraction.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time-based trends can be analyzed properly.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&amp; Target Selection: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elapsedDays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totalTravelDistance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seatsRemaining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extracted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DOW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baseFare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totalFare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Captures key predictors of airfare while incorporating time-related trends.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Transformation: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 numerical features and targets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model compatibility.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DOW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flightDate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cast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categorical encoding.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consistency in data types and enhances model interpretability.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dataset into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75% training, 25% testing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36475" y="1441625"/>
            <a:ext cx="29964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Model Training </a:t>
            </a:r>
            <a:endParaRPr b="1" sz="282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880900" y="1556399"/>
            <a:ext cx="35571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Linear Regression</a:t>
            </a:r>
            <a:endParaRPr sz="1900"/>
          </a:p>
          <a:p>
            <a:pPr indent="-2857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Random Forest Regression</a:t>
            </a:r>
            <a:endParaRPr sz="1900"/>
          </a:p>
          <a:p>
            <a:pPr indent="-2857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XGBoost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