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8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7C1A3-7EF6-46DB-BF83-F66C05952C5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FCCDC-1F18-4CFD-9DCB-6472E4923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5236AD06-8F23-45E9-92B0-4ADA4AF7E911}"/>
              </a:ext>
            </a:extLst>
          </p:cNvPr>
          <p:cNvSpPr/>
          <p:nvPr/>
        </p:nvSpPr>
        <p:spPr>
          <a:xfrm flipV="1">
            <a:off x="1894905" y="3231824"/>
            <a:ext cx="2161927" cy="577050"/>
          </a:xfrm>
          <a:prstGeom prst="parallelogram">
            <a:avLst>
              <a:gd name="adj" fmla="val 67873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">
                <a:schemeClr val="accent3">
                  <a:lumMod val="0"/>
                  <a:lumOff val="100000"/>
                </a:schemeClr>
              </a:gs>
              <a:gs pos="67000">
                <a:schemeClr val="accent3">
                  <a:lumMod val="96000"/>
                  <a:lumOff val="4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62A86F8-04C0-4209-A73C-5544451CD75C}"/>
              </a:ext>
            </a:extLst>
          </p:cNvPr>
          <p:cNvSpPr/>
          <p:nvPr/>
        </p:nvSpPr>
        <p:spPr>
          <a:xfrm rot="1221019">
            <a:off x="1875873" y="2643502"/>
            <a:ext cx="3039463" cy="1126501"/>
          </a:xfrm>
          <a:prstGeom prst="triangle">
            <a:avLst>
              <a:gd name="adj" fmla="val 521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E1679-3C4E-4C05-A217-FFAA249C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98" y="3767273"/>
            <a:ext cx="3652240" cy="3652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D5DC5-3C30-47D4-9230-3D80AD1430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21"/>
          <a:stretch/>
        </p:blipFill>
        <p:spPr>
          <a:xfrm>
            <a:off x="1836198" y="1475713"/>
            <a:ext cx="6515492" cy="1797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79919E-5920-4291-9289-56A852382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90" y="3429000"/>
            <a:ext cx="2743200" cy="457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F2D3C6-3230-42D0-BF1F-A533E5FDFE18}"/>
              </a:ext>
            </a:extLst>
          </p:cNvPr>
          <p:cNvSpPr txBox="1"/>
          <p:nvPr/>
        </p:nvSpPr>
        <p:spPr>
          <a:xfrm>
            <a:off x="1542528" y="144156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F9205-E958-46D1-8D4F-65419BECD585}"/>
              </a:ext>
            </a:extLst>
          </p:cNvPr>
          <p:cNvSpPr txBox="1"/>
          <p:nvPr/>
        </p:nvSpPr>
        <p:spPr>
          <a:xfrm>
            <a:off x="1571881" y="342900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9248A2-3265-41CC-9330-DA525B22D5E9}"/>
              </a:ext>
            </a:extLst>
          </p:cNvPr>
          <p:cNvSpPr txBox="1"/>
          <p:nvPr/>
        </p:nvSpPr>
        <p:spPr>
          <a:xfrm>
            <a:off x="5349282" y="33817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7329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A602F-A3ED-4A7C-A130-3A48835C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0" y="1246573"/>
            <a:ext cx="5320683" cy="6650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DCF26-CF86-4E27-A7FC-5209ABB49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3" y="1246573"/>
            <a:ext cx="5320683" cy="6650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D4258-898F-46BC-9570-A3684724C827}"/>
              </a:ext>
            </a:extLst>
          </p:cNvPr>
          <p:cNvSpPr txBox="1"/>
          <p:nvPr/>
        </p:nvSpPr>
        <p:spPr>
          <a:xfrm>
            <a:off x="1392886" y="124657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F35E2-F69F-4BE1-A60A-8DD993475A25}"/>
              </a:ext>
            </a:extLst>
          </p:cNvPr>
          <p:cNvSpPr txBox="1"/>
          <p:nvPr/>
        </p:nvSpPr>
        <p:spPr>
          <a:xfrm>
            <a:off x="6711165" y="124657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2353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8567F-E7CD-4803-B9C9-99680493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4" y="1396474"/>
            <a:ext cx="4939707" cy="6351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CACF4-8D3C-465C-8B43-8445BDAD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3" y="1396474"/>
            <a:ext cx="4939707" cy="6351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D26F1D-8104-4201-A769-A82A189C6D9B}"/>
              </a:ext>
            </a:extLst>
          </p:cNvPr>
          <p:cNvSpPr txBox="1"/>
          <p:nvPr/>
        </p:nvSpPr>
        <p:spPr>
          <a:xfrm>
            <a:off x="1430429" y="155435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219D9-0445-468E-B8AD-E09770319EF0}"/>
              </a:ext>
            </a:extLst>
          </p:cNvPr>
          <p:cNvSpPr txBox="1"/>
          <p:nvPr/>
        </p:nvSpPr>
        <p:spPr>
          <a:xfrm>
            <a:off x="6858000" y="155435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C09D6-98A1-4904-91B2-479B87E06887}"/>
              </a:ext>
            </a:extLst>
          </p:cNvPr>
          <p:cNvSpPr txBox="1"/>
          <p:nvPr/>
        </p:nvSpPr>
        <p:spPr>
          <a:xfrm>
            <a:off x="6858000" y="46509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7901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AA308D-6BBE-4F9E-992A-6C5A81F5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20310"/>
              </p:ext>
            </p:extLst>
          </p:nvPr>
        </p:nvGraphicFramePr>
        <p:xfrm>
          <a:off x="2540176" y="4443767"/>
          <a:ext cx="9278617" cy="1141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180">
                  <a:extLst>
                    <a:ext uri="{9D8B030D-6E8A-4147-A177-3AD203B41FA5}">
                      <a16:colId xmlns:a16="http://schemas.microsoft.com/office/drawing/2014/main" val="2860887162"/>
                    </a:ext>
                  </a:extLst>
                </a:gridCol>
                <a:gridCol w="532048">
                  <a:extLst>
                    <a:ext uri="{9D8B030D-6E8A-4147-A177-3AD203B41FA5}">
                      <a16:colId xmlns:a16="http://schemas.microsoft.com/office/drawing/2014/main" val="3234355165"/>
                    </a:ext>
                  </a:extLst>
                </a:gridCol>
                <a:gridCol w="380034">
                  <a:extLst>
                    <a:ext uri="{9D8B030D-6E8A-4147-A177-3AD203B41FA5}">
                      <a16:colId xmlns:a16="http://schemas.microsoft.com/office/drawing/2014/main" val="1874820174"/>
                    </a:ext>
                  </a:extLst>
                </a:gridCol>
                <a:gridCol w="466900">
                  <a:extLst>
                    <a:ext uri="{9D8B030D-6E8A-4147-A177-3AD203B41FA5}">
                      <a16:colId xmlns:a16="http://schemas.microsoft.com/office/drawing/2014/main" val="4238035416"/>
                    </a:ext>
                  </a:extLst>
                </a:gridCol>
                <a:gridCol w="542908">
                  <a:extLst>
                    <a:ext uri="{9D8B030D-6E8A-4147-A177-3AD203B41FA5}">
                      <a16:colId xmlns:a16="http://schemas.microsoft.com/office/drawing/2014/main" val="1839166455"/>
                    </a:ext>
                  </a:extLst>
                </a:gridCol>
                <a:gridCol w="836078">
                  <a:extLst>
                    <a:ext uri="{9D8B030D-6E8A-4147-A177-3AD203B41FA5}">
                      <a16:colId xmlns:a16="http://schemas.microsoft.com/office/drawing/2014/main" val="3280143806"/>
                    </a:ext>
                  </a:extLst>
                </a:gridCol>
                <a:gridCol w="724406">
                  <a:extLst>
                    <a:ext uri="{9D8B030D-6E8A-4147-A177-3AD203B41FA5}">
                      <a16:colId xmlns:a16="http://schemas.microsoft.com/office/drawing/2014/main" val="693251736"/>
                    </a:ext>
                  </a:extLst>
                </a:gridCol>
                <a:gridCol w="4466063">
                  <a:extLst>
                    <a:ext uri="{9D8B030D-6E8A-4147-A177-3AD203B41FA5}">
                      <a16:colId xmlns:a16="http://schemas.microsoft.com/office/drawing/2014/main" val="3768073943"/>
                    </a:ext>
                  </a:extLst>
                </a:gridCol>
              </a:tblGrid>
              <a:tr h="154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CHROM</a:t>
                      </a:r>
                      <a:endParaRPr lang="en-US" sz="1100" b="1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POS</a:t>
                      </a:r>
                      <a:endParaRPr lang="en-US" sz="1100" b="1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ID</a:t>
                      </a:r>
                      <a:endParaRPr lang="en-US" sz="1100" b="1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REF</a:t>
                      </a:r>
                      <a:endParaRPr lang="en-US" sz="1100" b="1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ALT</a:t>
                      </a:r>
                      <a:endParaRPr lang="en-US" sz="1100" b="1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QUAL</a:t>
                      </a:r>
                      <a:endParaRPr lang="en-US" sz="1100" b="1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FILTER</a:t>
                      </a:r>
                      <a:endParaRPr lang="en-US" sz="1100" b="1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INFO</a:t>
                      </a:r>
                      <a:endParaRPr lang="en-US" sz="1100" b="1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558651"/>
                  </a:ext>
                </a:extLst>
              </a:tr>
              <a:tr h="154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NC_045512.2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326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DP=6;I16=6,0,0,0,187,5875,0,0,3</a:t>
                      </a:r>
                      <a:r>
                        <a:rPr lang="de-DE" sz="1100" dirty="0">
                          <a:effectLst/>
                        </a:rPr>
                        <a:t>60,21600,0,0,19,73,0,0;QS=1,0;MQ0F=0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28237584"/>
                  </a:ext>
                </a:extLst>
              </a:tr>
              <a:tr h="319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NC_045512.2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378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.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C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1.3e-06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.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DP=7;I16=6,0,1,0,197,6591,18,324,360,21600,60,3600,20,92,5,25;QS=0.916279,0.0837209,0;SGB=-0.379885;RPB=1;MQB=1;BQB=1;MQ0F=0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9093969"/>
                  </a:ext>
                </a:extLst>
              </a:tr>
              <a:tr h="154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NC_045512.2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408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.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2.5e-06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.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DP=8;I16=8,0,0,0,268,9088,0,0,480,28800,0,0,32,174,0,0;QS=1,0;MQ0F=0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4094116"/>
                  </a:ext>
                </a:extLst>
              </a:tr>
              <a:tr h="2230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NC_045512.2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433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0.0048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DP=9;I16=9,0,0,0,296,10046,0,0,540,32400,0,0,40,246,0,0;QS=1,0;MQ0F=0</a:t>
                      </a:r>
                      <a:endParaRPr lang="en-US" sz="1100" dirty="0">
                        <a:solidFill>
                          <a:srgbClr val="E36C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1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9E4E09-2E22-4FCF-9142-228E2328C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41286"/>
              </p:ext>
            </p:extLst>
          </p:nvPr>
        </p:nvGraphicFramePr>
        <p:xfrm>
          <a:off x="5095264" y="9879494"/>
          <a:ext cx="7269486" cy="7216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11581">
                  <a:extLst>
                    <a:ext uri="{9D8B030D-6E8A-4147-A177-3AD203B41FA5}">
                      <a16:colId xmlns:a16="http://schemas.microsoft.com/office/drawing/2014/main" val="1449129195"/>
                    </a:ext>
                  </a:extLst>
                </a:gridCol>
                <a:gridCol w="678155">
                  <a:extLst>
                    <a:ext uri="{9D8B030D-6E8A-4147-A177-3AD203B41FA5}">
                      <a16:colId xmlns:a16="http://schemas.microsoft.com/office/drawing/2014/main" val="2205752835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3113080640"/>
                    </a:ext>
                  </a:extLst>
                </a:gridCol>
                <a:gridCol w="1019838">
                  <a:extLst>
                    <a:ext uri="{9D8B030D-6E8A-4147-A177-3AD203B41FA5}">
                      <a16:colId xmlns:a16="http://schemas.microsoft.com/office/drawing/2014/main" val="1899014942"/>
                    </a:ext>
                  </a:extLst>
                </a:gridCol>
                <a:gridCol w="1211581">
                  <a:extLst>
                    <a:ext uri="{9D8B030D-6E8A-4147-A177-3AD203B41FA5}">
                      <a16:colId xmlns:a16="http://schemas.microsoft.com/office/drawing/2014/main" val="434825960"/>
                    </a:ext>
                  </a:extLst>
                </a:gridCol>
                <a:gridCol w="1211581">
                  <a:extLst>
                    <a:ext uri="{9D8B030D-6E8A-4147-A177-3AD203B41FA5}">
                      <a16:colId xmlns:a16="http://schemas.microsoft.com/office/drawing/2014/main" val="2590901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err="1">
                          <a:effectLst/>
                        </a:rPr>
                        <a:t>Lineage</a:t>
                      </a:r>
                      <a:endParaRPr lang="en-US" sz="1600" b="1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err="1">
                          <a:effectLst/>
                        </a:rPr>
                        <a:t>Total</a:t>
                      </a:r>
                      <a:endParaRPr lang="en-US" sz="1600" b="1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N. substitutions satisfied</a:t>
                      </a:r>
                      <a:endParaRPr lang="en-US" sz="1600" b="1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>
                          <a:effectLst/>
                        </a:rPr>
                        <a:t>Total Sum AD</a:t>
                      </a:r>
                      <a:endParaRPr lang="en-US" sz="1600" b="1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>
                          <a:effectLst/>
                        </a:rPr>
                        <a:t>Total Sum DP</a:t>
                      </a:r>
                      <a:endParaRPr lang="en-US" sz="1600" b="1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Avg.AF</a:t>
                      </a:r>
                      <a:endParaRPr lang="en-US" sz="1600" b="1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261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B.1.177</a:t>
                      </a:r>
                      <a:endParaRPr lang="en-US" sz="160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17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6.6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33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95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</a:rPr>
                        <a:t>0.347</a:t>
                      </a:r>
                      <a:endParaRPr lang="en-US" sz="160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140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B.1.1.7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9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0.222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813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B.1.</a:t>
                      </a:r>
                      <a:r>
                        <a:rPr lang="en-US" sz="1100" dirty="0">
                          <a:effectLst/>
                        </a:rPr>
                        <a:t>351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13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9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</a:rPr>
                        <a:t>0.222</a:t>
                      </a:r>
                      <a:endParaRPr lang="en-US" sz="1600" dirty="0">
                        <a:solidFill>
                          <a:srgbClr val="E36C0A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mbria" panose="02040503050406030204" pitchFamily="18" charset="0"/>
                      </a:endParaRPr>
                    </a:p>
                  </a:txBody>
                  <a:tcPr marL="8890" marR="88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8183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A8CA61-9CFD-4D45-8586-B947E295014D}"/>
              </a:ext>
            </a:extLst>
          </p:cNvPr>
          <p:cNvSpPr txBox="1"/>
          <p:nvPr/>
        </p:nvSpPr>
        <p:spPr>
          <a:xfrm>
            <a:off x="2384898" y="4108345"/>
            <a:ext cx="31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175A0-D8E1-418C-A4B2-8D9DF222F71D}"/>
              </a:ext>
            </a:extLst>
          </p:cNvPr>
          <p:cNvSpPr txBox="1"/>
          <p:nvPr/>
        </p:nvSpPr>
        <p:spPr>
          <a:xfrm>
            <a:off x="3190378" y="9437647"/>
            <a:ext cx="31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F7492-6704-4D04-A0BD-3842FDE03096}"/>
              </a:ext>
            </a:extLst>
          </p:cNvPr>
          <p:cNvSpPr/>
          <p:nvPr/>
        </p:nvSpPr>
        <p:spPr>
          <a:xfrm>
            <a:off x="3826786" y="4405662"/>
            <a:ext cx="1863305" cy="126913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F2A051-868E-4E2C-922E-C1D7292AD261}"/>
              </a:ext>
            </a:extLst>
          </p:cNvPr>
          <p:cNvGrpSpPr/>
          <p:nvPr/>
        </p:nvGrpSpPr>
        <p:grpSpPr>
          <a:xfrm>
            <a:off x="3747114" y="1406030"/>
            <a:ext cx="7300298" cy="2532457"/>
            <a:chOff x="4579451" y="459246"/>
            <a:chExt cx="7300298" cy="253245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66820-4EDD-4427-8651-9B901B528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736" y="556892"/>
              <a:ext cx="2398505" cy="242038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5C1BF6-2F13-46B4-89BC-B9A1125A4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1781" y="1324191"/>
              <a:ext cx="164606" cy="6279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A86CD0-D6FE-432E-AB73-3A95DDF77491}"/>
                </a:ext>
              </a:extLst>
            </p:cNvPr>
            <p:cNvSpPr txBox="1"/>
            <p:nvPr/>
          </p:nvSpPr>
          <p:spPr>
            <a:xfrm>
              <a:off x="8347424" y="1465553"/>
              <a:ext cx="12075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</a:rPr>
                <a:t>x14 wastewater samples  </a:t>
              </a:r>
              <a:endParaRPr lang="el-GR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9" name="Graphic 18" descr="Arrow Slight curve">
              <a:extLst>
                <a:ext uri="{FF2B5EF4-FFF2-40B4-BE49-F238E27FC236}">
                  <a16:creationId xmlns:a16="http://schemas.microsoft.com/office/drawing/2014/main" id="{99243FDA-6D94-41E3-99E3-DA3C38E98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171171">
              <a:off x="7423866" y="1539716"/>
              <a:ext cx="444819" cy="444819"/>
            </a:xfrm>
            <a:prstGeom prst="rect">
              <a:avLst/>
            </a:prstGeom>
          </p:spPr>
        </p:pic>
        <p:pic>
          <p:nvPicPr>
            <p:cNvPr id="20" name="Graphic 19" descr="Arrow Slight curve">
              <a:extLst>
                <a:ext uri="{FF2B5EF4-FFF2-40B4-BE49-F238E27FC236}">
                  <a16:creationId xmlns:a16="http://schemas.microsoft.com/office/drawing/2014/main" id="{956C012E-9253-4B8F-9BC9-33965E97D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171171">
              <a:off x="9550179" y="1539717"/>
              <a:ext cx="444819" cy="44481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C647A7-DF3F-401F-9468-A2A420BDA1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48" y="705200"/>
              <a:ext cx="0" cy="2173458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A09937-4660-4DA9-9CF0-1356A25CA63A}"/>
                </a:ext>
              </a:extLst>
            </p:cNvPr>
            <p:cNvSpPr txBox="1"/>
            <p:nvPr/>
          </p:nvSpPr>
          <p:spPr>
            <a:xfrm rot="16200000">
              <a:off x="11417086" y="1653434"/>
              <a:ext cx="648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Process</a:t>
              </a:r>
              <a:endParaRPr lang="el-GR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8A8FE-E8C5-44DC-90C9-4F73B225A3F5}"/>
                </a:ext>
              </a:extLst>
            </p:cNvPr>
            <p:cNvSpPr txBox="1"/>
            <p:nvPr/>
          </p:nvSpPr>
          <p:spPr>
            <a:xfrm>
              <a:off x="4579451" y="459246"/>
              <a:ext cx="31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B5E4662-0A96-4777-86EE-02A632F2B29B}"/>
                </a:ext>
              </a:extLst>
            </p:cNvPr>
            <p:cNvSpPr/>
            <p:nvPr/>
          </p:nvSpPr>
          <p:spPr>
            <a:xfrm>
              <a:off x="10217701" y="2734312"/>
              <a:ext cx="1205589" cy="2573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lineagespot</a:t>
              </a:r>
              <a:endParaRPr lang="el-GR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3A5CD91-04BB-40D7-8014-B8BA34502C21}"/>
                </a:ext>
              </a:extLst>
            </p:cNvPr>
            <p:cNvSpPr/>
            <p:nvPr/>
          </p:nvSpPr>
          <p:spPr>
            <a:xfrm>
              <a:off x="10217690" y="2258305"/>
              <a:ext cx="1205597" cy="36412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Raw data analysis</a:t>
              </a:r>
              <a:endParaRPr lang="el-GR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070E34D-7C6A-485C-A803-8279BE490E33}"/>
                </a:ext>
              </a:extLst>
            </p:cNvPr>
            <p:cNvSpPr/>
            <p:nvPr/>
          </p:nvSpPr>
          <p:spPr>
            <a:xfrm>
              <a:off x="10217687" y="1430090"/>
              <a:ext cx="1205601" cy="36412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Library preparation</a:t>
              </a:r>
              <a:endParaRPr lang="el-GR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43C905D-03C4-416C-84F7-5BA83DB14795}"/>
                </a:ext>
              </a:extLst>
            </p:cNvPr>
            <p:cNvSpPr/>
            <p:nvPr/>
          </p:nvSpPr>
          <p:spPr>
            <a:xfrm>
              <a:off x="10217688" y="961436"/>
              <a:ext cx="1205603" cy="36412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SARS-CoV-2 Quantification</a:t>
              </a:r>
              <a:endParaRPr lang="el-GR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406011A-4D45-4703-9869-A092F5B0A81C}"/>
                </a:ext>
              </a:extLst>
            </p:cNvPr>
            <p:cNvSpPr/>
            <p:nvPr/>
          </p:nvSpPr>
          <p:spPr>
            <a:xfrm>
              <a:off x="10217691" y="592164"/>
              <a:ext cx="1205607" cy="2573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RNA extraction</a:t>
              </a:r>
              <a:endParaRPr lang="el-GR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642F925-9E63-40A2-A7E0-4A4ACD9C74BB}"/>
                </a:ext>
              </a:extLst>
            </p:cNvPr>
            <p:cNvSpPr/>
            <p:nvPr/>
          </p:nvSpPr>
          <p:spPr>
            <a:xfrm>
              <a:off x="10217696" y="1897565"/>
              <a:ext cx="1205599" cy="25739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Sequencing</a:t>
              </a:r>
              <a:endParaRPr lang="el-G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1F3C98-F84D-48B6-91D4-A1F8395306FE}"/>
              </a:ext>
            </a:extLst>
          </p:cNvPr>
          <p:cNvSpPr/>
          <p:nvPr/>
        </p:nvSpPr>
        <p:spPr>
          <a:xfrm>
            <a:off x="4369381" y="6685353"/>
            <a:ext cx="1987478" cy="683087"/>
          </a:xfrm>
          <a:prstGeom prst="roundRect">
            <a:avLst>
              <a:gd name="adj" fmla="val 5977"/>
            </a:avLst>
          </a:prstGeom>
          <a:ln w="19050">
            <a:solidFill>
              <a:srgbClr val="76717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Lineage definitions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Outbreak.info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Pangolin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9BDF9B-68D9-49F6-9C29-1970B5C559CA}"/>
              </a:ext>
            </a:extLst>
          </p:cNvPr>
          <p:cNvSpPr txBox="1"/>
          <p:nvPr/>
        </p:nvSpPr>
        <p:spPr>
          <a:xfrm>
            <a:off x="4131856" y="6461417"/>
            <a:ext cx="31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</a:t>
            </a: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1E862FDC-015A-4C25-933D-EAB0A612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08" y="6191700"/>
            <a:ext cx="2842731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2C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 mutations of Alpha variant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7E231EF-6521-490E-B5B2-9E1198A7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5864"/>
              </p:ext>
            </p:extLst>
          </p:nvPr>
        </p:nvGraphicFramePr>
        <p:xfrm>
          <a:off x="7201794" y="6422532"/>
          <a:ext cx="2183556" cy="12897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91778">
                  <a:extLst>
                    <a:ext uri="{9D8B030D-6E8A-4147-A177-3AD203B41FA5}">
                      <a16:colId xmlns:a16="http://schemas.microsoft.com/office/drawing/2014/main" val="4037213860"/>
                    </a:ext>
                  </a:extLst>
                </a:gridCol>
                <a:gridCol w="1091778">
                  <a:extLst>
                    <a:ext uri="{9D8B030D-6E8A-4147-A177-3AD203B41FA5}">
                      <a16:colId xmlns:a16="http://schemas.microsoft.com/office/drawing/2014/main" val="3144012020"/>
                    </a:ext>
                  </a:extLst>
                </a:gridCol>
              </a:tblGrid>
              <a:tr h="150974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gene</a:t>
                      </a:r>
                    </a:p>
                  </a:txBody>
                  <a:tcPr marL="54944" marR="54944" marT="27472" marB="27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amino acid</a:t>
                      </a:r>
                    </a:p>
                  </a:txBody>
                  <a:tcPr marL="54944" marR="54944" marT="27472" marB="27472" anchor="ctr"/>
                </a:tc>
                <a:extLst>
                  <a:ext uri="{0D108BD9-81ED-4DB2-BD59-A6C34878D82A}">
                    <a16:rowId xmlns:a16="http://schemas.microsoft.com/office/drawing/2014/main" val="1589131046"/>
                  </a:ext>
                </a:extLst>
              </a:tr>
              <a:tr h="150974">
                <a:tc>
                  <a:txBody>
                    <a:bodyPr/>
                    <a:lstStyle/>
                    <a:p>
                      <a:r>
                        <a:rPr lang="en-US" sz="1050" i="1" dirty="0">
                          <a:effectLst/>
                        </a:rPr>
                        <a:t>ORF1a</a:t>
                      </a:r>
                    </a:p>
                  </a:txBody>
                  <a:tcPr marL="54944" marR="54944" marT="27472" marB="27472" anchor="ctr"/>
                </a:tc>
                <a:tc>
                  <a:txBody>
                    <a:bodyPr/>
                    <a:lstStyle/>
                    <a:p>
                      <a:r>
                        <a:rPr lang="en-US" sz="1050" i="1">
                          <a:effectLst/>
                        </a:rPr>
                        <a:t>T1001I</a:t>
                      </a:r>
                    </a:p>
                  </a:txBody>
                  <a:tcPr marL="54944" marR="54944" marT="27472" marB="27472" anchor="ctr"/>
                </a:tc>
                <a:extLst>
                  <a:ext uri="{0D108BD9-81ED-4DB2-BD59-A6C34878D82A}">
                    <a16:rowId xmlns:a16="http://schemas.microsoft.com/office/drawing/2014/main" val="3436209193"/>
                  </a:ext>
                </a:extLst>
              </a:tr>
              <a:tr h="150974">
                <a:tc>
                  <a:txBody>
                    <a:bodyPr/>
                    <a:lstStyle/>
                    <a:p>
                      <a:r>
                        <a:rPr lang="en-US" sz="1050" i="1" dirty="0">
                          <a:effectLst/>
                        </a:rPr>
                        <a:t>ORF1a</a:t>
                      </a:r>
                    </a:p>
                  </a:txBody>
                  <a:tcPr marL="54944" marR="54944" marT="27472" marB="27472" anchor="ctr"/>
                </a:tc>
                <a:tc>
                  <a:txBody>
                    <a:bodyPr/>
                    <a:lstStyle/>
                    <a:p>
                      <a:r>
                        <a:rPr lang="en-US" sz="1050" i="1" dirty="0">
                          <a:effectLst/>
                        </a:rPr>
                        <a:t>A1708D</a:t>
                      </a:r>
                    </a:p>
                  </a:txBody>
                  <a:tcPr marL="54944" marR="54944" marT="27472" marB="27472" anchor="ctr"/>
                </a:tc>
                <a:extLst>
                  <a:ext uri="{0D108BD9-81ED-4DB2-BD59-A6C34878D82A}">
                    <a16:rowId xmlns:a16="http://schemas.microsoft.com/office/drawing/2014/main" val="589977554"/>
                  </a:ext>
                </a:extLst>
              </a:tr>
              <a:tr h="150974">
                <a:tc>
                  <a:txBody>
                    <a:bodyPr/>
                    <a:lstStyle/>
                    <a:p>
                      <a:r>
                        <a:rPr lang="en-US" sz="1050" i="1" dirty="0">
                          <a:effectLst/>
                        </a:rPr>
                        <a:t>…</a:t>
                      </a:r>
                    </a:p>
                  </a:txBody>
                  <a:tcPr marL="54944" marR="54944" marT="27472" marB="27472" anchor="ctr"/>
                </a:tc>
                <a:tc>
                  <a:txBody>
                    <a:bodyPr/>
                    <a:lstStyle/>
                    <a:p>
                      <a:r>
                        <a:rPr lang="en-US" sz="1050" i="1" dirty="0">
                          <a:effectLst/>
                        </a:rPr>
                        <a:t>…</a:t>
                      </a:r>
                    </a:p>
                  </a:txBody>
                  <a:tcPr marL="54944" marR="54944" marT="27472" marB="27472" anchor="ctr"/>
                </a:tc>
                <a:extLst>
                  <a:ext uri="{0D108BD9-81ED-4DB2-BD59-A6C34878D82A}">
                    <a16:rowId xmlns:a16="http://schemas.microsoft.com/office/drawing/2014/main" val="2042303020"/>
                  </a:ext>
                </a:extLst>
              </a:tr>
              <a:tr h="150974">
                <a:tc>
                  <a:txBody>
                    <a:bodyPr/>
                    <a:lstStyle/>
                    <a:p>
                      <a:r>
                        <a:rPr lang="en-US" sz="1050" i="1">
                          <a:effectLst/>
                        </a:rPr>
                        <a:t>N</a:t>
                      </a:r>
                    </a:p>
                  </a:txBody>
                  <a:tcPr marL="54944" marR="54944" marT="27472" marB="27472" anchor="ctr"/>
                </a:tc>
                <a:tc>
                  <a:txBody>
                    <a:bodyPr/>
                    <a:lstStyle/>
                    <a:p>
                      <a:r>
                        <a:rPr lang="en-US" sz="1050" i="1" dirty="0">
                          <a:effectLst/>
                        </a:rPr>
                        <a:t>G204R</a:t>
                      </a:r>
                    </a:p>
                  </a:txBody>
                  <a:tcPr marL="54944" marR="54944" marT="27472" marB="27472" anchor="ctr"/>
                </a:tc>
                <a:extLst>
                  <a:ext uri="{0D108BD9-81ED-4DB2-BD59-A6C34878D82A}">
                    <a16:rowId xmlns:a16="http://schemas.microsoft.com/office/drawing/2014/main" val="2754855249"/>
                  </a:ext>
                </a:extLst>
              </a:tr>
              <a:tr h="150974">
                <a:tc>
                  <a:txBody>
                    <a:bodyPr/>
                    <a:lstStyle/>
                    <a:p>
                      <a:r>
                        <a:rPr lang="en-US" sz="1050" i="1">
                          <a:effectLst/>
                        </a:rPr>
                        <a:t>N</a:t>
                      </a:r>
                    </a:p>
                  </a:txBody>
                  <a:tcPr marL="54944" marR="54944" marT="27472" marB="27472" anchor="ctr"/>
                </a:tc>
                <a:tc>
                  <a:txBody>
                    <a:bodyPr/>
                    <a:lstStyle/>
                    <a:p>
                      <a:r>
                        <a:rPr lang="en-US" sz="1050" i="1" dirty="0">
                          <a:effectLst/>
                        </a:rPr>
                        <a:t>S235F</a:t>
                      </a:r>
                    </a:p>
                  </a:txBody>
                  <a:tcPr marL="54944" marR="54944" marT="27472" marB="27472" anchor="ctr"/>
                </a:tc>
                <a:extLst>
                  <a:ext uri="{0D108BD9-81ED-4DB2-BD59-A6C34878D82A}">
                    <a16:rowId xmlns:a16="http://schemas.microsoft.com/office/drawing/2014/main" val="491630140"/>
                  </a:ext>
                </a:extLst>
              </a:tr>
            </a:tbl>
          </a:graphicData>
        </a:graphic>
      </p:graphicFrame>
      <p:sp>
        <p:nvSpPr>
          <p:cNvPr id="34" name="Callout: Line with Border and Accent Bar 33">
            <a:extLst>
              <a:ext uri="{FF2B5EF4-FFF2-40B4-BE49-F238E27FC236}">
                <a16:creationId xmlns:a16="http://schemas.microsoft.com/office/drawing/2014/main" id="{F68AE904-E4F2-4EAA-8F4E-121AC8FCA3DE}"/>
              </a:ext>
            </a:extLst>
          </p:cNvPr>
          <p:cNvSpPr/>
          <p:nvPr/>
        </p:nvSpPr>
        <p:spPr>
          <a:xfrm>
            <a:off x="6872207" y="6166922"/>
            <a:ext cx="2842731" cy="1624893"/>
          </a:xfrm>
          <a:prstGeom prst="accentBorderCallout1">
            <a:avLst>
              <a:gd name="adj1" fmla="val 35094"/>
              <a:gd name="adj2" fmla="val -2972"/>
              <a:gd name="adj3" fmla="val 47453"/>
              <a:gd name="adj4" fmla="val -17559"/>
            </a:avLst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204</Words>
  <Application>Microsoft Office PowerPoint</Application>
  <PresentationFormat>Custom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Nikolas Pechlivanis</cp:lastModifiedBy>
  <cp:revision>6</cp:revision>
  <dcterms:created xsi:type="dcterms:W3CDTF">2021-11-01T12:08:55Z</dcterms:created>
  <dcterms:modified xsi:type="dcterms:W3CDTF">2021-11-15T09:19:10Z</dcterms:modified>
</cp:coreProperties>
</file>