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Amazon Best Sellers &amp; Movers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000" dirty="0"/>
              <a:t>Data-Driven Insights from Scraped Data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BFFF0F7E-50ED-232C-6119-805B24017C14}"/>
              </a:ext>
            </a:extLst>
          </p:cNvPr>
          <p:cNvSpPr txBox="1">
            <a:spLocks/>
          </p:cNvSpPr>
          <p:nvPr/>
        </p:nvSpPr>
        <p:spPr>
          <a:xfrm>
            <a:off x="5034130" y="6127150"/>
            <a:ext cx="6269347" cy="29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Niko prabowo = nikoberwibowo@gmail.com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Looking for fresh data to scrape or analyze? Let’s connect and turn insights into action!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Niko prabowo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4BB-31A1-E9F5-562A-74E5DE90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Business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625E-7131-C77C-71B3-DABFCE18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Sellers Q1: "Which price segments dominate Best Sellers? Are low-priced products winning across categories?“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Sellers Q2: "How does review density correlate with rank?“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Movers and Shakers Q1: "Which categories show strongest momentum and price ranges driving fastest movers?“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Movers and Shakers Q2: "Are 'underdogs' (low review density) climbing fast?"</a:t>
            </a:r>
          </a:p>
        </p:txBody>
      </p:sp>
    </p:spTree>
    <p:extLst>
      <p:ext uri="{BB962C8B-B14F-4D97-AF65-F5344CB8AC3E}">
        <p14:creationId xmlns:p14="http://schemas.microsoft.com/office/powerpoint/2010/main" val="201476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6447-7308-0306-8C0E-200AF9BD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8D4F5-83A1-3742-F696-7458D022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collected via web scraping from Amazon’s Best Sellers </a:t>
            </a:r>
            <a:r>
              <a:rPr lang="en-US" dirty="0" err="1"/>
              <a:t>pages.Covers</a:t>
            </a:r>
            <a:r>
              <a:rPr lang="en-US" dirty="0"/>
              <a:t> multiple product categories (~50+) across Amazon’s </a:t>
            </a:r>
            <a:r>
              <a:rPr lang="en-US" dirty="0" err="1"/>
              <a:t>marketplace.Focused</a:t>
            </a:r>
            <a:r>
              <a:rPr lang="en-US" dirty="0"/>
              <a:t> on rank, price segment, review density, and recent momentum (sales rank changes).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Sellers dataset: 3,667 products. Movers &amp; Shakers dataset: 3,383 products showing rank </a:t>
            </a:r>
            <a:r>
              <a:rPr lang="en-US" dirty="0" err="1"/>
              <a:t>changes.Includes</a:t>
            </a:r>
            <a:r>
              <a:rPr lang="en-US" dirty="0"/>
              <a:t> all major categories, with a mix of high, mid, and low-priced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Rationale for Price Segmentation : Price varies widely across categories (e.g., Video Games vs Home Appliances), so a global threshold isn’t fair. Using category-level quantiles (Low ≤25th, Mid 25–75th, High &gt;75th) adjusts for each category’s distribution, making the segmentation relevant for within-category insights (e.g., identifying “low-priced winners”).</a:t>
            </a:r>
          </a:p>
        </p:txBody>
      </p:sp>
    </p:spTree>
    <p:extLst>
      <p:ext uri="{BB962C8B-B14F-4D97-AF65-F5344CB8AC3E}">
        <p14:creationId xmlns:p14="http://schemas.microsoft.com/office/powerpoint/2010/main" val="82149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C133-C4E6-9989-1056-33398174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Best Sellers Q1: Which price segments dominate Best Sellers? Are low-priced products winning across categories?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DD379-4210-CFBF-F788-B448C0C4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54" y="1972805"/>
            <a:ext cx="6546249" cy="4309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E5E26E-A9A8-68E3-F1BA-8A6F3FD44031}"/>
              </a:ext>
            </a:extLst>
          </p:cNvPr>
          <p:cNvSpPr txBox="1">
            <a:spLocks/>
          </p:cNvSpPr>
          <p:nvPr/>
        </p:nvSpPr>
        <p:spPr>
          <a:xfrm>
            <a:off x="7969717" y="2676542"/>
            <a:ext cx="3185963" cy="2902386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Mid-priced products clearly dominate across nearly all categories.</a:t>
            </a:r>
          </a:p>
          <a:p>
            <a:r>
              <a:rPr lang="en-US" dirty="0">
                <a:latin typeface="Consolas" panose="020B0609020204030204" pitchFamily="49" charset="0"/>
              </a:rPr>
              <a:t>Most major categories (Electronics, Beauty, Books, Clothing, Home, Kitchen, etc.) follow roughly the same pattern: half of the top sellers are mid-price.</a:t>
            </a:r>
          </a:p>
        </p:txBody>
      </p:sp>
    </p:spTree>
    <p:extLst>
      <p:ext uri="{BB962C8B-B14F-4D97-AF65-F5344CB8AC3E}">
        <p14:creationId xmlns:p14="http://schemas.microsoft.com/office/powerpoint/2010/main" val="287423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0A78-C44E-521C-7E4C-BC0F5572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2A3E-20BF-F2A6-B176-FA75A085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Best Sellers Q2: How does review density correlate with rank?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A4922-346D-2DD0-BEFB-DD2BDCA30A10}"/>
              </a:ext>
            </a:extLst>
          </p:cNvPr>
          <p:cNvSpPr txBox="1">
            <a:spLocks/>
          </p:cNvSpPr>
          <p:nvPr/>
        </p:nvSpPr>
        <p:spPr>
          <a:xfrm>
            <a:off x="919714" y="5435315"/>
            <a:ext cx="10352571" cy="859607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Correlation </a:t>
            </a:r>
            <a:r>
              <a:rPr lang="en-US" dirty="0" err="1">
                <a:latin typeface="Consolas" panose="020B0609020204030204" pitchFamily="49" charset="0"/>
              </a:rPr>
              <a:t>review_density</a:t>
            </a:r>
            <a:r>
              <a:rPr lang="en-US" dirty="0">
                <a:latin typeface="Consolas" panose="020B0609020204030204" pitchFamily="49" charset="0"/>
              </a:rPr>
              <a:t> vs rank -&gt; Spearman: -0.4192, Pearson: -0.1746. Review activity clearly matters. The more reviews a product gets, the better it tends to rank — but only up to a point. After a certain level, extra reviews don’t move the needle much (diminishing returns).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AA39D-84EF-F7F6-B99C-17A5291D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15" y="1937386"/>
            <a:ext cx="4701440" cy="3407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906D1-C040-7883-D606-6D2AD7D7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18" y="1937386"/>
            <a:ext cx="5493067" cy="34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996-01AD-8BAD-C228-710F7764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Movers and Shakers Q1: Which categories show strongest momentum and price ranges driving fastest movers?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3F579-8037-25EC-3F76-A338A4B5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7" y="2211025"/>
            <a:ext cx="3917159" cy="269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D8FAB-113A-59B6-455E-2F9D48DEA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911" y="2268774"/>
            <a:ext cx="7512662" cy="24449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BB462B-4F30-9F3F-7407-06A92696CD70}"/>
              </a:ext>
            </a:extLst>
          </p:cNvPr>
          <p:cNvSpPr txBox="1">
            <a:spLocks/>
          </p:cNvSpPr>
          <p:nvPr/>
        </p:nvSpPr>
        <p:spPr>
          <a:xfrm>
            <a:off x="919714" y="5120641"/>
            <a:ext cx="10352571" cy="1174281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Meanwhile, everyday categories like Home, Baby, Health stayed stable (rank change &lt;10). Momentum isn’t really price-driven, it’s context-driven (promotion, hype, timing, trends). Categories with emotional or hype-driven appeal (collectibles, sports, fandom, digital goods) move fastest. Functional goods (home, health, tools) are more stable.</a:t>
            </a:r>
          </a:p>
        </p:txBody>
      </p:sp>
    </p:spTree>
    <p:extLst>
      <p:ext uri="{BB962C8B-B14F-4D97-AF65-F5344CB8AC3E}">
        <p14:creationId xmlns:p14="http://schemas.microsoft.com/office/powerpoint/2010/main" val="235628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9CDA-5DE3-E8EC-8E7D-C808BA6E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A668-0AFD-0C61-6614-A07143B9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Movers and Shakers Q2: Are 'underdogs' (low review density) climbing fast?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36E1C-870B-6056-9404-DCA73762111A}"/>
              </a:ext>
            </a:extLst>
          </p:cNvPr>
          <p:cNvSpPr txBox="1">
            <a:spLocks/>
          </p:cNvSpPr>
          <p:nvPr/>
        </p:nvSpPr>
        <p:spPr>
          <a:xfrm>
            <a:off x="6808287" y="3866399"/>
            <a:ext cx="4579500" cy="1851007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94.7% of items in the lowest-review quartile still moved up, compared to 93.1% in the rest. New or low-review products are still capable of fast rank jumps. Amazon’s algorithm rewards recent activity and engagement — not just legacy reputation.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9CFCC-6CE7-8CCC-5504-A395D25C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4" y="2093444"/>
            <a:ext cx="6503692" cy="4065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62409-2FE8-C0A5-38F0-47147115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87" y="2206441"/>
            <a:ext cx="4579501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4566-3DF9-842D-9CAB-5DC57B5E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73797-0F88-D1C0-84C7-8A5E231B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2024574"/>
            <a:ext cx="10299032" cy="1787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3564E5-E3D7-3431-6CE4-B18A2E3E90DC}"/>
              </a:ext>
            </a:extLst>
          </p:cNvPr>
          <p:cNvSpPr txBox="1">
            <a:spLocks/>
          </p:cNvSpPr>
          <p:nvPr/>
        </p:nvSpPr>
        <p:spPr>
          <a:xfrm>
            <a:off x="946485" y="4060905"/>
            <a:ext cx="10302240" cy="2022261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r>
              <a:rPr lang="en-US" sz="2100" b="1" dirty="0">
                <a:latin typeface="Consolas" panose="020B0609020204030204" pitchFamily="49" charset="0"/>
              </a:rPr>
              <a:t>Strategic Recommendations:</a:t>
            </a:r>
          </a:p>
          <a:p>
            <a:r>
              <a:rPr lang="en-US" dirty="0">
                <a:latin typeface="Consolas" panose="020B0609020204030204" pitchFamily="49" charset="0"/>
              </a:rPr>
              <a:t>Price strategically by staying near the mid-price band in most categories, using discounts mainly to trigger early visibility rather than as a long-term anchor. Kickstart review campaigns right after launch and maintain a steady flow, prioritizing recency over sheer volume. Track momentum with a “Category Momentum” dashboard using sales rank changes and move percentages, flagging sudden upward trends for actionable insights. Then, don’t shy away from low-review listings—Amazon rewards fast traction, so focus early marketing on engagement bursts like clicks, purchases, and reviews.</a:t>
            </a:r>
          </a:p>
        </p:txBody>
      </p:sp>
    </p:spTree>
    <p:extLst>
      <p:ext uri="{BB962C8B-B14F-4D97-AF65-F5344CB8AC3E}">
        <p14:creationId xmlns:p14="http://schemas.microsoft.com/office/powerpoint/2010/main" val="76123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93F0E-F432-F535-D3B8-945E607D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2" y="263283"/>
            <a:ext cx="8689304" cy="3013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78138-11E0-6157-4AA8-9F8D5195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81" y="3365853"/>
            <a:ext cx="8689303" cy="28141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AF0A2F-741E-7654-7D5E-65621CE63F4D}"/>
              </a:ext>
            </a:extLst>
          </p:cNvPr>
          <p:cNvSpPr txBox="1">
            <a:spLocks/>
          </p:cNvSpPr>
          <p:nvPr/>
        </p:nvSpPr>
        <p:spPr>
          <a:xfrm rot="16200000">
            <a:off x="-1911766" y="2959197"/>
            <a:ext cx="5675259" cy="7663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Sample Scraped Data</a:t>
            </a:r>
          </a:p>
        </p:txBody>
      </p:sp>
    </p:spTree>
    <p:extLst>
      <p:ext uri="{BB962C8B-B14F-4D97-AF65-F5344CB8AC3E}">
        <p14:creationId xmlns:p14="http://schemas.microsoft.com/office/powerpoint/2010/main" val="38746061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{7D55424D-17A3-4D75-895E-F6A0F5CFBAFA}TFf0a5ceae-4542-492d-822e-d65a94fb0e1e3b562c5a_win32-009a0557e699</Template>
  <TotalTime>71</TotalTime>
  <Words>632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Consolas</vt:lpstr>
      <vt:lpstr>Franklin Gothic Book</vt:lpstr>
      <vt:lpstr>Custom</vt:lpstr>
      <vt:lpstr>Amazon Best Sellers &amp; Movers</vt:lpstr>
      <vt:lpstr>Business Questions</vt:lpstr>
      <vt:lpstr>Data Overview</vt:lpstr>
      <vt:lpstr>Best Sellers Q1: Which price segments dominate Best Sellers? Are low-priced products winning across categories?</vt:lpstr>
      <vt:lpstr>Best Sellers Q2: How does review density correlate with rank?</vt:lpstr>
      <vt:lpstr>Movers and Shakers Q1: Which categories show strongest momentum and price ranges driving fastest movers?</vt:lpstr>
      <vt:lpstr>Movers and Shakers Q2: Are 'underdogs' (low review density) climbing fast?</vt:lpstr>
      <vt:lpstr>Summary</vt:lpstr>
      <vt:lpstr>PowerPoint Presentation</vt:lpstr>
      <vt:lpstr>Looking for fresh data to scrape or analyze? Let’s connect and turn insights into action!  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 Prabowo</dc:creator>
  <cp:lastModifiedBy>Niko Prabowo</cp:lastModifiedBy>
  <cp:revision>1</cp:revision>
  <dcterms:created xsi:type="dcterms:W3CDTF">2025-10-27T16:56:16Z</dcterms:created>
  <dcterms:modified xsi:type="dcterms:W3CDTF">2025-10-27T18:08:03Z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