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1" r:id="rId8"/>
    <p:sldId id="262" r:id="rId9"/>
    <p:sldId id="265" r:id="rId10"/>
    <p:sldId id="263" r:id="rId11"/>
    <p:sldId id="264"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19" autoAdjust="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10/20/2025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10/20/2025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10/20/2025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10/20/2025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10/20/2025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10/20/2025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10/20/2025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10/20/2025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10/20/2025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10/20/2025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Analyzing Walmart Sales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Insights on Trends, Holidays, and Performance</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4" name="Title 1">
            <a:extLst>
              <a:ext uri="{FF2B5EF4-FFF2-40B4-BE49-F238E27FC236}">
                <a16:creationId xmlns:a16="http://schemas.microsoft.com/office/drawing/2014/main" id="{54A98644-4F73-79FD-3BD9-0A03E5669D60}"/>
              </a:ext>
            </a:extLst>
          </p:cNvPr>
          <p:cNvSpPr txBox="1">
            <a:spLocks/>
          </p:cNvSpPr>
          <p:nvPr/>
        </p:nvSpPr>
        <p:spPr>
          <a:xfrm flipV="1">
            <a:off x="581191" y="2844193"/>
            <a:ext cx="9782009" cy="468233"/>
          </a:xfrm>
          <a:prstGeom prst="rect">
            <a:avLst/>
          </a:prstGeom>
          <a:effectLst/>
        </p:spPr>
        <p:txBody>
          <a:bodyPr vert="horz" lIns="91440" tIns="45720" rIns="91440" bIns="45720" rtlCol="0" anchor="b">
            <a:normAutofit/>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1400" dirty="0"/>
              <a:t> by Niko prabowo</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9C1A8-0AD6-2877-FD0B-E76AA486B5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2A3A10-B5A2-AAE4-9F10-31077818AB81}"/>
              </a:ext>
            </a:extLst>
          </p:cNvPr>
          <p:cNvSpPr>
            <a:spLocks noGrp="1"/>
          </p:cNvSpPr>
          <p:nvPr>
            <p:ph type="title"/>
          </p:nvPr>
        </p:nvSpPr>
        <p:spPr>
          <a:xfrm>
            <a:off x="581192" y="702156"/>
            <a:ext cx="11029616" cy="419073"/>
          </a:xfrm>
        </p:spPr>
        <p:txBody>
          <a:bodyPr>
            <a:normAutofit fontScale="90000"/>
          </a:bodyPr>
          <a:lstStyle/>
          <a:p>
            <a:r>
              <a:rPr lang="en-US" dirty="0"/>
              <a:t>Do fuel prices, CPI, and unemployment influence revenue?</a:t>
            </a:r>
          </a:p>
        </p:txBody>
      </p:sp>
      <p:sp>
        <p:nvSpPr>
          <p:cNvPr id="5" name="Rectangle 2">
            <a:extLst>
              <a:ext uri="{FF2B5EF4-FFF2-40B4-BE49-F238E27FC236}">
                <a16:creationId xmlns:a16="http://schemas.microsoft.com/office/drawing/2014/main" id="{6EFF7AD6-A7E1-BBFF-69BA-C0FFF3DA305D}"/>
              </a:ext>
            </a:extLst>
          </p:cNvPr>
          <p:cNvSpPr>
            <a:spLocks noChangeArrowheads="1"/>
          </p:cNvSpPr>
          <p:nvPr/>
        </p:nvSpPr>
        <p:spPr bwMode="auto">
          <a:xfrm>
            <a:off x="783770" y="5609339"/>
            <a:ext cx="1062445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Consolas" panose="020B0609020204030204" pitchFamily="49" charset="0"/>
              </a:rPr>
              <a:t>Fuel prices</a:t>
            </a:r>
            <a:r>
              <a:rPr kumimoji="0" lang="en-US" altLang="en-US" sz="1400" b="0" i="0" u="none" strike="noStrike" cap="none" normalizeH="0" baseline="0" dirty="0">
                <a:ln>
                  <a:noFill/>
                </a:ln>
                <a:solidFill>
                  <a:schemeClr val="tx1"/>
                </a:solidFill>
                <a:effectLst/>
                <a:latin typeface="Consolas" panose="020B0609020204030204" pitchFamily="49" charset="0"/>
              </a:rPr>
              <a:t> have no significant impact on weekly sales. </a:t>
            </a:r>
            <a:r>
              <a:rPr kumimoji="0" lang="en-US" altLang="en-US" sz="1400" b="1" i="0" u="none" strike="noStrike" cap="none" normalizeH="0" baseline="0" dirty="0">
                <a:ln>
                  <a:noFill/>
                </a:ln>
                <a:solidFill>
                  <a:schemeClr val="tx1"/>
                </a:solidFill>
                <a:effectLst/>
                <a:latin typeface="Consolas" panose="020B0609020204030204" pitchFamily="49" charset="0"/>
              </a:rPr>
              <a:t>CPI and unemployment</a:t>
            </a:r>
            <a:r>
              <a:rPr kumimoji="0" lang="en-US" altLang="en-US" sz="1400" b="0" i="0" u="none" strike="noStrike" cap="none" normalizeH="0" baseline="0" dirty="0">
                <a:ln>
                  <a:noFill/>
                </a:ln>
                <a:solidFill>
                  <a:schemeClr val="tx1"/>
                </a:solidFill>
                <a:effectLst/>
                <a:latin typeface="Consolas" panose="020B0609020204030204" pitchFamily="49" charset="0"/>
              </a:rPr>
              <a:t> negatively influence sales, but the magnitude is small. Overall, these macroeconomic factors alone </a:t>
            </a:r>
            <a:r>
              <a:rPr kumimoji="0" lang="en-US" altLang="en-US" sz="1400" b="1" i="0" u="none" strike="noStrike" cap="none" normalizeH="0" baseline="0" dirty="0">
                <a:ln>
                  <a:noFill/>
                </a:ln>
                <a:solidFill>
                  <a:schemeClr val="tx1"/>
                </a:solidFill>
                <a:effectLst/>
                <a:latin typeface="Consolas" panose="020B0609020204030204" pitchFamily="49" charset="0"/>
              </a:rPr>
              <a:t>do not strongly explain sales variation</a:t>
            </a:r>
            <a:r>
              <a:rPr kumimoji="0" lang="en-US" altLang="en-US" sz="1400" b="0" i="0" u="none" strike="noStrike" cap="none" normalizeH="0" baseline="0" dirty="0">
                <a:ln>
                  <a:noFill/>
                </a:ln>
                <a:solidFill>
                  <a:schemeClr val="tx1"/>
                </a:solidFill>
                <a:effectLst/>
                <a:latin typeface="Consolas" panose="020B0609020204030204" pitchFamily="49" charset="0"/>
              </a:rPr>
              <a:t>. Other drivers (e.g., holidays, promotions, store location) likely have more influence.</a:t>
            </a:r>
          </a:p>
        </p:txBody>
      </p:sp>
      <p:pic>
        <p:nvPicPr>
          <p:cNvPr id="7172" name="Picture 4">
            <a:extLst>
              <a:ext uri="{FF2B5EF4-FFF2-40B4-BE49-F238E27FC236}">
                <a16:creationId xmlns:a16="http://schemas.microsoft.com/office/drawing/2014/main" id="{5AEB53D9-FFC9-B8C9-ABB3-BE4A036821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012" y="1121229"/>
            <a:ext cx="6127976" cy="4438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159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1453-445D-3A10-3028-B22037183316}"/>
              </a:ext>
            </a:extLst>
          </p:cNvPr>
          <p:cNvSpPr>
            <a:spLocks noGrp="1"/>
          </p:cNvSpPr>
          <p:nvPr>
            <p:ph type="title"/>
          </p:nvPr>
        </p:nvSpPr>
        <p:spPr/>
        <p:txBody>
          <a:bodyPr/>
          <a:lstStyle/>
          <a:p>
            <a:r>
              <a:rPr lang="en-US" dirty="0"/>
              <a:t>In the end..</a:t>
            </a:r>
          </a:p>
        </p:txBody>
      </p:sp>
      <p:sp>
        <p:nvSpPr>
          <p:cNvPr id="5" name="TextBox 4">
            <a:extLst>
              <a:ext uri="{FF2B5EF4-FFF2-40B4-BE49-F238E27FC236}">
                <a16:creationId xmlns:a16="http://schemas.microsoft.com/office/drawing/2014/main" id="{6D20080F-95BC-2CB8-CA88-F72500CAD3FC}"/>
              </a:ext>
            </a:extLst>
          </p:cNvPr>
          <p:cNvSpPr txBox="1"/>
          <p:nvPr/>
        </p:nvSpPr>
        <p:spPr>
          <a:xfrm>
            <a:off x="1397622" y="2274836"/>
            <a:ext cx="4306494" cy="2954655"/>
          </a:xfrm>
          <a:prstGeom prst="rect">
            <a:avLst/>
          </a:prstGeom>
          <a:noFill/>
        </p:spPr>
        <p:txBody>
          <a:bodyPr wrap="square">
            <a:spAutoFit/>
          </a:bodyPr>
          <a:lstStyle/>
          <a:p>
            <a:pPr>
              <a:buNone/>
            </a:pPr>
            <a:r>
              <a:rPr lang="en-US" sz="2400" b="1" dirty="0">
                <a:latin typeface="Consolas" panose="020B0609020204030204" pitchFamily="49" charset="0"/>
              </a:rPr>
              <a:t>Conclusion</a:t>
            </a:r>
          </a:p>
          <a:p>
            <a:pPr marL="285750" indent="-285750">
              <a:buFont typeface="Arial" panose="020B0604020202020204" pitchFamily="34" charset="0"/>
              <a:buChar char="•"/>
            </a:pPr>
            <a:r>
              <a:rPr lang="en-US" dirty="0">
                <a:latin typeface="Consolas" panose="020B0609020204030204" pitchFamily="49" charset="0"/>
              </a:rPr>
              <a:t>Holidays and seasonal peaks (Nov–Dec) drive sales.</a:t>
            </a:r>
          </a:p>
          <a:p>
            <a:pPr marL="285750" indent="-285750">
              <a:buFont typeface="Arial" panose="020B0604020202020204" pitchFamily="34" charset="0"/>
              <a:buChar char="•"/>
            </a:pPr>
            <a:r>
              <a:rPr lang="en-US" dirty="0">
                <a:latin typeface="Consolas" panose="020B0609020204030204" pitchFamily="49" charset="0"/>
              </a:rPr>
              <a:t>Top stores (24, 4, 14) consistently perform well; some high-growth stores show strong potential.</a:t>
            </a:r>
          </a:p>
          <a:p>
            <a:pPr marL="285750" indent="-285750">
              <a:buFont typeface="Arial" panose="020B0604020202020204" pitchFamily="34" charset="0"/>
              <a:buChar char="•"/>
            </a:pPr>
            <a:r>
              <a:rPr lang="en-US" dirty="0">
                <a:latin typeface="Consolas" panose="020B0609020204030204" pitchFamily="49" charset="0"/>
              </a:rPr>
              <a:t>Fuel prices, CPI, and unemployment have minimal impact on sales.</a:t>
            </a:r>
          </a:p>
        </p:txBody>
      </p:sp>
      <p:sp>
        <p:nvSpPr>
          <p:cNvPr id="7" name="TextBox 6">
            <a:extLst>
              <a:ext uri="{FF2B5EF4-FFF2-40B4-BE49-F238E27FC236}">
                <a16:creationId xmlns:a16="http://schemas.microsoft.com/office/drawing/2014/main" id="{771E4E5C-EC52-6FE7-9991-9587728340D2}"/>
              </a:ext>
            </a:extLst>
          </p:cNvPr>
          <p:cNvSpPr txBox="1"/>
          <p:nvPr/>
        </p:nvSpPr>
        <p:spPr>
          <a:xfrm>
            <a:off x="6487885" y="2274837"/>
            <a:ext cx="3951514" cy="2954655"/>
          </a:xfrm>
          <a:prstGeom prst="rect">
            <a:avLst/>
          </a:prstGeom>
          <a:noFill/>
        </p:spPr>
        <p:txBody>
          <a:bodyPr wrap="square">
            <a:spAutoFit/>
          </a:bodyPr>
          <a:lstStyle/>
          <a:p>
            <a:pPr>
              <a:buNone/>
            </a:pPr>
            <a:r>
              <a:rPr lang="en-US" sz="2400" b="1" dirty="0">
                <a:latin typeface="Consolas" panose="020B0609020204030204" pitchFamily="49" charset="0"/>
              </a:rPr>
              <a:t>Suggestions</a:t>
            </a:r>
          </a:p>
          <a:p>
            <a:pPr marL="285750" indent="-285750">
              <a:buFont typeface="Arial" panose="020B0604020202020204" pitchFamily="34" charset="0"/>
              <a:buChar char="•"/>
            </a:pPr>
            <a:r>
              <a:rPr lang="en-US" dirty="0">
                <a:latin typeface="Consolas" panose="020B0609020204030204" pitchFamily="49" charset="0"/>
              </a:rPr>
              <a:t>Focus marketing and inventory on holiday and peak seasons.</a:t>
            </a:r>
          </a:p>
          <a:p>
            <a:pPr marL="285750" indent="-285750">
              <a:buFont typeface="Arial" panose="020B0604020202020204" pitchFamily="34" charset="0"/>
              <a:buChar char="•"/>
            </a:pPr>
            <a:r>
              <a:rPr lang="en-US" dirty="0">
                <a:latin typeface="Consolas" panose="020B0609020204030204" pitchFamily="49" charset="0"/>
              </a:rPr>
              <a:t>Support high-growth stores with promotions or expansion.</a:t>
            </a:r>
          </a:p>
          <a:p>
            <a:pPr marL="285750" indent="-285750">
              <a:buFont typeface="Arial" panose="020B0604020202020204" pitchFamily="34" charset="0"/>
              <a:buChar char="•"/>
            </a:pPr>
            <a:r>
              <a:rPr lang="en-US" dirty="0">
                <a:latin typeface="Consolas" panose="020B0609020204030204" pitchFamily="49" charset="0"/>
              </a:rPr>
              <a:t>Monitor economic indicators but prioritize store- and holiday-level strategies.</a:t>
            </a:r>
          </a:p>
        </p:txBody>
      </p:sp>
    </p:spTree>
    <p:extLst>
      <p:ext uri="{BB962C8B-B14F-4D97-AF65-F5344CB8AC3E}">
        <p14:creationId xmlns:p14="http://schemas.microsoft.com/office/powerpoint/2010/main" val="1479596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8130A-A857-B5F2-C308-7D7346B09C6F}"/>
              </a:ext>
            </a:extLst>
          </p:cNvPr>
          <p:cNvSpPr>
            <a:spLocks noGrp="1"/>
          </p:cNvSpPr>
          <p:nvPr>
            <p:ph type="title"/>
          </p:nvPr>
        </p:nvSpPr>
        <p:spPr/>
        <p:txBody>
          <a:bodyPr/>
          <a:lstStyle/>
          <a:p>
            <a:r>
              <a:rPr lang="en-US" dirty="0"/>
              <a:t>Thanks</a:t>
            </a:r>
          </a:p>
        </p:txBody>
      </p:sp>
      <p:sp>
        <p:nvSpPr>
          <p:cNvPr id="3" name="Text Placeholder 2">
            <a:extLst>
              <a:ext uri="{FF2B5EF4-FFF2-40B4-BE49-F238E27FC236}">
                <a16:creationId xmlns:a16="http://schemas.microsoft.com/office/drawing/2014/main" id="{55EE7A20-BF09-6448-034D-19342B01F08B}"/>
              </a:ext>
            </a:extLst>
          </p:cNvPr>
          <p:cNvSpPr>
            <a:spLocks noGrp="1"/>
          </p:cNvSpPr>
          <p:nvPr>
            <p:ph type="body" idx="1"/>
          </p:nvPr>
        </p:nvSpPr>
        <p:spPr/>
        <p:txBody>
          <a:bodyPr/>
          <a:lstStyle/>
          <a:p>
            <a:r>
              <a:rPr lang="en-US" dirty="0"/>
              <a:t>Niko prabowo (</a:t>
            </a:r>
            <a:r>
              <a:rPr lang="en-US" cap="none" dirty="0"/>
              <a:t>nikoberwibowo@gmail.com</a:t>
            </a:r>
            <a:r>
              <a:rPr lang="en-US" dirty="0"/>
              <a:t>)</a:t>
            </a:r>
          </a:p>
        </p:txBody>
      </p:sp>
    </p:spTree>
    <p:extLst>
      <p:ext uri="{BB962C8B-B14F-4D97-AF65-F5344CB8AC3E}">
        <p14:creationId xmlns:p14="http://schemas.microsoft.com/office/powerpoint/2010/main" val="2509906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059FE-1BAD-068B-E8C6-1F2F52DEF841}"/>
              </a:ext>
            </a:extLst>
          </p:cNvPr>
          <p:cNvSpPr>
            <a:spLocks noGrp="1"/>
          </p:cNvSpPr>
          <p:nvPr>
            <p:ph type="title"/>
          </p:nvPr>
        </p:nvSpPr>
        <p:spPr/>
        <p:txBody>
          <a:bodyPr>
            <a:normAutofit/>
          </a:bodyPr>
          <a:lstStyle/>
          <a:p>
            <a:r>
              <a:rPr lang="en-US" sz="4000" dirty="0"/>
              <a:t>Business Questions</a:t>
            </a:r>
          </a:p>
        </p:txBody>
      </p:sp>
      <p:sp>
        <p:nvSpPr>
          <p:cNvPr id="3" name="Content Placeholder 2">
            <a:extLst>
              <a:ext uri="{FF2B5EF4-FFF2-40B4-BE49-F238E27FC236}">
                <a16:creationId xmlns:a16="http://schemas.microsoft.com/office/drawing/2014/main" id="{D2E2CB0C-9B18-2BBE-576B-2A01B8EA766C}"/>
              </a:ext>
            </a:extLst>
          </p:cNvPr>
          <p:cNvSpPr>
            <a:spLocks noGrp="1"/>
          </p:cNvSpPr>
          <p:nvPr>
            <p:ph idx="1"/>
          </p:nvPr>
        </p:nvSpPr>
        <p:spPr/>
        <p:txBody>
          <a:bodyPr>
            <a:normAutofit/>
          </a:bodyPr>
          <a:lstStyle/>
          <a:p>
            <a:pPr>
              <a:lnSpc>
                <a:spcPts val="1425"/>
              </a:lnSpc>
              <a:buNone/>
            </a:pPr>
            <a:r>
              <a:rPr lang="en-US" sz="2400" b="0" dirty="0">
                <a:solidFill>
                  <a:schemeClr val="tx1"/>
                </a:solidFill>
                <a:effectLst/>
                <a:latin typeface="Consolas" panose="020B0609020204030204" pitchFamily="49" charset="0"/>
              </a:rPr>
              <a:t>1. How do holidays impact weekly sales?</a:t>
            </a:r>
          </a:p>
          <a:p>
            <a:pPr>
              <a:lnSpc>
                <a:spcPts val="1425"/>
              </a:lnSpc>
              <a:buNone/>
            </a:pPr>
            <a:r>
              <a:rPr lang="en-US" sz="2400" b="0" dirty="0">
                <a:solidFill>
                  <a:schemeClr val="tx1"/>
                </a:solidFill>
                <a:effectLst/>
                <a:latin typeface="Consolas" panose="020B0609020204030204" pitchFamily="49" charset="0"/>
              </a:rPr>
              <a:t>2. Does air temperature affect consumer spending?</a:t>
            </a:r>
          </a:p>
          <a:p>
            <a:pPr>
              <a:lnSpc>
                <a:spcPts val="1425"/>
              </a:lnSpc>
              <a:buNone/>
            </a:pPr>
            <a:r>
              <a:rPr lang="en-US" sz="2400" b="0" dirty="0">
                <a:solidFill>
                  <a:schemeClr val="tx1"/>
                </a:solidFill>
                <a:effectLst/>
                <a:latin typeface="Consolas" panose="020B0609020204030204" pitchFamily="49" charset="0"/>
              </a:rPr>
              <a:t>3. Which stores perform best over time?</a:t>
            </a:r>
          </a:p>
          <a:p>
            <a:pPr>
              <a:lnSpc>
                <a:spcPts val="1425"/>
              </a:lnSpc>
              <a:buNone/>
            </a:pPr>
            <a:r>
              <a:rPr lang="en-US" sz="2400" b="0" dirty="0">
                <a:solidFill>
                  <a:schemeClr val="tx1"/>
                </a:solidFill>
                <a:effectLst/>
                <a:latin typeface="Consolas" panose="020B0609020204030204" pitchFamily="49" charset="0"/>
              </a:rPr>
              <a:t>4. Are there seasonal trends or patterns in sales?</a:t>
            </a:r>
          </a:p>
          <a:p>
            <a:pPr>
              <a:lnSpc>
                <a:spcPts val="1425"/>
              </a:lnSpc>
              <a:buNone/>
            </a:pPr>
            <a:r>
              <a:rPr lang="en-US" sz="2400" b="0" dirty="0">
                <a:solidFill>
                  <a:schemeClr val="tx1"/>
                </a:solidFill>
                <a:effectLst/>
                <a:latin typeface="Consolas" panose="020B0609020204030204" pitchFamily="49" charset="0"/>
              </a:rPr>
              <a:t>5. Do fuel prices, CPI, and unemployment influence revenue?</a:t>
            </a:r>
          </a:p>
        </p:txBody>
      </p:sp>
    </p:spTree>
    <p:extLst>
      <p:ext uri="{BB962C8B-B14F-4D97-AF65-F5344CB8AC3E}">
        <p14:creationId xmlns:p14="http://schemas.microsoft.com/office/powerpoint/2010/main" val="2064003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0257F-AAA0-8E03-20DE-F8C9CC921146}"/>
              </a:ext>
            </a:extLst>
          </p:cNvPr>
          <p:cNvSpPr>
            <a:spLocks noGrp="1"/>
          </p:cNvSpPr>
          <p:nvPr>
            <p:ph type="title"/>
          </p:nvPr>
        </p:nvSpPr>
        <p:spPr/>
        <p:txBody>
          <a:bodyPr>
            <a:normAutofit/>
          </a:bodyPr>
          <a:lstStyle/>
          <a:p>
            <a:r>
              <a:rPr lang="en-US" sz="4000" dirty="0"/>
              <a:t>Data Overview</a:t>
            </a:r>
          </a:p>
        </p:txBody>
      </p:sp>
      <p:sp>
        <p:nvSpPr>
          <p:cNvPr id="3" name="Content Placeholder 2">
            <a:extLst>
              <a:ext uri="{FF2B5EF4-FFF2-40B4-BE49-F238E27FC236}">
                <a16:creationId xmlns:a16="http://schemas.microsoft.com/office/drawing/2014/main" id="{FCCE6DEE-0089-BAD8-BA69-7BCFABAA20CA}"/>
              </a:ext>
            </a:extLst>
          </p:cNvPr>
          <p:cNvSpPr>
            <a:spLocks noGrp="1"/>
          </p:cNvSpPr>
          <p:nvPr>
            <p:ph idx="1"/>
          </p:nvPr>
        </p:nvSpPr>
        <p:spPr/>
        <p:txBody>
          <a:bodyPr>
            <a:normAutofit fontScale="92500" lnSpcReduction="20000"/>
          </a:bodyPr>
          <a:lstStyle/>
          <a:p>
            <a:pPr marL="0" indent="0">
              <a:lnSpc>
                <a:spcPct val="120000"/>
              </a:lnSpc>
              <a:buNone/>
            </a:pPr>
            <a:r>
              <a:rPr lang="en-US" b="1" dirty="0">
                <a:latin typeface="Consolas" panose="020B0609020204030204" pitchFamily="49" charset="0"/>
              </a:rPr>
              <a:t>Scope:</a:t>
            </a:r>
            <a:r>
              <a:rPr lang="en-US" dirty="0">
                <a:latin typeface="Consolas" panose="020B0609020204030204" pitchFamily="49" charset="0"/>
              </a:rPr>
              <a:t> Weekly sales data for multiple Walmart stores across several years, including holiday and economic indicators.</a:t>
            </a:r>
          </a:p>
          <a:p>
            <a:pPr marL="0" indent="0">
              <a:lnSpc>
                <a:spcPct val="120000"/>
              </a:lnSpc>
              <a:buNone/>
            </a:pPr>
            <a:r>
              <a:rPr lang="en-US" b="1" dirty="0">
                <a:latin typeface="Consolas" panose="020B0609020204030204" pitchFamily="49" charset="0"/>
              </a:rPr>
              <a:t>Rows:</a:t>
            </a:r>
            <a:r>
              <a:rPr lang="en-US" dirty="0">
                <a:latin typeface="Consolas" panose="020B0609020204030204" pitchFamily="49" charset="0"/>
              </a:rPr>
              <a:t> ~6435 (one row per store per week)</a:t>
            </a:r>
          </a:p>
          <a:p>
            <a:pPr>
              <a:lnSpc>
                <a:spcPct val="120000"/>
              </a:lnSpc>
              <a:buNone/>
            </a:pPr>
            <a:r>
              <a:rPr lang="en-US" b="1" dirty="0">
                <a:latin typeface="Consolas" panose="020B0609020204030204" pitchFamily="49" charset="0"/>
              </a:rPr>
              <a:t>Outliers: </a:t>
            </a:r>
            <a:r>
              <a:rPr lang="en-US" dirty="0">
                <a:latin typeface="Consolas" panose="020B0609020204030204" pitchFamily="49" charset="0"/>
              </a:rPr>
              <a:t>~7% of weeks are flagged as outliers (most in holiday weeks)</a:t>
            </a:r>
          </a:p>
          <a:p>
            <a:pPr>
              <a:lnSpc>
                <a:spcPct val="120000"/>
              </a:lnSpc>
              <a:buNone/>
            </a:pPr>
            <a:r>
              <a:rPr lang="en-US" b="1" dirty="0">
                <a:latin typeface="Consolas" panose="020B0609020204030204" pitchFamily="49" charset="0"/>
              </a:rPr>
              <a:t>Key Characteristics</a:t>
            </a:r>
          </a:p>
          <a:p>
            <a:pPr>
              <a:lnSpc>
                <a:spcPct val="120000"/>
              </a:lnSpc>
              <a:buFont typeface="Arial" panose="020B0604020202020204" pitchFamily="34" charset="0"/>
              <a:buChar char="•"/>
            </a:pPr>
            <a:r>
              <a:rPr lang="en-US" b="1" dirty="0">
                <a:latin typeface="Consolas" panose="020B0609020204030204" pitchFamily="49" charset="0"/>
              </a:rPr>
              <a:t>Holiday weeks</a:t>
            </a:r>
            <a:r>
              <a:rPr lang="en-US" dirty="0">
                <a:latin typeface="Consolas" panose="020B0609020204030204" pitchFamily="49" charset="0"/>
              </a:rPr>
              <a:t> make up ~7% of data but contribute ~38% of extreme sales events.</a:t>
            </a:r>
          </a:p>
          <a:p>
            <a:pPr>
              <a:lnSpc>
                <a:spcPct val="120000"/>
              </a:lnSpc>
              <a:buFont typeface="Arial" panose="020B0604020202020204" pitchFamily="34" charset="0"/>
              <a:buChar char="•"/>
            </a:pPr>
            <a:r>
              <a:rPr lang="en-US" b="1" dirty="0">
                <a:latin typeface="Consolas" panose="020B0609020204030204" pitchFamily="49" charset="0"/>
              </a:rPr>
              <a:t>Seasonal trends</a:t>
            </a:r>
            <a:r>
              <a:rPr lang="en-US" dirty="0">
                <a:latin typeface="Consolas" panose="020B0609020204030204" pitchFamily="49" charset="0"/>
              </a:rPr>
              <a:t>: Winter &amp; Fall dominate outlier weeks (holiday and peak seasons).</a:t>
            </a:r>
          </a:p>
          <a:p>
            <a:pPr>
              <a:lnSpc>
                <a:spcPct val="120000"/>
              </a:lnSpc>
              <a:buFont typeface="Arial" panose="020B0604020202020204" pitchFamily="34" charset="0"/>
              <a:buChar char="•"/>
            </a:pPr>
            <a:r>
              <a:rPr lang="en-US" b="1" dirty="0">
                <a:latin typeface="Consolas" panose="020B0609020204030204" pitchFamily="49" charset="0"/>
              </a:rPr>
              <a:t>Temperature</a:t>
            </a:r>
            <a:r>
              <a:rPr lang="en-US" dirty="0">
                <a:latin typeface="Consolas" panose="020B0609020204030204" pitchFamily="49" charset="0"/>
              </a:rPr>
              <a:t> is categorized for trend analysis: Cold, Mild, Warm, Hot.</a:t>
            </a:r>
          </a:p>
          <a:p>
            <a:pPr>
              <a:lnSpc>
                <a:spcPct val="120000"/>
              </a:lnSpc>
              <a:buFont typeface="Arial" panose="020B0604020202020204" pitchFamily="34" charset="0"/>
              <a:buChar char="•"/>
            </a:pPr>
            <a:r>
              <a:rPr lang="en-US" b="1" dirty="0">
                <a:latin typeface="Consolas" panose="020B0609020204030204" pitchFamily="49" charset="0"/>
              </a:rPr>
              <a:t>Multiple time dimensions</a:t>
            </a:r>
            <a:r>
              <a:rPr lang="en-US" dirty="0">
                <a:latin typeface="Consolas" panose="020B0609020204030204" pitchFamily="49" charset="0"/>
              </a:rPr>
              <a:t> allow analysis by week, month, season, and year.</a:t>
            </a:r>
          </a:p>
          <a:p>
            <a:pPr>
              <a:lnSpc>
                <a:spcPct val="120000"/>
              </a:lnSpc>
              <a:buFont typeface="Arial" panose="020B0604020202020204" pitchFamily="34" charset="0"/>
              <a:buChar char="•"/>
            </a:pPr>
            <a:r>
              <a:rPr lang="en-US" b="1" dirty="0">
                <a:latin typeface="Consolas" panose="020B0609020204030204" pitchFamily="49" charset="0"/>
              </a:rPr>
              <a:t>Economic indicators</a:t>
            </a:r>
            <a:r>
              <a:rPr lang="en-US" dirty="0">
                <a:latin typeface="Consolas" panose="020B0609020204030204" pitchFamily="49" charset="0"/>
              </a:rPr>
              <a:t> (Fuel Price, CPI, Unemployment) included for correlation with sales.</a:t>
            </a:r>
          </a:p>
        </p:txBody>
      </p:sp>
    </p:spTree>
    <p:extLst>
      <p:ext uri="{BB962C8B-B14F-4D97-AF65-F5344CB8AC3E}">
        <p14:creationId xmlns:p14="http://schemas.microsoft.com/office/powerpoint/2010/main" val="1748585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774EA-7FDB-0DD9-0573-2F949CCAEEE0}"/>
              </a:ext>
            </a:extLst>
          </p:cNvPr>
          <p:cNvSpPr>
            <a:spLocks noGrp="1"/>
          </p:cNvSpPr>
          <p:nvPr>
            <p:ph type="title"/>
          </p:nvPr>
        </p:nvSpPr>
        <p:spPr/>
        <p:txBody>
          <a:bodyPr/>
          <a:lstStyle/>
          <a:p>
            <a:r>
              <a:rPr lang="en-US" dirty="0"/>
              <a:t>Data Cleaning &amp; Transformation</a:t>
            </a:r>
          </a:p>
        </p:txBody>
      </p:sp>
      <p:sp>
        <p:nvSpPr>
          <p:cNvPr id="3" name="Content Placeholder 2">
            <a:extLst>
              <a:ext uri="{FF2B5EF4-FFF2-40B4-BE49-F238E27FC236}">
                <a16:creationId xmlns:a16="http://schemas.microsoft.com/office/drawing/2014/main" id="{CCE140CF-5EF7-87E2-912B-D2B45F2C26F0}"/>
              </a:ext>
            </a:extLst>
          </p:cNvPr>
          <p:cNvSpPr>
            <a:spLocks noGrp="1"/>
          </p:cNvSpPr>
          <p:nvPr>
            <p:ph idx="1"/>
          </p:nvPr>
        </p:nvSpPr>
        <p:spPr/>
        <p:txBody>
          <a:bodyPr/>
          <a:lstStyle/>
          <a:p>
            <a:r>
              <a:rPr lang="en-US" dirty="0">
                <a:latin typeface="Consolas" panose="020B0609020204030204" pitchFamily="49" charset="0"/>
              </a:rPr>
              <a:t>Converted the Date column to datetime format</a:t>
            </a:r>
          </a:p>
          <a:p>
            <a:r>
              <a:rPr lang="en-US" dirty="0">
                <a:latin typeface="Consolas" panose="020B0609020204030204" pitchFamily="49" charset="0"/>
              </a:rPr>
              <a:t>Store converted to a categorical variable to optimize memory and enable grouping.</a:t>
            </a:r>
          </a:p>
          <a:p>
            <a:r>
              <a:rPr lang="en-US" dirty="0" err="1">
                <a:latin typeface="Consolas" panose="020B0609020204030204" pitchFamily="49" charset="0"/>
              </a:rPr>
              <a:t>Holiday_Flag</a:t>
            </a:r>
            <a:r>
              <a:rPr lang="en-US" dirty="0">
                <a:latin typeface="Consolas" panose="020B0609020204030204" pitchFamily="49" charset="0"/>
              </a:rPr>
              <a:t> converted to categorical, and a new column Holiday created for clarity</a:t>
            </a:r>
          </a:p>
          <a:p>
            <a:r>
              <a:rPr lang="en-US" dirty="0">
                <a:latin typeface="Consolas" panose="020B0609020204030204" pitchFamily="49" charset="0"/>
              </a:rPr>
              <a:t>Created a categorical temperature variable </a:t>
            </a:r>
            <a:r>
              <a:rPr lang="en-US" dirty="0" err="1">
                <a:latin typeface="Consolas" panose="020B0609020204030204" pitchFamily="49" charset="0"/>
              </a:rPr>
              <a:t>Temp_Bin</a:t>
            </a:r>
            <a:endParaRPr lang="en-US" dirty="0">
              <a:latin typeface="Consolas" panose="020B0609020204030204" pitchFamily="49" charset="0"/>
            </a:endParaRPr>
          </a:p>
          <a:p>
            <a:r>
              <a:rPr lang="en-US" dirty="0">
                <a:latin typeface="Consolas" panose="020B0609020204030204" pitchFamily="49" charset="0"/>
              </a:rPr>
              <a:t>Defined seasons based on the month</a:t>
            </a:r>
          </a:p>
          <a:p>
            <a:r>
              <a:rPr lang="en-US" dirty="0">
                <a:latin typeface="Consolas" panose="020B0609020204030204" pitchFamily="49" charset="0"/>
              </a:rPr>
              <a:t>Monthly sales per store: Aggregated weekly sales to monthly totals</a:t>
            </a:r>
          </a:p>
          <a:p>
            <a:r>
              <a:rPr lang="en-US" dirty="0">
                <a:latin typeface="Consolas" panose="020B0609020204030204" pitchFamily="49" charset="0"/>
              </a:rPr>
              <a:t>Holiday impact: Calculated average weekly sales for holiday vs non-holiday weeks</a:t>
            </a:r>
          </a:p>
        </p:txBody>
      </p:sp>
    </p:spTree>
    <p:extLst>
      <p:ext uri="{BB962C8B-B14F-4D97-AF65-F5344CB8AC3E}">
        <p14:creationId xmlns:p14="http://schemas.microsoft.com/office/powerpoint/2010/main" val="4138655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59FC-6820-DEA8-F7D2-01AD8925A311}"/>
              </a:ext>
            </a:extLst>
          </p:cNvPr>
          <p:cNvSpPr>
            <a:spLocks noGrp="1"/>
          </p:cNvSpPr>
          <p:nvPr>
            <p:ph type="title"/>
          </p:nvPr>
        </p:nvSpPr>
        <p:spPr>
          <a:xfrm>
            <a:off x="581192" y="702156"/>
            <a:ext cx="11029616" cy="419073"/>
          </a:xfrm>
        </p:spPr>
        <p:txBody>
          <a:bodyPr>
            <a:normAutofit fontScale="90000"/>
          </a:bodyPr>
          <a:lstStyle/>
          <a:p>
            <a:r>
              <a:rPr lang="en-US" dirty="0"/>
              <a:t>Sales performances</a:t>
            </a:r>
          </a:p>
        </p:txBody>
      </p:sp>
      <p:pic>
        <p:nvPicPr>
          <p:cNvPr id="11" name="Picture 10">
            <a:extLst>
              <a:ext uri="{FF2B5EF4-FFF2-40B4-BE49-F238E27FC236}">
                <a16:creationId xmlns:a16="http://schemas.microsoft.com/office/drawing/2014/main" id="{A1F4D2EA-907E-7CE2-0673-5A703DA641F5}"/>
              </a:ext>
            </a:extLst>
          </p:cNvPr>
          <p:cNvPicPr>
            <a:picLocks noChangeAspect="1"/>
          </p:cNvPicPr>
          <p:nvPr/>
        </p:nvPicPr>
        <p:blipFill>
          <a:blip r:embed="rId2"/>
          <a:stretch>
            <a:fillRect/>
          </a:stretch>
        </p:blipFill>
        <p:spPr>
          <a:xfrm>
            <a:off x="866045" y="1268837"/>
            <a:ext cx="10459910" cy="4887007"/>
          </a:xfrm>
          <a:prstGeom prst="rect">
            <a:avLst/>
          </a:prstGeom>
        </p:spPr>
      </p:pic>
    </p:spTree>
    <p:extLst>
      <p:ext uri="{BB962C8B-B14F-4D97-AF65-F5344CB8AC3E}">
        <p14:creationId xmlns:p14="http://schemas.microsoft.com/office/powerpoint/2010/main" val="3537296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9B4F9-284F-7464-C877-85F6C5865D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B893E7-2E94-203B-0851-2E7FB3188C0B}"/>
              </a:ext>
            </a:extLst>
          </p:cNvPr>
          <p:cNvSpPr>
            <a:spLocks noGrp="1"/>
          </p:cNvSpPr>
          <p:nvPr>
            <p:ph type="title"/>
          </p:nvPr>
        </p:nvSpPr>
        <p:spPr>
          <a:xfrm>
            <a:off x="581192" y="702156"/>
            <a:ext cx="11029616" cy="419073"/>
          </a:xfrm>
        </p:spPr>
        <p:txBody>
          <a:bodyPr>
            <a:normAutofit fontScale="90000"/>
          </a:bodyPr>
          <a:lstStyle/>
          <a:p>
            <a:r>
              <a:rPr lang="en-US" dirty="0"/>
              <a:t>How do holidays impact weekly sales?</a:t>
            </a:r>
          </a:p>
        </p:txBody>
      </p:sp>
      <p:pic>
        <p:nvPicPr>
          <p:cNvPr id="5" name="Picture 4">
            <a:extLst>
              <a:ext uri="{FF2B5EF4-FFF2-40B4-BE49-F238E27FC236}">
                <a16:creationId xmlns:a16="http://schemas.microsoft.com/office/drawing/2014/main" id="{7F582C99-6218-A1D8-1159-C90A029CAF22}"/>
              </a:ext>
            </a:extLst>
          </p:cNvPr>
          <p:cNvPicPr>
            <a:picLocks noChangeAspect="1"/>
          </p:cNvPicPr>
          <p:nvPr/>
        </p:nvPicPr>
        <p:blipFill>
          <a:blip r:embed="rId2"/>
          <a:stretch>
            <a:fillRect/>
          </a:stretch>
        </p:blipFill>
        <p:spPr>
          <a:xfrm>
            <a:off x="1045028" y="1331914"/>
            <a:ext cx="10101943" cy="4194171"/>
          </a:xfrm>
          <a:prstGeom prst="rect">
            <a:avLst/>
          </a:prstGeom>
        </p:spPr>
      </p:pic>
      <p:sp>
        <p:nvSpPr>
          <p:cNvPr id="9" name="Rectangle 3">
            <a:extLst>
              <a:ext uri="{FF2B5EF4-FFF2-40B4-BE49-F238E27FC236}">
                <a16:creationId xmlns:a16="http://schemas.microsoft.com/office/drawing/2014/main" id="{A00C5899-826E-A004-E781-40F4A3D4363C}"/>
              </a:ext>
            </a:extLst>
          </p:cNvPr>
          <p:cNvSpPr>
            <a:spLocks noChangeArrowheads="1"/>
          </p:cNvSpPr>
          <p:nvPr/>
        </p:nvSpPr>
        <p:spPr bwMode="auto">
          <a:xfrm>
            <a:off x="1970313" y="5736770"/>
            <a:ext cx="8251372"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nsolas" panose="020B0609020204030204" pitchFamily="49" charset="0"/>
              </a:rPr>
              <a:t>Holiday weeks have 7.84% higher average sales than non-holiday weeks. </a:t>
            </a:r>
          </a:p>
        </p:txBody>
      </p:sp>
    </p:spTree>
    <p:extLst>
      <p:ext uri="{BB962C8B-B14F-4D97-AF65-F5344CB8AC3E}">
        <p14:creationId xmlns:p14="http://schemas.microsoft.com/office/powerpoint/2010/main" val="3691737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557DE1-3400-1E72-D521-A9A6FDF822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FF639E-CE91-5611-9050-3DD7C0A875D2}"/>
              </a:ext>
            </a:extLst>
          </p:cNvPr>
          <p:cNvSpPr>
            <a:spLocks noGrp="1"/>
          </p:cNvSpPr>
          <p:nvPr>
            <p:ph type="title"/>
          </p:nvPr>
        </p:nvSpPr>
        <p:spPr>
          <a:xfrm>
            <a:off x="581192" y="702156"/>
            <a:ext cx="11029616" cy="419073"/>
          </a:xfrm>
        </p:spPr>
        <p:txBody>
          <a:bodyPr>
            <a:normAutofit fontScale="90000"/>
          </a:bodyPr>
          <a:lstStyle/>
          <a:p>
            <a:r>
              <a:rPr lang="en-US" dirty="0"/>
              <a:t>Does air temperature affect consumer spending?</a:t>
            </a:r>
          </a:p>
        </p:txBody>
      </p:sp>
      <p:pic>
        <p:nvPicPr>
          <p:cNvPr id="7" name="Picture 6">
            <a:extLst>
              <a:ext uri="{FF2B5EF4-FFF2-40B4-BE49-F238E27FC236}">
                <a16:creationId xmlns:a16="http://schemas.microsoft.com/office/drawing/2014/main" id="{2CE33692-35CD-BA45-8D93-C6BFD77F6653}"/>
              </a:ext>
            </a:extLst>
          </p:cNvPr>
          <p:cNvPicPr>
            <a:picLocks noChangeAspect="1"/>
          </p:cNvPicPr>
          <p:nvPr/>
        </p:nvPicPr>
        <p:blipFill>
          <a:blip r:embed="rId2"/>
          <a:stretch>
            <a:fillRect/>
          </a:stretch>
        </p:blipFill>
        <p:spPr>
          <a:xfrm>
            <a:off x="2377840" y="1264675"/>
            <a:ext cx="7131518" cy="4328650"/>
          </a:xfrm>
          <a:prstGeom prst="rect">
            <a:avLst/>
          </a:prstGeom>
        </p:spPr>
      </p:pic>
      <p:sp>
        <p:nvSpPr>
          <p:cNvPr id="10" name="Rectangle 2">
            <a:extLst>
              <a:ext uri="{FF2B5EF4-FFF2-40B4-BE49-F238E27FC236}">
                <a16:creationId xmlns:a16="http://schemas.microsoft.com/office/drawing/2014/main" id="{484313CB-D585-832E-9764-AC24692A23C5}"/>
              </a:ext>
            </a:extLst>
          </p:cNvPr>
          <p:cNvSpPr>
            <a:spLocks noChangeArrowheads="1"/>
          </p:cNvSpPr>
          <p:nvPr/>
        </p:nvSpPr>
        <p:spPr bwMode="auto">
          <a:xfrm>
            <a:off x="1164771" y="5736771"/>
            <a:ext cx="986245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Consolas" panose="020B0609020204030204" pitchFamily="49" charset="0"/>
              </a:rPr>
              <a:t>Average weekly sales are slightly higher during colder temperatures (Cold and Mild) and decline as temperatures rise (Warm and Hot). The difference between the highest (Cold) and lowest (Hot) average weekly sales is about </a:t>
            </a:r>
            <a:r>
              <a:rPr kumimoji="0" lang="en-US" altLang="en-US" sz="1200" b="1" i="0" u="none" strike="noStrike" cap="none" normalizeH="0" baseline="0" dirty="0">
                <a:ln>
                  <a:noFill/>
                </a:ln>
                <a:solidFill>
                  <a:schemeClr val="tx1"/>
                </a:solidFill>
                <a:effectLst/>
                <a:latin typeface="Consolas" panose="020B0609020204030204" pitchFamily="49" charset="0"/>
              </a:rPr>
              <a:t>139,339 USD</a:t>
            </a:r>
            <a:r>
              <a:rPr kumimoji="0" lang="en-US" altLang="en-US" sz="1200" b="0" i="0" u="none" strike="noStrike" cap="none" normalizeH="0" baseline="0" dirty="0">
                <a:ln>
                  <a:noFill/>
                </a:ln>
                <a:solidFill>
                  <a:schemeClr val="tx1"/>
                </a:solidFill>
                <a:effectLst/>
                <a:latin typeface="Consolas" panose="020B0609020204030204" pitchFamily="49" charset="0"/>
              </a:rPr>
              <a:t>, indicating a modest decline in sales at higher temperatures.</a:t>
            </a:r>
          </a:p>
        </p:txBody>
      </p:sp>
    </p:spTree>
    <p:extLst>
      <p:ext uri="{BB962C8B-B14F-4D97-AF65-F5344CB8AC3E}">
        <p14:creationId xmlns:p14="http://schemas.microsoft.com/office/powerpoint/2010/main" val="3500288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28481-7424-A309-FEFB-56556E5A6B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80E23E-AC32-8E44-5C7B-AC5622342AB5}"/>
              </a:ext>
            </a:extLst>
          </p:cNvPr>
          <p:cNvSpPr>
            <a:spLocks noGrp="1"/>
          </p:cNvSpPr>
          <p:nvPr>
            <p:ph type="title"/>
          </p:nvPr>
        </p:nvSpPr>
        <p:spPr>
          <a:xfrm>
            <a:off x="581192" y="702156"/>
            <a:ext cx="11029616" cy="419073"/>
          </a:xfrm>
        </p:spPr>
        <p:txBody>
          <a:bodyPr>
            <a:normAutofit fontScale="90000"/>
          </a:bodyPr>
          <a:lstStyle/>
          <a:p>
            <a:r>
              <a:rPr lang="en-US" dirty="0"/>
              <a:t>Which stores perform best over time?</a:t>
            </a:r>
          </a:p>
        </p:txBody>
      </p:sp>
      <p:pic>
        <p:nvPicPr>
          <p:cNvPr id="6" name="Picture 5">
            <a:extLst>
              <a:ext uri="{FF2B5EF4-FFF2-40B4-BE49-F238E27FC236}">
                <a16:creationId xmlns:a16="http://schemas.microsoft.com/office/drawing/2014/main" id="{736FB4E7-73C6-20ED-E1C8-1B28AFE2EF68}"/>
              </a:ext>
            </a:extLst>
          </p:cNvPr>
          <p:cNvPicPr>
            <a:picLocks noChangeAspect="1"/>
          </p:cNvPicPr>
          <p:nvPr/>
        </p:nvPicPr>
        <p:blipFill>
          <a:blip r:embed="rId2"/>
          <a:stretch>
            <a:fillRect/>
          </a:stretch>
        </p:blipFill>
        <p:spPr>
          <a:xfrm>
            <a:off x="568545" y="1473834"/>
            <a:ext cx="5514808" cy="3323914"/>
          </a:xfrm>
          <a:prstGeom prst="rect">
            <a:avLst/>
          </a:prstGeom>
        </p:spPr>
      </p:pic>
      <p:pic>
        <p:nvPicPr>
          <p:cNvPr id="9" name="Picture 8">
            <a:extLst>
              <a:ext uri="{FF2B5EF4-FFF2-40B4-BE49-F238E27FC236}">
                <a16:creationId xmlns:a16="http://schemas.microsoft.com/office/drawing/2014/main" id="{AA53C7FE-7835-8877-6C0A-C2EE8418FF6B}"/>
              </a:ext>
            </a:extLst>
          </p:cNvPr>
          <p:cNvPicPr>
            <a:picLocks noChangeAspect="1"/>
          </p:cNvPicPr>
          <p:nvPr/>
        </p:nvPicPr>
        <p:blipFill>
          <a:blip r:embed="rId3"/>
          <a:stretch>
            <a:fillRect/>
          </a:stretch>
        </p:blipFill>
        <p:spPr>
          <a:xfrm>
            <a:off x="6108649" y="1426863"/>
            <a:ext cx="5514809" cy="3359393"/>
          </a:xfrm>
          <a:prstGeom prst="rect">
            <a:avLst/>
          </a:prstGeom>
        </p:spPr>
      </p:pic>
      <p:sp>
        <p:nvSpPr>
          <p:cNvPr id="12" name="TextBox 11">
            <a:extLst>
              <a:ext uri="{FF2B5EF4-FFF2-40B4-BE49-F238E27FC236}">
                <a16:creationId xmlns:a16="http://schemas.microsoft.com/office/drawing/2014/main" id="{D86CB8BA-3981-F8D4-1839-35064849FAFF}"/>
              </a:ext>
            </a:extLst>
          </p:cNvPr>
          <p:cNvSpPr txBox="1"/>
          <p:nvPr/>
        </p:nvSpPr>
        <p:spPr>
          <a:xfrm>
            <a:off x="1299288" y="4986293"/>
            <a:ext cx="9618722" cy="1169551"/>
          </a:xfrm>
          <a:prstGeom prst="rect">
            <a:avLst/>
          </a:prstGeom>
          <a:noFill/>
        </p:spPr>
        <p:txBody>
          <a:bodyPr wrap="square">
            <a:spAutoFit/>
          </a:bodyPr>
          <a:lstStyle/>
          <a:p>
            <a:pPr algn="ctr"/>
            <a:r>
              <a:rPr lang="en-US" sz="1400" dirty="0">
                <a:latin typeface="Consolas" panose="020B0609020204030204" pitchFamily="49" charset="0"/>
              </a:rPr>
              <a:t>Stores 24, 4, and 14 consistently generated the highest revenue, making them the largest contributors to overall Walmart sales. </a:t>
            </a:r>
            <a:r>
              <a:rPr kumimoji="0" lang="en-US" altLang="en-US" sz="1400" b="0" i="0" u="none" strike="noStrike" cap="none" normalizeH="0" baseline="0" dirty="0">
                <a:ln>
                  <a:noFill/>
                </a:ln>
                <a:solidFill>
                  <a:schemeClr val="tx1"/>
                </a:solidFill>
                <a:effectLst/>
                <a:latin typeface="Consolas" panose="020B0609020204030204" pitchFamily="49" charset="0"/>
              </a:rPr>
              <a:t>While these stores may not have the highest total sales, they are showing </a:t>
            </a:r>
            <a:r>
              <a:rPr kumimoji="0" lang="en-US" altLang="en-US" sz="1400" b="1" i="0" u="none" strike="noStrike" cap="none" normalizeH="0" baseline="0" dirty="0">
                <a:ln>
                  <a:noFill/>
                </a:ln>
                <a:solidFill>
                  <a:schemeClr val="tx1"/>
                </a:solidFill>
                <a:effectLst/>
                <a:latin typeface="Consolas" panose="020B0609020204030204" pitchFamily="49" charset="0"/>
              </a:rPr>
              <a:t>rapid growth</a:t>
            </a:r>
            <a:r>
              <a:rPr kumimoji="0" lang="en-US" altLang="en-US" sz="1400" b="0" i="0" u="none" strike="noStrike" cap="none" normalizeH="0" baseline="0" dirty="0">
                <a:ln>
                  <a:noFill/>
                </a:ln>
                <a:solidFill>
                  <a:schemeClr val="tx1"/>
                </a:solidFill>
                <a:effectLst/>
                <a:latin typeface="Consolas" panose="020B0609020204030204" pitchFamily="49" charset="0"/>
              </a:rPr>
              <a:t>, suggesting strong potential for future revenue increases.</a:t>
            </a:r>
          </a:p>
          <a:p>
            <a:pPr marL="0" marR="0" lvl="0" indent="0" algn="ctr"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Consolas" panose="020B0609020204030204" pitchFamily="49" charset="0"/>
              </a:rPr>
              <a:t>Insight:</a:t>
            </a:r>
            <a:r>
              <a:rPr kumimoji="0" lang="en-US" altLang="en-US" sz="1400" b="0" i="0" u="none" strike="noStrike" cap="none" normalizeH="0" baseline="0" dirty="0">
                <a:ln>
                  <a:noFill/>
                </a:ln>
                <a:solidFill>
                  <a:schemeClr val="tx1"/>
                </a:solidFill>
                <a:effectLst/>
                <a:latin typeface="Consolas" panose="020B0609020204030204" pitchFamily="49" charset="0"/>
              </a:rPr>
              <a:t> High-growth stores could be prime candidates for </a:t>
            </a:r>
            <a:r>
              <a:rPr kumimoji="0" lang="en-US" altLang="en-US" sz="1400" b="1" i="0" u="none" strike="noStrike" cap="none" normalizeH="0" baseline="0" dirty="0">
                <a:ln>
                  <a:noFill/>
                </a:ln>
                <a:solidFill>
                  <a:schemeClr val="tx1"/>
                </a:solidFill>
                <a:effectLst/>
                <a:latin typeface="Consolas" panose="020B0609020204030204" pitchFamily="49" charset="0"/>
              </a:rPr>
              <a:t>expansion, additional promotions, or targeted marketing</a:t>
            </a:r>
            <a:r>
              <a:rPr kumimoji="0" lang="en-US" altLang="en-US" sz="1400" b="0" i="0" u="none" strike="noStrike" cap="none" normalizeH="0" baseline="0" dirty="0">
                <a:ln>
                  <a:noFill/>
                </a:ln>
                <a:solidFill>
                  <a:schemeClr val="tx1"/>
                </a:solidFill>
                <a:effectLst/>
                <a:latin typeface="Consolas" panose="020B0609020204030204" pitchFamily="49" charset="0"/>
              </a:rPr>
              <a:t>, as they demonstrate rising customer demand over time.</a:t>
            </a:r>
          </a:p>
        </p:txBody>
      </p:sp>
    </p:spTree>
    <p:extLst>
      <p:ext uri="{BB962C8B-B14F-4D97-AF65-F5344CB8AC3E}">
        <p14:creationId xmlns:p14="http://schemas.microsoft.com/office/powerpoint/2010/main" val="3087337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8B7F6-CE8F-9A64-465C-E4B1673AD5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174CE3-E164-1814-7187-DBA52647FDA1}"/>
              </a:ext>
            </a:extLst>
          </p:cNvPr>
          <p:cNvSpPr>
            <a:spLocks noGrp="1"/>
          </p:cNvSpPr>
          <p:nvPr>
            <p:ph type="title"/>
          </p:nvPr>
        </p:nvSpPr>
        <p:spPr>
          <a:xfrm>
            <a:off x="581192" y="702156"/>
            <a:ext cx="11029616" cy="419073"/>
          </a:xfrm>
        </p:spPr>
        <p:txBody>
          <a:bodyPr>
            <a:normAutofit fontScale="90000"/>
          </a:bodyPr>
          <a:lstStyle/>
          <a:p>
            <a:r>
              <a:rPr lang="en-US" dirty="0"/>
              <a:t>Are there seasonal trends or patterns in sales?</a:t>
            </a:r>
          </a:p>
        </p:txBody>
      </p:sp>
      <p:pic>
        <p:nvPicPr>
          <p:cNvPr id="6146" name="Picture 2">
            <a:extLst>
              <a:ext uri="{FF2B5EF4-FFF2-40B4-BE49-F238E27FC236}">
                <a16:creationId xmlns:a16="http://schemas.microsoft.com/office/drawing/2014/main" id="{972EA672-40B4-6C6A-0A81-10347C2F82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9051" y="1121229"/>
            <a:ext cx="8873898" cy="441082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38D080F4-F26D-B499-3444-F1050D7FAE53}"/>
              </a:ext>
            </a:extLst>
          </p:cNvPr>
          <p:cNvSpPr>
            <a:spLocks noChangeArrowheads="1"/>
          </p:cNvSpPr>
          <p:nvPr/>
        </p:nvSpPr>
        <p:spPr bwMode="auto">
          <a:xfrm>
            <a:off x="1618653" y="5532056"/>
            <a:ext cx="895469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latin typeface="Consolas" panose="020B0609020204030204" pitchFamily="49" charset="0"/>
              </a:rPr>
              <a:t>Sales peak in </a:t>
            </a:r>
            <a:r>
              <a:rPr kumimoji="0" lang="en-US" altLang="en-US" sz="1600" b="1" i="0" u="none" strike="noStrike" cap="none" normalizeH="0" baseline="0" dirty="0">
                <a:ln>
                  <a:noFill/>
                </a:ln>
                <a:solidFill>
                  <a:schemeClr val="tx1"/>
                </a:solidFill>
                <a:effectLst/>
                <a:latin typeface="Consolas" panose="020B0609020204030204" pitchFamily="49" charset="0"/>
              </a:rPr>
              <a:t>Nov–Dec due to holiday season and winter</a:t>
            </a:r>
            <a:r>
              <a:rPr kumimoji="0" lang="en-US" altLang="en-US" sz="1600" i="0" u="none" strike="noStrike" cap="none" normalizeH="0" baseline="0" dirty="0">
                <a:ln>
                  <a:noFill/>
                </a:ln>
                <a:solidFill>
                  <a:schemeClr val="tx1"/>
                </a:solidFill>
                <a:effectLst/>
                <a:latin typeface="Consolas" panose="020B0609020204030204" pitchFamily="49" charset="0"/>
              </a:rPr>
              <a:t> promotions. </a:t>
            </a:r>
            <a:r>
              <a:rPr lang="en-US" altLang="en-US" sz="1600" dirty="0">
                <a:latin typeface="Consolas" panose="020B0609020204030204" pitchFamily="49" charset="0"/>
              </a:rPr>
              <a:t>Then, l</a:t>
            </a:r>
            <a:r>
              <a:rPr kumimoji="0" lang="en-US" altLang="en-US" sz="1600" i="0" u="none" strike="noStrike" cap="none" normalizeH="0" baseline="0" dirty="0">
                <a:ln>
                  <a:noFill/>
                </a:ln>
                <a:solidFill>
                  <a:schemeClr val="tx1"/>
                </a:solidFill>
                <a:effectLst/>
                <a:latin typeface="Consolas" panose="020B0609020204030204" pitchFamily="49" charset="0"/>
              </a:rPr>
              <a:t>owest sales observed in Jan and Sep, indicating post-holiday slow periods.</a:t>
            </a:r>
          </a:p>
          <a:p>
            <a:pPr marL="0" marR="0" lvl="0" indent="0" algn="ctr"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latin typeface="Consolas" panose="020B0609020204030204" pitchFamily="49" charset="0"/>
              </a:rPr>
              <a:t>Pattern is consistent across all three years (2010, 2011, 2012), highlighting </a:t>
            </a:r>
            <a:r>
              <a:rPr kumimoji="0" lang="en-US" altLang="en-US" sz="1600" b="1" i="0" u="none" strike="noStrike" cap="none" normalizeH="0" baseline="0" dirty="0">
                <a:ln>
                  <a:noFill/>
                </a:ln>
                <a:solidFill>
                  <a:schemeClr val="tx1"/>
                </a:solidFill>
                <a:effectLst/>
                <a:latin typeface="Consolas" panose="020B0609020204030204" pitchFamily="49" charset="0"/>
              </a:rPr>
              <a:t>predictable seasonal behavior</a:t>
            </a:r>
            <a:r>
              <a:rPr kumimoji="0" lang="en-US" altLang="en-US" sz="1600" i="0" u="none" strike="noStrike" cap="none" normalizeH="0" baseline="0" dirty="0">
                <a:ln>
                  <a:noFill/>
                </a:ln>
                <a:solidFill>
                  <a:schemeClr val="tx1"/>
                </a:solidFill>
                <a:effectLst/>
                <a:latin typeface="Consolas" panose="020B0609020204030204" pitchFamily="49" charset="0"/>
              </a:rPr>
              <a:t>.</a:t>
            </a:r>
          </a:p>
        </p:txBody>
      </p:sp>
    </p:spTree>
    <p:extLst>
      <p:ext uri="{BB962C8B-B14F-4D97-AF65-F5344CB8AC3E}">
        <p14:creationId xmlns:p14="http://schemas.microsoft.com/office/powerpoint/2010/main" val="260265605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{9FBDF96F-F5E0-4B8C-8119-680B7AF53CDD}TF201209c3-d067-44f9-a26f-c8f216c4431347f6cf9d_win32-4021059b889a</Template>
  <TotalTime>439</TotalTime>
  <Words>653</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Consolas</vt:lpstr>
      <vt:lpstr>Franklin Gothic Book</vt:lpstr>
      <vt:lpstr>Franklin Gothic Demi</vt:lpstr>
      <vt:lpstr>Wingdings 2</vt:lpstr>
      <vt:lpstr>DividendVTI</vt:lpstr>
      <vt:lpstr>Analyzing Walmart Sales</vt:lpstr>
      <vt:lpstr>Business Questions</vt:lpstr>
      <vt:lpstr>Data Overview</vt:lpstr>
      <vt:lpstr>Data Cleaning &amp; Transformation</vt:lpstr>
      <vt:lpstr>Sales performances</vt:lpstr>
      <vt:lpstr>How do holidays impact weekly sales?</vt:lpstr>
      <vt:lpstr>Does air temperature affect consumer spending?</vt:lpstr>
      <vt:lpstr>Which stores perform best over time?</vt:lpstr>
      <vt:lpstr>Are there seasonal trends or patterns in sales?</vt:lpstr>
      <vt:lpstr>Do fuel prices, CPI, and unemployment influence revenue?</vt:lpstr>
      <vt:lpstr>In the end..</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Niko Prabowo</dc:creator>
  <cp:lastModifiedBy>Niko Prabowo</cp:lastModifiedBy>
  <cp:revision>7</cp:revision>
  <dcterms:created xsi:type="dcterms:W3CDTF">2025-10-20T10:59:48Z</dcterms:created>
  <dcterms:modified xsi:type="dcterms:W3CDTF">2025-10-20T18:19:30Z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