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6" r:id="rId3"/>
    <p:sldId id="359" r:id="rId4"/>
    <p:sldId id="358" r:id="rId5"/>
    <p:sldId id="357" r:id="rId6"/>
    <p:sldId id="361" r:id="rId7"/>
    <p:sldId id="257" r:id="rId8"/>
    <p:sldId id="342" r:id="rId9"/>
    <p:sldId id="343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344" r:id="rId19"/>
    <p:sldId id="315" r:id="rId20"/>
    <p:sldId id="317" r:id="rId21"/>
    <p:sldId id="316" r:id="rId22"/>
    <p:sldId id="318" r:id="rId23"/>
    <p:sldId id="269" r:id="rId24"/>
    <p:sldId id="271" r:id="rId25"/>
    <p:sldId id="272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4" r:id="rId36"/>
    <p:sldId id="295" r:id="rId37"/>
    <p:sldId id="296" r:id="rId38"/>
    <p:sldId id="298" r:id="rId39"/>
    <p:sldId id="299" r:id="rId40"/>
    <p:sldId id="309" r:id="rId41"/>
    <p:sldId id="310" r:id="rId42"/>
    <p:sldId id="311" r:id="rId43"/>
    <p:sldId id="305" r:id="rId44"/>
    <p:sldId id="306" r:id="rId45"/>
    <p:sldId id="307" r:id="rId46"/>
    <p:sldId id="330" r:id="rId47"/>
    <p:sldId id="331" r:id="rId48"/>
    <p:sldId id="332" r:id="rId49"/>
    <p:sldId id="319" r:id="rId50"/>
    <p:sldId id="329" r:id="rId51"/>
    <p:sldId id="334" r:id="rId52"/>
    <p:sldId id="333" r:id="rId53"/>
    <p:sldId id="328" r:id="rId54"/>
    <p:sldId id="327" r:id="rId55"/>
    <p:sldId id="326" r:id="rId56"/>
    <p:sldId id="335" r:id="rId57"/>
    <p:sldId id="325" r:id="rId58"/>
    <p:sldId id="324" r:id="rId59"/>
    <p:sldId id="323" r:id="rId60"/>
    <p:sldId id="322" r:id="rId61"/>
    <p:sldId id="336" r:id="rId62"/>
    <p:sldId id="338" r:id="rId63"/>
    <p:sldId id="346" r:id="rId64"/>
    <p:sldId id="349" r:id="rId65"/>
    <p:sldId id="313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10" autoAdjust="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2017/2/27 Monday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一个基于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Simba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曹哲军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54387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层接口类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6818313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层实现类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3231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786874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5214950"/>
            <a:ext cx="794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文件中的配置，就可以在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层实现类中注入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对象操作数据库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191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14422"/>
            <a:ext cx="4276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" y="1124744"/>
            <a:ext cx="61817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1714488"/>
            <a:ext cx="3000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约定：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必须有一个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主键；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可以使用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long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zh-CN" altLang="en-US" dirty="0" smtClean="0">
                <a:solidFill>
                  <a:srgbClr val="FF0000"/>
                </a:solidFill>
              </a:rPr>
              <a:t>种类型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</a:rPr>
              <a:t>数据库推荐使用自增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DesAnnotation</a:t>
            </a:r>
            <a:r>
              <a:rPr lang="zh-CN" altLang="en-US" dirty="0" smtClean="0">
                <a:solidFill>
                  <a:srgbClr val="FF0000"/>
                </a:solidFill>
              </a:rPr>
              <a:t>注解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放在类上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代表类的描述；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放在属性上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代表属性的描述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主要用于页面显示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5372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725144"/>
            <a:ext cx="821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目前框架已经集成了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JdbcTemplate</a:t>
            </a:r>
            <a:r>
              <a:rPr lang="zh-CN" altLang="en-US" dirty="0" smtClean="0"/>
              <a:t>，页面类型支持左树右表、表格、无页面三种类型，页面使用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0" y="1268760"/>
            <a:ext cx="29146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2294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1875" y="5089266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project.name</a:t>
            </a:r>
            <a:r>
              <a:rPr lang="zh-CN" altLang="en-US" dirty="0" smtClean="0"/>
              <a:t>代表项目的名称，主要</a:t>
            </a:r>
            <a:r>
              <a:rPr lang="zh-CN" altLang="en-US" dirty="0"/>
              <a:t>用于</a:t>
            </a:r>
            <a:r>
              <a:rPr lang="zh-CN" altLang="en-US" dirty="0" smtClean="0"/>
              <a:t>查找</a:t>
            </a:r>
            <a:r>
              <a:rPr lang="zh-CN" altLang="en-US" dirty="0"/>
              <a:t>项目路径</a:t>
            </a:r>
          </a:p>
          <a:p>
            <a:r>
              <a:rPr lang="en-US" altLang="zh-CN" dirty="0" err="1" smtClean="0"/>
              <a:t>code.generate.package</a:t>
            </a:r>
            <a:r>
              <a:rPr lang="zh-CN" altLang="en-US" dirty="0" smtClean="0"/>
              <a:t>主要用于代码生成器生成代码的包名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文件中配置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773807"/>
            <a:ext cx="42291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85" y="1412776"/>
            <a:ext cx="2714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左树右表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659923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4019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55721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表格不分页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@Controller</a:t>
            </a:r>
          </a:p>
          <a:p>
            <a:r>
              <a:rPr lang="en-US" altLang="zh-CN" b="1" dirty="0"/>
              <a:t>@</a:t>
            </a:r>
            <a:r>
              <a:rPr lang="en-US" altLang="zh-CN" b="1" dirty="0" err="1"/>
              <a:t>RequestMapping</a:t>
            </a:r>
            <a:endParaRPr lang="en-US" altLang="zh-CN" b="1" dirty="0"/>
          </a:p>
          <a:p>
            <a:r>
              <a:rPr lang="en-US" altLang="zh-CN" b="1" dirty="0"/>
              <a:t>@Resource</a:t>
            </a:r>
          </a:p>
          <a:p>
            <a:r>
              <a:rPr lang="en-US" altLang="zh-CN" b="1" dirty="0"/>
              <a:t>@</a:t>
            </a:r>
            <a:r>
              <a:rPr lang="en-US" altLang="zh-CN" b="1" dirty="0" err="1"/>
              <a:t>Autowired</a:t>
            </a:r>
            <a:endParaRPr lang="en-US" altLang="zh-CN" b="1" dirty="0"/>
          </a:p>
          <a:p>
            <a:r>
              <a:rPr lang="en-US" altLang="zh-CN" b="1" dirty="0"/>
              <a:t>@Component</a:t>
            </a:r>
          </a:p>
          <a:p>
            <a:r>
              <a:rPr lang="en-US" altLang="zh-CN" b="1" dirty="0"/>
              <a:t>@Repository</a:t>
            </a:r>
          </a:p>
          <a:p>
            <a:r>
              <a:rPr lang="en-US" altLang="zh-CN" b="1" dirty="0"/>
              <a:t>@</a:t>
            </a:r>
            <a:r>
              <a:rPr lang="en-US" altLang="zh-CN" b="1" dirty="0"/>
              <a:t>Service</a:t>
            </a:r>
          </a:p>
          <a:p>
            <a:r>
              <a:rPr lang="en-US" altLang="zh-CN" b="1" dirty="0"/>
              <a:t>@Transactional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常用注解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9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左树右表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057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1714488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用于生成左树右表结构页面的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类必须包含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个字段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id,text,parentID,state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parentID</a:t>
            </a:r>
            <a:r>
              <a:rPr lang="zh-CN" altLang="en-US" dirty="0" smtClean="0"/>
              <a:t>存于数据库中</a:t>
            </a:r>
            <a:endParaRPr lang="en-US" altLang="zh-CN" dirty="0" smtClean="0"/>
          </a:p>
          <a:p>
            <a:r>
              <a:rPr lang="en-US" altLang="zh-CN" dirty="0" smtClean="0"/>
              <a:t>state</a:t>
            </a:r>
            <a:r>
              <a:rPr lang="zh-CN" altLang="en-US" dirty="0" smtClean="0"/>
              <a:t>只是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的页面显示需要，不保存到数据库中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表格（</a:t>
            </a:r>
            <a:r>
              <a:rPr lang="zh-CN" altLang="en-US" dirty="0" smtClean="0">
                <a:solidFill>
                  <a:srgbClr val="FF0000"/>
                </a:solidFill>
              </a:rPr>
              <a:t>分页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5781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43338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表格（</a:t>
            </a:r>
            <a:r>
              <a:rPr lang="zh-CN" altLang="en-US" dirty="0" smtClean="0">
                <a:solidFill>
                  <a:srgbClr val="FF0000"/>
                </a:solidFill>
              </a:rPr>
              <a:t>分页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44291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628" y="2143116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只需要有主键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即可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357298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无页面的代码生成与表格的后台代码完全一致，只是没有生成前台页面的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jsp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071678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左树右表的代码生成结构可以参考</a:t>
            </a:r>
            <a:r>
              <a:rPr lang="en-US" altLang="zh-CN" dirty="0" err="1" smtClean="0"/>
              <a:t>RegistryType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857496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表格的代码生成结构可以参考</a:t>
            </a:r>
            <a:r>
              <a:rPr lang="en-US" altLang="zh-CN" dirty="0" err="1" smtClean="0"/>
              <a:t>RegistryTable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类必须有一个主键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int,long,String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数据库的表名是类名首字母小写</a:t>
            </a:r>
            <a:endParaRPr lang="en-US" altLang="zh-CN" dirty="0" smtClean="0"/>
          </a:p>
          <a:p>
            <a:r>
              <a:rPr lang="zh-CN" altLang="en-US" dirty="0" smtClean="0"/>
              <a:t>表中列名对应类中的属性名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代码生成器的约定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1934" y="150017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代码生成器的模板在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ftl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codegenerate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如有需要可自行修改模板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1432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50974" y="1571612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主要是利用第三方</a:t>
            </a:r>
            <a:endParaRPr lang="en-US" altLang="zh-CN" dirty="0" smtClean="0"/>
          </a:p>
          <a:p>
            <a:r>
              <a:rPr lang="zh-CN" altLang="en-US" dirty="0" smtClean="0"/>
              <a:t>组件来保存公共的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2786058"/>
            <a:ext cx="1712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提供两种方式</a:t>
            </a:r>
            <a:endParaRPr lang="en-US" altLang="zh-CN" dirty="0" smtClean="0"/>
          </a:p>
          <a:p>
            <a:r>
              <a:rPr lang="en-US" altLang="zh-CN" dirty="0" smtClean="0"/>
              <a:t>1.Redis</a:t>
            </a:r>
          </a:p>
          <a:p>
            <a:r>
              <a:rPr lang="en-US" altLang="zh-CN" dirty="0" smtClean="0"/>
              <a:t>2.Zookeeper</a:t>
            </a:r>
          </a:p>
          <a:p>
            <a:endParaRPr lang="en-US" altLang="zh-CN" dirty="0"/>
          </a:p>
          <a:p>
            <a:r>
              <a:rPr lang="zh-CN" altLang="en-US" dirty="0" smtClean="0"/>
              <a:t>推荐使用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8775"/>
            <a:ext cx="914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4572008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在包扫描组件后增加红框内的内容，则自动生成的</a:t>
            </a:r>
            <a:r>
              <a:rPr lang="en-US" altLang="zh-CN" dirty="0" err="1" smtClean="0"/>
              <a:t>BeanName</a:t>
            </a:r>
            <a:r>
              <a:rPr lang="zh-CN" altLang="en-US" dirty="0" smtClean="0"/>
              <a:t>会自动去掉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876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RequestMapping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88511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5857892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后面没有配置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，默认为方法名</a:t>
            </a:r>
            <a:r>
              <a:rPr lang="en-US" altLang="zh-CN" dirty="0" smtClean="0"/>
              <a:t>+.do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@</a:t>
            </a:r>
            <a:r>
              <a:rPr lang="en-US" altLang="zh-CN" b="1" dirty="0" smtClean="0"/>
              <a:t>Controller</a:t>
            </a:r>
          </a:p>
          <a:p>
            <a:r>
              <a:rPr lang="zh-CN" altLang="en-US" dirty="0" smtClean="0"/>
              <a:t>控制器</a:t>
            </a:r>
            <a:r>
              <a:rPr lang="en-US" altLang="zh-CN" dirty="0"/>
              <a:t>Controller </a:t>
            </a:r>
            <a:r>
              <a:rPr lang="zh-CN" altLang="en-US" dirty="0"/>
              <a:t>负责处理由</a:t>
            </a:r>
            <a:r>
              <a:rPr lang="en-US" altLang="zh-CN" dirty="0" err="1"/>
              <a:t>DispatcherServlet</a:t>
            </a:r>
            <a:r>
              <a:rPr lang="en-US" altLang="zh-CN" dirty="0"/>
              <a:t> </a:t>
            </a:r>
            <a:r>
              <a:rPr lang="zh-CN" altLang="en-US" dirty="0"/>
              <a:t>分发的请求，它把用户请求的数据经过业务处理层处理之后封装成一个</a:t>
            </a:r>
            <a:r>
              <a:rPr lang="en-US" altLang="zh-CN" dirty="0"/>
              <a:t>Model </a:t>
            </a:r>
            <a:r>
              <a:rPr lang="zh-CN" altLang="en-US" dirty="0"/>
              <a:t>，然后再把该</a:t>
            </a:r>
            <a:r>
              <a:rPr lang="en-US" altLang="zh-CN" dirty="0"/>
              <a:t>Model </a:t>
            </a:r>
            <a:r>
              <a:rPr lang="zh-CN" altLang="en-US" dirty="0"/>
              <a:t>返回给对应的</a:t>
            </a:r>
            <a:r>
              <a:rPr lang="en-US" altLang="zh-CN" dirty="0"/>
              <a:t>View </a:t>
            </a:r>
            <a:r>
              <a:rPr lang="zh-CN" altLang="en-US" dirty="0"/>
              <a:t>进行展示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常用注解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39719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3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714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50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0674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07259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286124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只需要在方法上加上红框内的注解，就会在执行这个方法的时候，</a:t>
            </a:r>
            <a:endParaRPr lang="en-US" altLang="zh-CN" dirty="0" smtClean="0"/>
          </a:p>
          <a:p>
            <a:r>
              <a:rPr lang="zh-CN" altLang="en-US" dirty="0" smtClean="0"/>
              <a:t>打印出方法执行消耗的时间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2862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可以参照这个例子编写自己的功能注解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124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5815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693" y="5572140"/>
            <a:ext cx="842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CustomizedPropertyPlaceholderConfigurer.</a:t>
            </a:r>
            <a:r>
              <a:rPr lang="en-US" altLang="zh-CN" i="1" dirty="0" err="1" smtClean="0"/>
              <a:t>getContextProperty</a:t>
            </a:r>
            <a:r>
              <a:rPr lang="zh-CN" altLang="en-US" i="1" dirty="0" smtClean="0"/>
              <a:t>方法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模板解析工具类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59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71802" y="142873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模板语言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的解析工具类</a:t>
            </a:r>
            <a:endParaRPr lang="en-US" altLang="zh-CN" dirty="0" smtClean="0"/>
          </a:p>
          <a:p>
            <a:r>
              <a:rPr lang="zh-CN" altLang="en-US" dirty="0" smtClean="0"/>
              <a:t>传递模板文件地址及参数对象，返回解析模板后的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851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57721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89863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@</a:t>
            </a:r>
            <a:r>
              <a:rPr lang="en-US" altLang="zh-CN" b="1" dirty="0" err="1" smtClean="0"/>
              <a:t>RequestMapping</a:t>
            </a:r>
            <a:endParaRPr lang="en-US" altLang="zh-CN" b="1" dirty="0" smtClean="0"/>
          </a:p>
          <a:p>
            <a:r>
              <a:rPr lang="zh-CN" altLang="en-US" dirty="0"/>
              <a:t>一个用来处理请求地址映射的注解，可用于类或方法上。用于类上，表示类中的所有响应请求的方法都是以该地址作为父路径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常用注解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9" y="4186304"/>
            <a:ext cx="39433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3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2505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357298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50059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909661"/>
            <a:ext cx="392905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实现类的所有方法名与参数列表与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命令行操作的命令完全一致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数据库模型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powerdesigner</a:t>
            </a:r>
            <a:r>
              <a:rPr lang="zh-CN" altLang="en-US" dirty="0" smtClean="0"/>
              <a:t>之后，打开</a:t>
            </a:r>
            <a:r>
              <a:rPr lang="en-US" altLang="zh-CN" dirty="0" smtClean="0"/>
              <a:t>doc</a:t>
            </a:r>
            <a:r>
              <a:rPr lang="zh-CN" altLang="en-US" dirty="0" smtClean="0"/>
              <a:t>目录中的</a:t>
            </a:r>
            <a:r>
              <a:rPr lang="en-US" altLang="zh-CN" dirty="0" err="1" smtClean="0"/>
              <a:t>pdm</a:t>
            </a:r>
            <a:r>
              <a:rPr lang="zh-CN" altLang="en-US" dirty="0" smtClean="0"/>
              <a:t>文件即可看到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428736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实现了一个基于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过滤的最简单的权限管理（也可以使用标志代替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，手动验证）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2859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包括机构管理、用户管理、角色管理、权限管理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zh-CN" altLang="en-US" i="1" dirty="0"/>
              <a:t>引入</a:t>
            </a:r>
            <a:r>
              <a:rPr lang="en-US" altLang="zh-CN" i="1" dirty="0" smtClean="0"/>
              <a:t>SpringPermission.xml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Spring</a:t>
            </a:r>
            <a:r>
              <a:rPr lang="zh-CN" altLang="en-US" i="1" dirty="0" smtClean="0"/>
              <a:t>配置即可，默认已经引入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50006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5" y="3867725"/>
            <a:ext cx="52292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345469"/>
            <a:ext cx="876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可以在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文件中配置不需要登录或者权限验证的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，支持模式匹配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登录入口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500174"/>
            <a:ext cx="5586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en-US" altLang="zh-CN" dirty="0"/>
              <a:t>://localhost:9000/simba/login/toLogin.do  </a:t>
            </a:r>
          </a:p>
          <a:p>
            <a:r>
              <a:rPr lang="zh-CN" altLang="en-US" dirty="0"/>
              <a:t>或者</a:t>
            </a:r>
          </a:p>
          <a:p>
            <a:r>
              <a:rPr lang="en-US" altLang="zh-CN" dirty="0"/>
              <a:t>http://localhost:9000/simba/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357562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账号为</a:t>
            </a:r>
            <a:r>
              <a:rPr lang="en-US" altLang="zh-CN" dirty="0" smtClean="0"/>
              <a:t>admin</a:t>
            </a:r>
          </a:p>
          <a:p>
            <a:r>
              <a:rPr lang="zh-CN" altLang="en-US" dirty="0" smtClean="0"/>
              <a:t>密码为</a:t>
            </a:r>
            <a:r>
              <a:rPr lang="en-US" altLang="zh-CN" dirty="0" smtClean="0"/>
              <a:t>admin123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500570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直接执行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方法即可启动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74" y="1845018"/>
            <a:ext cx="29337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登录入口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980237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21495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可以根据自己的需求，更换登录页面和首页的图片背景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机构管理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2331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67175"/>
            <a:ext cx="48387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@Resource</a:t>
            </a:r>
          </a:p>
          <a:p>
            <a:r>
              <a:rPr lang="zh-CN" altLang="en-US" dirty="0"/>
              <a:t>按照</a:t>
            </a:r>
            <a:r>
              <a:rPr lang="en-US" altLang="zh-CN" dirty="0" err="1"/>
              <a:t>ByName</a:t>
            </a:r>
            <a:r>
              <a:rPr lang="zh-CN" altLang="en-US" dirty="0"/>
              <a:t>自动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/>
              <a:t>@</a:t>
            </a:r>
            <a:r>
              <a:rPr lang="en-US" altLang="zh-CN" b="1" dirty="0" err="1" smtClean="0"/>
              <a:t>Autowired</a:t>
            </a:r>
            <a:endParaRPr lang="en-US" altLang="zh-CN" b="1" dirty="0" smtClean="0"/>
          </a:p>
          <a:p>
            <a:r>
              <a:rPr lang="zh-CN" altLang="en-US" dirty="0"/>
              <a:t>按照类型（</a:t>
            </a:r>
            <a:r>
              <a:rPr lang="en-US" altLang="zh-CN" dirty="0" err="1"/>
              <a:t>byType</a:t>
            </a:r>
            <a:r>
              <a:rPr lang="zh-CN" altLang="en-US" dirty="0"/>
              <a:t>）装配依赖对象，默认情况下它要求依赖对象必须存在，如果允许</a:t>
            </a:r>
            <a:r>
              <a:rPr lang="en-US" altLang="zh-CN" dirty="0"/>
              <a:t>null</a:t>
            </a:r>
            <a:r>
              <a:rPr lang="zh-CN" altLang="en-US" dirty="0"/>
              <a:t>值，可以设置它的</a:t>
            </a:r>
            <a:r>
              <a:rPr lang="en-US" altLang="zh-CN" dirty="0"/>
              <a:t>required</a:t>
            </a:r>
            <a:r>
              <a:rPr lang="zh-CN" altLang="en-US" dirty="0"/>
              <a:t>属性为</a:t>
            </a:r>
            <a:r>
              <a:rPr lang="en-US" altLang="zh-CN" dirty="0"/>
              <a:t>false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常用注解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3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机构管理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org.ext</a:t>
            </a:r>
            <a:r>
              <a:rPr lang="zh-CN" altLang="en-US" dirty="0" smtClean="0"/>
              <a:t>动态扩展机构属性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47880"/>
            <a:ext cx="72755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4500570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结构为</a:t>
            </a:r>
            <a:r>
              <a:rPr lang="en-US" altLang="zh-CN" dirty="0" smtClean="0"/>
              <a:t>key1:value1,key2:value2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为数据库的字段名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为页面显示的描述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如果以</a:t>
            </a:r>
            <a:r>
              <a:rPr lang="en-US" altLang="zh-CN" dirty="0" smtClean="0"/>
              <a:t>_r</a:t>
            </a:r>
            <a:r>
              <a:rPr lang="zh-CN" altLang="en-US" dirty="0" smtClean="0"/>
              <a:t>结尾，代表此字段必填</a:t>
            </a:r>
            <a:endParaRPr lang="en-US" altLang="zh-CN" dirty="0" smtClean="0"/>
          </a:p>
          <a:p>
            <a:r>
              <a:rPr lang="zh-CN" altLang="en-US" dirty="0" smtClean="0"/>
              <a:t>如果数据库中没有此字段，会在服务启动的时候，自动新增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85860"/>
            <a:ext cx="867568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62375"/>
            <a:ext cx="5000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0" y="3857628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在机构下面创建用户，</a:t>
            </a:r>
            <a:endParaRPr lang="en-US" altLang="zh-CN" dirty="0" smtClean="0"/>
          </a:p>
          <a:p>
            <a:r>
              <a:rPr lang="zh-CN" altLang="en-US" dirty="0" smtClean="0"/>
              <a:t>用户的默认密码为</a:t>
            </a:r>
            <a:r>
              <a:rPr lang="en-US" altLang="zh-CN" dirty="0" smtClean="0"/>
              <a:t>123456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user.ext</a:t>
            </a:r>
            <a:r>
              <a:rPr lang="zh-CN" altLang="en-US" dirty="0" smtClean="0"/>
              <a:t>动态扩展用户属性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500570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结构为</a:t>
            </a:r>
            <a:r>
              <a:rPr lang="en-US" altLang="zh-CN" dirty="0" smtClean="0"/>
              <a:t>key1:value1,key2:value2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为数据库的字段名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为页面显示的描述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如果以</a:t>
            </a:r>
            <a:r>
              <a:rPr lang="en-US" altLang="zh-CN" dirty="0" smtClean="0"/>
              <a:t>_r</a:t>
            </a:r>
            <a:r>
              <a:rPr lang="zh-CN" altLang="en-US" dirty="0" smtClean="0"/>
              <a:t>结尾，代表此字段必填</a:t>
            </a:r>
            <a:endParaRPr lang="en-US" altLang="zh-CN" dirty="0" smtClean="0"/>
          </a:p>
          <a:p>
            <a:r>
              <a:rPr lang="zh-CN" altLang="en-US" dirty="0" smtClean="0"/>
              <a:t>如果数据库中没有此字段，会在服务启动的时候，自动新增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755173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角色管理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5186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14818"/>
            <a:ext cx="48291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62103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24"/>
            <a:ext cx="682783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4348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57488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29190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072330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5718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他们之间都是多对多的关系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4357686" y="2536025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1"/>
            <a:endCxn id="7" idx="3"/>
          </p:cNvCxnSpPr>
          <p:nvPr/>
        </p:nvCxnSpPr>
        <p:spPr>
          <a:xfrm rot="10800000">
            <a:off x="6429388" y="2536025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>
            <a:off x="2214546" y="2536025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28" y="4286256"/>
            <a:ext cx="910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用户登录系统的时候，会把用户的机构，用户信息，角色，权限，全部保存到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06" y="5143512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SessionUtil</a:t>
            </a:r>
            <a:r>
              <a:rPr lang="zh-CN" altLang="en-US" dirty="0" smtClean="0"/>
              <a:t>类获取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中的用户相关数据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hasPermission</a:t>
            </a:r>
            <a:r>
              <a:rPr lang="zh-CN" altLang="en-US" dirty="0" smtClean="0"/>
              <a:t>方法可以判断用户是否拥有某个权限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菜单管理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71612"/>
            <a:ext cx="8929718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注册类型管理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6019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4810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65651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4324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3643314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新建注册类型之后，</a:t>
            </a:r>
            <a:endParaRPr lang="en-US" altLang="zh-CN" dirty="0" smtClean="0"/>
          </a:p>
          <a:p>
            <a:r>
              <a:rPr lang="zh-CN" altLang="en-US" dirty="0" smtClean="0"/>
              <a:t>就可以在注册类型下面新增注册表，</a:t>
            </a:r>
            <a:endParaRPr lang="en-US" altLang="zh-CN" dirty="0" smtClean="0"/>
          </a:p>
          <a:p>
            <a:r>
              <a:rPr lang="zh-CN" altLang="en-US" dirty="0" smtClean="0"/>
              <a:t>注册表的编码必须全局唯一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注册表用于一般的用户配置，希望可以在运行时修改的参数</a:t>
            </a:r>
            <a:endParaRPr lang="en-US" altLang="zh-CN" dirty="0" smtClean="0"/>
          </a:p>
          <a:p>
            <a:r>
              <a:rPr lang="zh-CN" altLang="en-US" dirty="0" smtClean="0"/>
              <a:t>配置完注册表之后，可以在代码中调用获取设置的值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@Component</a:t>
            </a:r>
          </a:p>
          <a:p>
            <a:r>
              <a:rPr lang="zh-CN" altLang="en-US" dirty="0"/>
              <a:t>通用的</a:t>
            </a:r>
            <a:r>
              <a:rPr lang="zh-CN" altLang="en-US" dirty="0" smtClean="0"/>
              <a:t>注解，一个普通的</a:t>
            </a:r>
            <a:r>
              <a:rPr lang="en-US" altLang="zh-CN" dirty="0" smtClean="0"/>
              <a:t>Spring Bean</a:t>
            </a:r>
            <a:endParaRPr lang="en-US" altLang="zh-CN" b="1" dirty="0"/>
          </a:p>
          <a:p>
            <a:r>
              <a:rPr lang="en-US" altLang="zh-CN" b="1" dirty="0"/>
              <a:t>@</a:t>
            </a:r>
            <a:r>
              <a:rPr lang="en-US" altLang="zh-CN" b="1" dirty="0" smtClean="0"/>
              <a:t>Repository</a:t>
            </a:r>
          </a:p>
          <a:p>
            <a:r>
              <a:rPr lang="zh-CN" altLang="en-US" b="1" dirty="0" smtClean="0"/>
              <a:t>用于持久层</a:t>
            </a:r>
            <a:r>
              <a:rPr lang="en-US" altLang="zh-CN" b="1" dirty="0" smtClean="0"/>
              <a:t>Dao</a:t>
            </a:r>
            <a:r>
              <a:rPr lang="zh-CN" altLang="en-US" b="1" dirty="0" smtClean="0"/>
              <a:t>上的直接，也是</a:t>
            </a:r>
            <a:r>
              <a:rPr lang="en-US" altLang="zh-CN" b="1" dirty="0" smtClean="0"/>
              <a:t>Spring Bean</a:t>
            </a:r>
            <a:endParaRPr lang="en-US" altLang="zh-CN" b="1" dirty="0"/>
          </a:p>
          <a:p>
            <a:r>
              <a:rPr lang="en-US" altLang="zh-CN" b="1" dirty="0"/>
              <a:t>@</a:t>
            </a:r>
            <a:r>
              <a:rPr lang="en-US" altLang="zh-CN" b="1" dirty="0" smtClean="0"/>
              <a:t>Service</a:t>
            </a:r>
          </a:p>
          <a:p>
            <a:r>
              <a:rPr lang="zh-CN" altLang="en-US" b="1" dirty="0"/>
              <a:t>用于持久</a:t>
            </a:r>
            <a:r>
              <a:rPr lang="zh-CN" altLang="en-US" b="1" dirty="0" smtClean="0"/>
              <a:t>层</a:t>
            </a:r>
            <a:r>
              <a:rPr lang="en-US" altLang="zh-CN" b="1" dirty="0" smtClean="0"/>
              <a:t>Service</a:t>
            </a:r>
            <a:r>
              <a:rPr lang="zh-CN" altLang="en-US" b="1" dirty="0" smtClean="0"/>
              <a:t>上</a:t>
            </a:r>
            <a:r>
              <a:rPr lang="zh-CN" altLang="en-US" b="1" dirty="0"/>
              <a:t>的直接，也是</a:t>
            </a:r>
            <a:r>
              <a:rPr lang="en-US" altLang="zh-CN" b="1" dirty="0"/>
              <a:t>Spring Bean</a:t>
            </a:r>
          </a:p>
          <a:p>
            <a:r>
              <a:rPr lang="en-US" altLang="zh-CN" b="1" dirty="0" smtClean="0"/>
              <a:t>@Transactional</a:t>
            </a:r>
          </a:p>
          <a:p>
            <a:r>
              <a:rPr lang="zh-CN" altLang="en-US" b="1" dirty="0" smtClean="0"/>
              <a:t>一般用于</a:t>
            </a:r>
            <a:r>
              <a:rPr lang="en-US" altLang="zh-CN" b="1" dirty="0" smtClean="0"/>
              <a:t>Service</a:t>
            </a:r>
            <a:r>
              <a:rPr lang="zh-CN" altLang="en-US" b="1" dirty="0" smtClean="0"/>
              <a:t>层，代表使用数据库事务管理，可用于类和方法上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常用注解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4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44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85861"/>
            <a:ext cx="60769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3438" y="421481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方法就可以获取对应的值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方式在原来的</a:t>
            </a:r>
            <a:r>
              <a:rPr lang="en-US" altLang="zh-CN" dirty="0" err="1" smtClean="0"/>
              <a:t>jackson</a:t>
            </a:r>
            <a:r>
              <a:rPr lang="zh-CN" altLang="en-US" dirty="0" smtClean="0"/>
              <a:t>的基础上，增加了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r>
              <a:rPr lang="zh-CN" altLang="en-US" dirty="0" smtClean="0"/>
              <a:t>直接调用</a:t>
            </a:r>
            <a:r>
              <a:rPr lang="en-US" altLang="zh-CN" dirty="0" err="1" smtClean="0"/>
              <a:t>FastJsonUtil</a:t>
            </a:r>
            <a:r>
              <a:rPr lang="zh-CN" altLang="en-US" dirty="0" smtClean="0"/>
              <a:t>类，即可使用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FastJson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系统使用的数据库连接池为</a:t>
            </a:r>
            <a:r>
              <a:rPr lang="en-US" altLang="zh-CN" dirty="0" smtClean="0"/>
              <a:t>druid</a:t>
            </a:r>
          </a:p>
          <a:p>
            <a:r>
              <a:rPr lang="zh-CN" altLang="en-US" dirty="0" smtClean="0"/>
              <a:t>相关的监控配置，已经配置好了，可以直接进入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的管理端查看数据库监控数据（关于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的管理的使用相关信息可以网上找到）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数据库连接池</a:t>
            </a:r>
            <a:r>
              <a:rPr lang="en-US" altLang="zh-CN" dirty="0" smtClean="0"/>
              <a:t>druid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传下载统一管理组件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708920"/>
            <a:ext cx="57967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files.starage</a:t>
            </a:r>
            <a:r>
              <a:rPr lang="zh-CN" altLang="en-US" dirty="0" smtClean="0"/>
              <a:t>配置使用哪种文件管理模式</a:t>
            </a:r>
            <a:endParaRPr lang="en-US" altLang="zh-CN" dirty="0" smtClean="0"/>
          </a:p>
          <a:p>
            <a:r>
              <a:rPr lang="zh-CN" altLang="en-US" dirty="0" smtClean="0"/>
              <a:t>目前支持</a:t>
            </a:r>
            <a:endParaRPr lang="en-US" altLang="zh-CN" dirty="0" smtClean="0"/>
          </a:p>
          <a:p>
            <a:r>
              <a:rPr lang="en-US" altLang="zh-CN" dirty="0" smtClean="0"/>
              <a:t>local(</a:t>
            </a:r>
            <a:r>
              <a:rPr lang="zh-CN" altLang="en-US" dirty="0" smtClean="0"/>
              <a:t>本地文件管理，适合单机服务</a:t>
            </a:r>
            <a:r>
              <a:rPr lang="en-US" altLang="zh-CN" dirty="0" smtClean="0"/>
              <a:t>) ,</a:t>
            </a:r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（分布式文件管理系统，适合分布式服务应用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alioss</a:t>
            </a:r>
            <a:r>
              <a:rPr lang="zh-CN" altLang="en-US" dirty="0" smtClean="0"/>
              <a:t>（阿里云的</a:t>
            </a:r>
            <a:r>
              <a:rPr lang="en-US" altLang="zh-CN" dirty="0" smtClean="0"/>
              <a:t>OSS</a:t>
            </a:r>
            <a:r>
              <a:rPr lang="zh-CN" altLang="en-US" dirty="0" smtClean="0"/>
              <a:t>服务）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293096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使用例子</a:t>
            </a:r>
            <a:endParaRPr lang="en-US" altLang="zh-CN" dirty="0" smtClean="0"/>
          </a:p>
          <a:p>
            <a:r>
              <a:rPr lang="en-US" altLang="zh-CN" dirty="0" err="1" smtClean="0"/>
              <a:t>UploadUtil.</a:t>
            </a:r>
            <a:r>
              <a:rPr lang="en-US" altLang="zh-CN" i="1" dirty="0" err="1" smtClean="0"/>
              <a:t>getInstance</a:t>
            </a:r>
            <a:r>
              <a:rPr lang="en-US" altLang="zh-CN" i="1" dirty="0"/>
              <a:t>().</a:t>
            </a:r>
            <a:r>
              <a:rPr lang="en-US" altLang="zh-CN" i="1" dirty="0" err="1"/>
              <a:t>getUpload</a:t>
            </a:r>
            <a:r>
              <a:rPr lang="en-US" altLang="zh-CN" i="1" dirty="0"/>
              <a:t>().upload(</a:t>
            </a:r>
            <a:r>
              <a:rPr lang="en-US" altLang="zh-CN" i="1" dirty="0" err="1"/>
              <a:t>file.getBytes</a:t>
            </a:r>
            <a:r>
              <a:rPr lang="en-US" altLang="zh-CN" i="1" dirty="0"/>
              <a:t>(), </a:t>
            </a:r>
            <a:r>
              <a:rPr lang="en-US" altLang="zh-CN" i="1" dirty="0" err="1"/>
              <a:t>file.getOriginalFilename</a:t>
            </a:r>
            <a:r>
              <a:rPr lang="en-US" altLang="zh-CN" i="1" dirty="0"/>
              <a:t>(), "</a:t>
            </a:r>
            <a:r>
              <a:rPr lang="en-US" altLang="zh-CN" i="1" dirty="0" err="1"/>
              <a:t>compileUserFile</a:t>
            </a:r>
            <a:r>
              <a:rPr lang="en-US" altLang="zh-CN" i="1" dirty="0" smtClean="0"/>
              <a:t>");</a:t>
            </a:r>
          </a:p>
          <a:p>
            <a:endParaRPr lang="en-US" altLang="zh-CN" i="1" dirty="0"/>
          </a:p>
          <a:p>
            <a:r>
              <a:rPr lang="zh-CN" altLang="en-US" i="1" dirty="0" smtClean="0"/>
              <a:t>具体可查看代码注释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24003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42" y="1359818"/>
            <a:ext cx="2076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255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登录验证码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2961"/>
            <a:ext cx="2781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285673"/>
            <a:ext cx="6756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login.captcha.enabled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则进入登录页面时，会显示验证码，必须输入正确的验证码，</a:t>
            </a:r>
            <a:endParaRPr lang="en-US" altLang="zh-CN" dirty="0" smtClean="0"/>
          </a:p>
          <a:p>
            <a:r>
              <a:rPr lang="zh-CN" altLang="en-US" dirty="0" smtClean="0"/>
              <a:t>才可以登录系统中。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121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0599662">
            <a:off x="1679237" y="2516198"/>
            <a:ext cx="53580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1052736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框架使用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项目构造，</a:t>
            </a:r>
            <a:endParaRPr lang="en-US" altLang="zh-CN" dirty="0" smtClean="0"/>
          </a:p>
          <a:p>
            <a:r>
              <a:rPr lang="zh-CN" altLang="en-US" dirty="0" smtClean="0"/>
              <a:t>一个父项目，多个</a:t>
            </a:r>
            <a:r>
              <a:rPr lang="en-US" altLang="zh-CN" dirty="0" smtClean="0"/>
              <a:t>module</a:t>
            </a:r>
          </a:p>
          <a:p>
            <a:r>
              <a:rPr lang="zh-CN" altLang="en-US" dirty="0" smtClean="0"/>
              <a:t>打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包时</a:t>
            </a:r>
            <a:endParaRPr lang="en-US" altLang="zh-CN" dirty="0" smtClean="0"/>
          </a:p>
          <a:p>
            <a:r>
              <a:rPr lang="zh-CN" altLang="en-US" dirty="0" smtClean="0"/>
              <a:t>可以通过配置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文件按需加载功能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" y="773746"/>
            <a:ext cx="341947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依赖关系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052736"/>
            <a:ext cx="32960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simba</a:t>
            </a:r>
            <a:r>
              <a:rPr lang="en-US" altLang="zh-CN" dirty="0"/>
              <a:t>-framework-common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867" y="2204864"/>
            <a:ext cx="33313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-framework-database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2354" y="1562183"/>
            <a:ext cx="268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-framework-</a:t>
            </a:r>
            <a:r>
              <a:rPr lang="en-US" altLang="zh-CN" dirty="0" err="1" smtClean="0"/>
              <a:t>util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855" y="2965594"/>
            <a:ext cx="16882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simba</a:t>
            </a:r>
            <a:r>
              <a:rPr lang="en-US" altLang="zh-CN" dirty="0" smtClean="0">
                <a:solidFill>
                  <a:srgbClr val="FF0000"/>
                </a:solidFill>
              </a:rPr>
              <a:t>-model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5445224"/>
            <a:ext cx="1513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-buss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1910" y="4211796"/>
            <a:ext cx="140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simba-dao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2780928"/>
            <a:ext cx="3405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-framework-distribute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70869" y="4859868"/>
            <a:ext cx="17652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simba</a:t>
            </a:r>
            <a:r>
              <a:rPr lang="en-US" altLang="zh-CN" dirty="0" smtClean="0">
                <a:solidFill>
                  <a:srgbClr val="FF0000"/>
                </a:solidFill>
              </a:rPr>
              <a:t>-service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8081" y="3284984"/>
            <a:ext cx="219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-framework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6996" y="3573016"/>
            <a:ext cx="13548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simba-util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2204864"/>
            <a:ext cx="29594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-framework-cache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0"/>
            <a:endCxn id="3" idx="2"/>
          </p:cNvCxnSpPr>
          <p:nvPr/>
        </p:nvCxnSpPr>
        <p:spPr>
          <a:xfrm flipV="1">
            <a:off x="4275831" y="1422068"/>
            <a:ext cx="1" cy="14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7" idx="2"/>
          </p:cNvCxnSpPr>
          <p:nvPr/>
        </p:nvCxnSpPr>
        <p:spPr>
          <a:xfrm flipV="1">
            <a:off x="2294548" y="1931515"/>
            <a:ext cx="1981283" cy="273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0"/>
            <a:endCxn id="7" idx="2"/>
          </p:cNvCxnSpPr>
          <p:nvPr/>
        </p:nvCxnSpPr>
        <p:spPr>
          <a:xfrm flipH="1" flipV="1">
            <a:off x="4275831" y="1931515"/>
            <a:ext cx="1631886" cy="273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0"/>
            <a:endCxn id="15" idx="2"/>
          </p:cNvCxnSpPr>
          <p:nvPr/>
        </p:nvCxnSpPr>
        <p:spPr>
          <a:xfrm flipH="1" flipV="1">
            <a:off x="5907717" y="2574196"/>
            <a:ext cx="222817" cy="20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13" idx="0"/>
            <a:endCxn id="6" idx="2"/>
          </p:cNvCxnSpPr>
          <p:nvPr/>
        </p:nvCxnSpPr>
        <p:spPr>
          <a:xfrm flipH="1" flipV="1">
            <a:off x="2294548" y="2574196"/>
            <a:ext cx="2118545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/>
          <p:cNvCxnSpPr>
            <a:stCxn id="13" idx="0"/>
          </p:cNvCxnSpPr>
          <p:nvPr/>
        </p:nvCxnSpPr>
        <p:spPr>
          <a:xfrm flipV="1">
            <a:off x="4413093" y="3150260"/>
            <a:ext cx="1887099" cy="134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14" idx="0"/>
            <a:endCxn id="8" idx="2"/>
          </p:cNvCxnSpPr>
          <p:nvPr/>
        </p:nvCxnSpPr>
        <p:spPr>
          <a:xfrm flipH="1" flipV="1">
            <a:off x="1116997" y="3334926"/>
            <a:ext cx="677428" cy="2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/>
          <p:cNvCxnSpPr>
            <a:stCxn id="10" idx="0"/>
            <a:endCxn id="13" idx="2"/>
          </p:cNvCxnSpPr>
          <p:nvPr/>
        </p:nvCxnSpPr>
        <p:spPr>
          <a:xfrm flipH="1" flipV="1">
            <a:off x="4413093" y="3654316"/>
            <a:ext cx="31894" cy="55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箭头连接符 1032"/>
          <p:cNvCxnSpPr>
            <a:stCxn id="10" idx="0"/>
            <a:endCxn id="14" idx="2"/>
          </p:cNvCxnSpPr>
          <p:nvPr/>
        </p:nvCxnSpPr>
        <p:spPr>
          <a:xfrm flipH="1" flipV="1">
            <a:off x="1794425" y="3942348"/>
            <a:ext cx="2650562" cy="269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/>
          <p:cNvCxnSpPr>
            <a:stCxn id="12" idx="0"/>
            <a:endCxn id="10" idx="2"/>
          </p:cNvCxnSpPr>
          <p:nvPr/>
        </p:nvCxnSpPr>
        <p:spPr>
          <a:xfrm flipH="1" flipV="1">
            <a:off x="4444987" y="4581128"/>
            <a:ext cx="108496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9512" y="5457836"/>
            <a:ext cx="1619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-menu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86746" y="5445224"/>
            <a:ext cx="2226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-permission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07904" y="5445224"/>
            <a:ext cx="13484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-job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96336" y="5445224"/>
            <a:ext cx="14334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simba</a:t>
            </a:r>
            <a:r>
              <a:rPr lang="en-US" altLang="zh-CN" dirty="0" smtClean="0"/>
              <a:t>-......</a:t>
            </a:r>
            <a:endParaRPr lang="zh-CN" altLang="en-US" dirty="0"/>
          </a:p>
        </p:txBody>
      </p:sp>
      <p:cxnSp>
        <p:nvCxnSpPr>
          <p:cNvPr id="1037" name="直接箭头连接符 1036"/>
          <p:cNvCxnSpPr>
            <a:stCxn id="44" idx="0"/>
            <a:endCxn id="12" idx="2"/>
          </p:cNvCxnSpPr>
          <p:nvPr/>
        </p:nvCxnSpPr>
        <p:spPr>
          <a:xfrm flipV="1">
            <a:off x="989189" y="5229200"/>
            <a:ext cx="3564294" cy="228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/>
          <p:cNvCxnSpPr>
            <a:stCxn id="9" idx="0"/>
            <a:endCxn id="12" idx="2"/>
          </p:cNvCxnSpPr>
          <p:nvPr/>
        </p:nvCxnSpPr>
        <p:spPr>
          <a:xfrm flipV="1">
            <a:off x="2736490" y="5229200"/>
            <a:ext cx="181699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/>
          <p:cNvCxnSpPr>
            <a:stCxn id="46" idx="0"/>
            <a:endCxn id="12" idx="2"/>
          </p:cNvCxnSpPr>
          <p:nvPr/>
        </p:nvCxnSpPr>
        <p:spPr>
          <a:xfrm flipV="1">
            <a:off x="4382127" y="5229200"/>
            <a:ext cx="1713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箭头连接符 1042"/>
          <p:cNvCxnSpPr>
            <a:stCxn id="45" idx="0"/>
            <a:endCxn id="12" idx="2"/>
          </p:cNvCxnSpPr>
          <p:nvPr/>
        </p:nvCxnSpPr>
        <p:spPr>
          <a:xfrm flipH="1" flipV="1">
            <a:off x="4553483" y="5229200"/>
            <a:ext cx="174670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箭头连接符 1044"/>
          <p:cNvCxnSpPr>
            <a:stCxn id="47" idx="0"/>
            <a:endCxn id="12" idx="2"/>
          </p:cNvCxnSpPr>
          <p:nvPr/>
        </p:nvCxnSpPr>
        <p:spPr>
          <a:xfrm flipH="1" flipV="1">
            <a:off x="4553483" y="5229200"/>
            <a:ext cx="37595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34129" y="6237312"/>
            <a:ext cx="14430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simba</a:t>
            </a:r>
            <a:r>
              <a:rPr lang="en-US" altLang="zh-CN" dirty="0" smtClean="0">
                <a:solidFill>
                  <a:srgbClr val="FF0000"/>
                </a:solidFill>
              </a:rPr>
              <a:t>-web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78967" y="6237312"/>
            <a:ext cx="15071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simba</a:t>
            </a:r>
            <a:r>
              <a:rPr lang="en-US" altLang="zh-CN" dirty="0" smtClean="0">
                <a:solidFill>
                  <a:srgbClr val="FF0000"/>
                </a:solidFill>
              </a:rPr>
              <a:t>-.......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47" name="直接箭头连接符 1046"/>
          <p:cNvCxnSpPr>
            <a:stCxn id="58" idx="0"/>
          </p:cNvCxnSpPr>
          <p:nvPr/>
        </p:nvCxnSpPr>
        <p:spPr>
          <a:xfrm flipH="1" flipV="1">
            <a:off x="989189" y="5827168"/>
            <a:ext cx="2666452" cy="410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箭头连接符 1048"/>
          <p:cNvCxnSpPr>
            <a:stCxn id="58" idx="0"/>
            <a:endCxn id="9" idx="2"/>
          </p:cNvCxnSpPr>
          <p:nvPr/>
        </p:nvCxnSpPr>
        <p:spPr>
          <a:xfrm flipH="1" flipV="1">
            <a:off x="2736490" y="5814556"/>
            <a:ext cx="919151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箭头连接符 1050"/>
          <p:cNvCxnSpPr>
            <a:stCxn id="58" idx="0"/>
            <a:endCxn id="46" idx="2"/>
          </p:cNvCxnSpPr>
          <p:nvPr/>
        </p:nvCxnSpPr>
        <p:spPr>
          <a:xfrm flipV="1">
            <a:off x="3655641" y="5814556"/>
            <a:ext cx="726486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stCxn id="58" idx="0"/>
            <a:endCxn id="45" idx="2"/>
          </p:cNvCxnSpPr>
          <p:nvPr/>
        </p:nvCxnSpPr>
        <p:spPr>
          <a:xfrm flipV="1">
            <a:off x="3655641" y="5814556"/>
            <a:ext cx="2644551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箭头连接符 1054"/>
          <p:cNvCxnSpPr>
            <a:stCxn id="58" idx="0"/>
            <a:endCxn id="47" idx="2"/>
          </p:cNvCxnSpPr>
          <p:nvPr/>
        </p:nvCxnSpPr>
        <p:spPr>
          <a:xfrm flipV="1">
            <a:off x="3655641" y="5814556"/>
            <a:ext cx="4657398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82568" y="6226224"/>
            <a:ext cx="14734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simba</a:t>
            </a:r>
            <a:r>
              <a:rPr lang="en-US" altLang="zh-CN" dirty="0" smtClean="0">
                <a:solidFill>
                  <a:srgbClr val="FF0000"/>
                </a:solidFill>
              </a:rPr>
              <a:t>-user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052734"/>
            <a:ext cx="54986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util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</a:t>
            </a:r>
          </a:p>
          <a:p>
            <a:r>
              <a:rPr lang="zh-CN" altLang="en-US" dirty="0" smtClean="0"/>
              <a:t>给</a:t>
            </a:r>
            <a:r>
              <a:rPr lang="zh-CN" altLang="en-US" dirty="0" smtClean="0"/>
              <a:t>业务系统写业务逻辑使用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使用代码生成器，只需在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模块中建立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类型，执行代码生成器，就会自动将对应代码</a:t>
            </a:r>
            <a:endParaRPr lang="en-US" altLang="zh-CN" dirty="0" smtClean="0"/>
          </a:p>
          <a:p>
            <a:r>
              <a:rPr lang="zh-CN" altLang="en-US" dirty="0" smtClean="0"/>
              <a:t>填充到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模块中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" y="773746"/>
            <a:ext cx="341947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62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1058</TotalTime>
  <Words>1350</Words>
  <Application>Microsoft Office PowerPoint</Application>
  <PresentationFormat>全屏显示(4:3)</PresentationFormat>
  <Paragraphs>230</Paragraphs>
  <Slides>65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聚合</vt:lpstr>
      <vt:lpstr>一个基于Spring的Web框架 Simba </vt:lpstr>
      <vt:lpstr>Spring常用注解</vt:lpstr>
      <vt:lpstr>Spring常用注解</vt:lpstr>
      <vt:lpstr>Spring常用注解</vt:lpstr>
      <vt:lpstr>Spring常用注解</vt:lpstr>
      <vt:lpstr>Spring常用注解</vt:lpstr>
      <vt:lpstr>项目结构</vt:lpstr>
      <vt:lpstr>项目结构 – 依赖关系</vt:lpstr>
      <vt:lpstr>项目结构</vt:lpstr>
      <vt:lpstr>Model层</vt:lpstr>
      <vt:lpstr>Dao层接口类</vt:lpstr>
      <vt:lpstr>Dao层实现类</vt:lpstr>
      <vt:lpstr>Jdbc</vt:lpstr>
      <vt:lpstr>Service层</vt:lpstr>
      <vt:lpstr>Controller层</vt:lpstr>
      <vt:lpstr>代码生成器</vt:lpstr>
      <vt:lpstr>代码生成器</vt:lpstr>
      <vt:lpstr>代码生成器</vt:lpstr>
      <vt:lpstr>左树右表</vt:lpstr>
      <vt:lpstr>左树右表</vt:lpstr>
      <vt:lpstr>表格（分页）</vt:lpstr>
      <vt:lpstr>表格（分页）</vt:lpstr>
      <vt:lpstr>代码生成器</vt:lpstr>
      <vt:lpstr>代码生成器的约定</vt:lpstr>
      <vt:lpstr>代码生成器</vt:lpstr>
      <vt:lpstr>分布式session</vt:lpstr>
      <vt:lpstr>BeanName生成策略</vt:lpstr>
      <vt:lpstr>BeanName生成策略</vt:lpstr>
      <vt:lpstr>默认RequestMapping</vt:lpstr>
      <vt:lpstr>自定义注解</vt:lpstr>
      <vt:lpstr>自定义注解</vt:lpstr>
      <vt:lpstr>自定义注解</vt:lpstr>
      <vt:lpstr>配置文件内容获取</vt:lpstr>
      <vt:lpstr>配置文件内容获取</vt:lpstr>
      <vt:lpstr>模板解析工具类</vt:lpstr>
      <vt:lpstr>Velocity工具类</vt:lpstr>
      <vt:lpstr>Freemarker工具类</vt:lpstr>
      <vt:lpstr>常用工具类</vt:lpstr>
      <vt:lpstr>常用工具类</vt:lpstr>
      <vt:lpstr>Redis操作</vt:lpstr>
      <vt:lpstr>Redis操作</vt:lpstr>
      <vt:lpstr>Redis操作</vt:lpstr>
      <vt:lpstr>数据库模型</vt:lpstr>
      <vt:lpstr>统一权限管理</vt:lpstr>
      <vt:lpstr>统一权限管理</vt:lpstr>
      <vt:lpstr>登录入口</vt:lpstr>
      <vt:lpstr>登录入口</vt:lpstr>
      <vt:lpstr>首页</vt:lpstr>
      <vt:lpstr>机构管理</vt:lpstr>
      <vt:lpstr>机构管理</vt:lpstr>
      <vt:lpstr>用户管理</vt:lpstr>
      <vt:lpstr>用户管理</vt:lpstr>
      <vt:lpstr>角色管理</vt:lpstr>
      <vt:lpstr>权限管理</vt:lpstr>
      <vt:lpstr>统一权限管理</vt:lpstr>
      <vt:lpstr>菜单管理</vt:lpstr>
      <vt:lpstr>注册类型管理</vt:lpstr>
      <vt:lpstr>注册表管理</vt:lpstr>
      <vt:lpstr>注册表管理</vt:lpstr>
      <vt:lpstr>注册表管理</vt:lpstr>
      <vt:lpstr>FastJson</vt:lpstr>
      <vt:lpstr>数据库连接池druid</vt:lpstr>
      <vt:lpstr>上传下载统一管理组件</vt:lpstr>
      <vt:lpstr>登录验证码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曹哲军</cp:lastModifiedBy>
  <cp:revision>348</cp:revision>
  <dcterms:created xsi:type="dcterms:W3CDTF">2016-04-12T03:04:23Z</dcterms:created>
  <dcterms:modified xsi:type="dcterms:W3CDTF">2017-02-27T06:24:05Z</dcterms:modified>
</cp:coreProperties>
</file>