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7" r:id="rId3"/>
    <p:sldId id="358" r:id="rId4"/>
    <p:sldId id="359" r:id="rId5"/>
    <p:sldId id="360" r:id="rId6"/>
    <p:sldId id="361" r:id="rId7"/>
    <p:sldId id="362" r:id="rId8"/>
    <p:sldId id="363" r:id="rId9"/>
    <p:sldId id="364" r:id="rId10"/>
    <p:sldId id="365" r:id="rId11"/>
    <p:sldId id="367" r:id="rId12"/>
    <p:sldId id="366" r:id="rId13"/>
    <p:sldId id="368" r:id="rId14"/>
    <p:sldId id="369" r:id="rId15"/>
    <p:sldId id="283" r:id="rId16"/>
    <p:sldId id="284" r:id="rId17"/>
    <p:sldId id="285" r:id="rId18"/>
    <p:sldId id="286" r:id="rId19"/>
    <p:sldId id="287" r:id="rId20"/>
    <p:sldId id="345" r:id="rId21"/>
    <p:sldId id="290" r:id="rId22"/>
    <p:sldId id="291" r:id="rId23"/>
    <p:sldId id="293" r:id="rId24"/>
    <p:sldId id="297" r:id="rId25"/>
    <p:sldId id="300" r:id="rId26"/>
    <p:sldId id="302" r:id="rId27"/>
    <p:sldId id="301" r:id="rId28"/>
    <p:sldId id="303" r:id="rId29"/>
    <p:sldId id="304" r:id="rId30"/>
    <p:sldId id="320" r:id="rId31"/>
    <p:sldId id="312" r:id="rId32"/>
    <p:sldId id="340" r:id="rId33"/>
    <p:sldId id="341" r:id="rId34"/>
    <p:sldId id="347" r:id="rId35"/>
    <p:sldId id="350" r:id="rId36"/>
    <p:sldId id="355" r:id="rId37"/>
    <p:sldId id="354" r:id="rId38"/>
    <p:sldId id="370" r:id="rId39"/>
    <p:sldId id="348" r:id="rId40"/>
    <p:sldId id="353" r:id="rId41"/>
    <p:sldId id="351" r:id="rId42"/>
    <p:sldId id="352" r:id="rId43"/>
    <p:sldId id="313"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10" autoAdjust="0"/>
  </p:normalViewPr>
  <p:slideViewPr>
    <p:cSldViewPr>
      <p:cViewPr varScale="1">
        <p:scale>
          <a:sx n="106" d="100"/>
          <a:sy n="106" d="100"/>
        </p:scale>
        <p:origin x="-112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2017/2/28 Tuesday</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2017/2/28 Tuesday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2017/2/28 Tuesday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2017/2/28 Tuesday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2017/2/28 Tuesday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2017/2/28 Tuesday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2017/2/28 Tuesday</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2017/2/28 Tuesday</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2017/2/28 Tuesday</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2017/2/28 Tuesday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2017/2/28 Tuesday</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2017/2/28 Tuesday</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lang="zh-CN" altLang="en-US" dirty="0" smtClean="0"/>
              <a:t>一个基于</a:t>
            </a:r>
            <a:r>
              <a:rPr lang="en-US" altLang="zh-CN" dirty="0" smtClean="0"/>
              <a:t>Spring</a:t>
            </a:r>
            <a:r>
              <a:rPr lang="zh-CN" altLang="en-US" dirty="0" smtClean="0"/>
              <a:t>的</a:t>
            </a:r>
            <a:r>
              <a:rPr lang="en-US" altLang="zh-CN" dirty="0" smtClean="0"/>
              <a:t>Web</a:t>
            </a:r>
            <a:r>
              <a:rPr lang="zh-CN" altLang="en-US" dirty="0" smtClean="0"/>
              <a:t>框架</a:t>
            </a:r>
            <a:r>
              <a:rPr lang="en-US" altLang="zh-CN" dirty="0"/>
              <a:t/>
            </a:r>
            <a:br>
              <a:rPr lang="en-US" altLang="zh-CN" dirty="0"/>
            </a:br>
            <a:r>
              <a:rPr lang="en-US" altLang="zh-CN" dirty="0" err="1" smtClean="0"/>
              <a:t>Simba</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p:txBody>
          <a:bodyPr/>
          <a:lstStyle/>
          <a:p>
            <a:r>
              <a:rPr lang="zh-CN" altLang="en-US" dirty="0" smtClean="0"/>
              <a:t>曹哲军</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微信硬件平台</a:t>
            </a:r>
            <a:endParaRPr lang="zh-CN" altLang="en-US" dirty="0"/>
          </a:p>
        </p:txBody>
      </p:sp>
      <p:sp>
        <p:nvSpPr>
          <p:cNvPr id="4" name="TextBox 3"/>
          <p:cNvSpPr txBox="1"/>
          <p:nvPr/>
        </p:nvSpPr>
        <p:spPr>
          <a:xfrm>
            <a:off x="537810" y="1288702"/>
            <a:ext cx="3724096" cy="276999"/>
          </a:xfrm>
          <a:prstGeom prst="rect">
            <a:avLst/>
          </a:prstGeom>
          <a:noFill/>
        </p:spPr>
        <p:txBody>
          <a:bodyPr wrap="none" rtlCol="0">
            <a:spAutoFit/>
          </a:bodyPr>
          <a:lstStyle/>
          <a:p>
            <a:r>
              <a:rPr lang="zh-CN" altLang="en-US" sz="1200" dirty="0" smtClean="0">
                <a:latin typeface="+mn-ea"/>
              </a:rPr>
              <a:t>配置服务器地址（微信公众平台</a:t>
            </a:r>
            <a:r>
              <a:rPr lang="en-US" altLang="zh-CN" sz="1200" dirty="0" smtClean="0">
                <a:latin typeface="+mn-ea"/>
              </a:rPr>
              <a:t>—</a:t>
            </a:r>
            <a:r>
              <a:rPr lang="zh-CN" altLang="en-US" sz="1200" dirty="0" smtClean="0">
                <a:latin typeface="+mn-ea"/>
              </a:rPr>
              <a:t>设备管理</a:t>
            </a:r>
            <a:r>
              <a:rPr lang="en-US" altLang="zh-CN" sz="1200" dirty="0" smtClean="0">
                <a:latin typeface="+mn-ea"/>
              </a:rPr>
              <a:t>—</a:t>
            </a:r>
            <a:r>
              <a:rPr lang="zh-CN" altLang="en-US" sz="1200" dirty="0" smtClean="0">
                <a:latin typeface="+mn-ea"/>
              </a:rPr>
              <a:t>设置）</a:t>
            </a:r>
            <a:endParaRPr lang="zh-CN" altLang="en-US" sz="1200" dirty="0">
              <a:latin typeface="+mn-e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6105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10" y="2852936"/>
            <a:ext cx="639127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6210" y="2372478"/>
            <a:ext cx="3647152" cy="276999"/>
          </a:xfrm>
          <a:prstGeom prst="rect">
            <a:avLst/>
          </a:prstGeom>
          <a:noFill/>
        </p:spPr>
        <p:txBody>
          <a:bodyPr wrap="none" rtlCol="0">
            <a:spAutoFit/>
          </a:bodyPr>
          <a:lstStyle/>
          <a:p>
            <a:r>
              <a:rPr lang="zh-CN" altLang="en-US" sz="1200" dirty="0" smtClean="0">
                <a:latin typeface="+mn-ea"/>
              </a:rPr>
              <a:t>所有微信硬件平台发送过来的事件都发送到这个</a:t>
            </a:r>
            <a:r>
              <a:rPr lang="en-US" altLang="zh-CN" sz="1200" dirty="0" smtClean="0">
                <a:latin typeface="+mn-ea"/>
              </a:rPr>
              <a:t>URL</a:t>
            </a:r>
            <a:endParaRPr lang="zh-CN" altLang="en-US" sz="1200" dirty="0">
              <a:latin typeface="+mn-ea"/>
            </a:endParaRPr>
          </a:p>
        </p:txBody>
      </p:sp>
    </p:spTree>
    <p:extLst>
      <p:ext uri="{BB962C8B-B14F-4D97-AF65-F5344CB8AC3E}">
        <p14:creationId xmlns:p14="http://schemas.microsoft.com/office/powerpoint/2010/main" val="72894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实现业务逻辑处理接收的微信硬件平台消息</a:t>
            </a:r>
            <a:endParaRPr lang="en-US" altLang="zh-CN" dirty="0" smtClean="0"/>
          </a:p>
          <a:p>
            <a:r>
              <a:rPr lang="zh-CN" altLang="en-US" dirty="0" smtClean="0"/>
              <a:t>实现接口</a:t>
            </a:r>
            <a:r>
              <a:rPr lang="en-US" altLang="zh-CN" dirty="0" err="1" smtClean="0"/>
              <a:t>com.yehsmart.interfaces.HardwareDealInterface</a:t>
            </a:r>
            <a:endParaRPr lang="en-US" altLang="zh-CN" dirty="0" smtClean="0"/>
          </a:p>
          <a:p>
            <a:r>
              <a:rPr lang="zh-CN" altLang="en-US" dirty="0" smtClean="0"/>
              <a:t>修改</a:t>
            </a:r>
            <a:r>
              <a:rPr lang="en-US" altLang="zh-CN" dirty="0" err="1" smtClean="0"/>
              <a:t>configs.properties</a:t>
            </a:r>
            <a:r>
              <a:rPr lang="zh-CN" altLang="en-US" dirty="0" smtClean="0"/>
              <a:t>文件</a:t>
            </a:r>
            <a:r>
              <a:rPr lang="en-US" altLang="zh-CN" dirty="0" smtClean="0"/>
              <a:t>,</a:t>
            </a:r>
            <a:r>
              <a:rPr lang="zh-CN" altLang="en-US" dirty="0" smtClean="0"/>
              <a:t>将实现类的完整路径配置到</a:t>
            </a:r>
            <a:r>
              <a:rPr lang="en-US" altLang="zh-CN" dirty="0" err="1" smtClean="0"/>
              <a:t>wx.hardware.deal</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zh-CN" altLang="en-US" dirty="0" smtClean="0"/>
              <a:t>微信硬件平台</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351905"/>
            <a:ext cx="42672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84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微信硬件平台</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45271"/>
            <a:ext cx="38957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9552" y="3212976"/>
            <a:ext cx="3280065" cy="923330"/>
          </a:xfrm>
          <a:prstGeom prst="rect">
            <a:avLst/>
          </a:prstGeom>
          <a:noFill/>
        </p:spPr>
        <p:txBody>
          <a:bodyPr wrap="none" rtlCol="0">
            <a:spAutoFit/>
          </a:bodyPr>
          <a:lstStyle/>
          <a:p>
            <a:r>
              <a:rPr lang="en-US" altLang="zh-CN" dirty="0" smtClean="0"/>
              <a:t>text:</a:t>
            </a:r>
            <a:r>
              <a:rPr lang="zh-CN" altLang="en-US" dirty="0" smtClean="0"/>
              <a:t>设备发送的文本消息</a:t>
            </a:r>
            <a:endParaRPr lang="en-US" altLang="zh-CN" dirty="0" smtClean="0"/>
          </a:p>
          <a:p>
            <a:r>
              <a:rPr lang="en-US" altLang="zh-CN" dirty="0" smtClean="0"/>
              <a:t>bind:</a:t>
            </a:r>
            <a:r>
              <a:rPr lang="zh-CN" altLang="en-US" dirty="0" smtClean="0"/>
              <a:t>设备与微信绑定事件</a:t>
            </a:r>
            <a:endParaRPr lang="en-US" altLang="zh-CN" dirty="0" smtClean="0"/>
          </a:p>
          <a:p>
            <a:r>
              <a:rPr lang="en-US" altLang="zh-CN" dirty="0" smtClean="0"/>
              <a:t>unbind</a:t>
            </a:r>
            <a:r>
              <a:rPr lang="zh-CN" altLang="en-US" dirty="0" smtClean="0"/>
              <a:t>：设备与微信解绑事件</a:t>
            </a:r>
            <a:endParaRPr lang="zh-CN" altLang="en-US" dirty="0"/>
          </a:p>
        </p:txBody>
      </p:sp>
    </p:spTree>
    <p:extLst>
      <p:ext uri="{BB962C8B-B14F-4D97-AF65-F5344CB8AC3E}">
        <p14:creationId xmlns:p14="http://schemas.microsoft.com/office/powerpoint/2010/main" val="73330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微信硬件平台</a:t>
            </a:r>
            <a:endParaRPr lang="zh-CN" altLang="en-US" dirty="0"/>
          </a:p>
        </p:txBody>
      </p:sp>
      <p:sp>
        <p:nvSpPr>
          <p:cNvPr id="5" name="TextBox 4"/>
          <p:cNvSpPr txBox="1"/>
          <p:nvPr/>
        </p:nvSpPr>
        <p:spPr>
          <a:xfrm>
            <a:off x="683568" y="1323618"/>
            <a:ext cx="8494633" cy="646331"/>
          </a:xfrm>
          <a:prstGeom prst="rect">
            <a:avLst/>
          </a:prstGeom>
          <a:noFill/>
        </p:spPr>
        <p:txBody>
          <a:bodyPr wrap="none" rtlCol="0">
            <a:spAutoFit/>
          </a:bodyPr>
          <a:lstStyle/>
          <a:p>
            <a:r>
              <a:rPr lang="zh-CN" altLang="en-US" dirty="0" smtClean="0"/>
              <a:t>目前框架内已经处理了所有微信硬件平台开发文档中提供的消息和事件，但是微信</a:t>
            </a:r>
            <a:endParaRPr lang="en-US" altLang="zh-CN" dirty="0" smtClean="0"/>
          </a:p>
          <a:p>
            <a:r>
              <a:rPr lang="zh-CN" altLang="en-US" dirty="0" smtClean="0"/>
              <a:t>硬件平台将来可能会新增消息和事件，框架同样提供了一种简单的扩展方式</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77343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17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微信硬件平台</a:t>
            </a:r>
            <a:endParaRPr lang="zh-CN" altLang="en-US" dirty="0"/>
          </a:p>
        </p:txBody>
      </p:sp>
      <p:sp>
        <p:nvSpPr>
          <p:cNvPr id="5" name="TextBox 4"/>
          <p:cNvSpPr txBox="1"/>
          <p:nvPr/>
        </p:nvSpPr>
        <p:spPr>
          <a:xfrm>
            <a:off x="683568" y="1323618"/>
            <a:ext cx="8321509" cy="2308324"/>
          </a:xfrm>
          <a:prstGeom prst="rect">
            <a:avLst/>
          </a:prstGeom>
          <a:noFill/>
        </p:spPr>
        <p:txBody>
          <a:bodyPr wrap="none" rtlCol="0">
            <a:spAutoFit/>
          </a:bodyPr>
          <a:lstStyle/>
          <a:p>
            <a:r>
              <a:rPr lang="en-US" altLang="zh-CN" dirty="0" smtClean="0"/>
              <a:t>xml</a:t>
            </a:r>
            <a:r>
              <a:rPr lang="zh-CN" altLang="en-US" dirty="0" smtClean="0"/>
              <a:t>文件中的</a:t>
            </a:r>
            <a:r>
              <a:rPr lang="en-US" altLang="zh-CN" dirty="0" err="1" smtClean="0"/>
              <a:t>msg</a:t>
            </a:r>
            <a:r>
              <a:rPr lang="zh-CN" altLang="en-US" dirty="0" smtClean="0"/>
              <a:t>放的是微信硬件平台发过来的</a:t>
            </a:r>
            <a:r>
              <a:rPr lang="zh-CN" altLang="en-US" dirty="0"/>
              <a:t>消息</a:t>
            </a:r>
            <a:r>
              <a:rPr lang="zh-CN" altLang="en-US" dirty="0" smtClean="0"/>
              <a:t>；</a:t>
            </a:r>
            <a:endParaRPr lang="en-US" altLang="zh-CN" dirty="0" smtClean="0"/>
          </a:p>
          <a:p>
            <a:r>
              <a:rPr lang="zh-CN" altLang="en-US" dirty="0" smtClean="0"/>
              <a:t>对于</a:t>
            </a:r>
            <a:r>
              <a:rPr lang="en-US" altLang="zh-CN" dirty="0" smtClean="0"/>
              <a:t>type</a:t>
            </a:r>
            <a:r>
              <a:rPr lang="zh-CN" altLang="en-US" dirty="0" smtClean="0"/>
              <a:t>代表的是微信硬件平台发过来的</a:t>
            </a:r>
            <a:r>
              <a:rPr lang="en-US" altLang="zh-CN" dirty="0" err="1" smtClean="0"/>
              <a:t>Json</a:t>
            </a:r>
            <a:r>
              <a:rPr lang="zh-CN" altLang="en-US" dirty="0" smtClean="0"/>
              <a:t>消息中的</a:t>
            </a:r>
            <a:r>
              <a:rPr lang="en-US" altLang="zh-CN" dirty="0" err="1"/>
              <a:t>msg_type</a:t>
            </a:r>
            <a:r>
              <a:rPr lang="zh-CN" altLang="en-US" dirty="0" smtClean="0"/>
              <a:t>字段的值</a:t>
            </a:r>
            <a:endParaRPr lang="en-US" altLang="zh-CN" dirty="0" smtClean="0"/>
          </a:p>
          <a:p>
            <a:r>
              <a:rPr lang="en-US" altLang="zh-CN" dirty="0" smtClean="0"/>
              <a:t>parser</a:t>
            </a:r>
            <a:r>
              <a:rPr lang="zh-CN" altLang="en-US" dirty="0" smtClean="0"/>
              <a:t>是用于解析</a:t>
            </a:r>
            <a:r>
              <a:rPr lang="en-US" altLang="zh-CN" dirty="0" err="1" smtClean="0"/>
              <a:t>json</a:t>
            </a:r>
            <a:r>
              <a:rPr lang="zh-CN" altLang="en-US" dirty="0" smtClean="0"/>
              <a:t>成对象的类，使用的是</a:t>
            </a:r>
            <a:r>
              <a:rPr lang="en-US" altLang="zh-CN" dirty="0" err="1" smtClean="0"/>
              <a:t>FastJson</a:t>
            </a:r>
            <a:r>
              <a:rPr lang="zh-CN" altLang="en-US" dirty="0" smtClean="0"/>
              <a:t>解析方式，</a:t>
            </a:r>
            <a:endParaRPr lang="en-US" altLang="zh-CN" dirty="0" smtClean="0"/>
          </a:p>
          <a:p>
            <a:r>
              <a:rPr lang="en-US" altLang="zh-CN" dirty="0" smtClean="0"/>
              <a:t>parser</a:t>
            </a:r>
            <a:r>
              <a:rPr lang="zh-CN" altLang="en-US" dirty="0" smtClean="0"/>
              <a:t>定义一个与</a:t>
            </a:r>
            <a:r>
              <a:rPr lang="en-US" altLang="zh-CN" dirty="0" err="1" smtClean="0"/>
              <a:t>json</a:t>
            </a:r>
            <a:r>
              <a:rPr lang="zh-CN" altLang="en-US" dirty="0" smtClean="0"/>
              <a:t>对应格式的类，将类的完整路径填入，</a:t>
            </a:r>
            <a:endParaRPr lang="en-US" altLang="zh-CN" dirty="0" smtClean="0"/>
          </a:p>
          <a:p>
            <a:r>
              <a:rPr lang="zh-CN" altLang="en-US" dirty="0" smtClean="0"/>
              <a:t>转化后的对象将成为</a:t>
            </a:r>
            <a:r>
              <a:rPr lang="en-US" altLang="zh-CN" dirty="0" err="1" smtClean="0"/>
              <a:t>dealMethod</a:t>
            </a:r>
            <a:r>
              <a:rPr lang="zh-CN" altLang="en-US" dirty="0" smtClean="0"/>
              <a:t>方法的参数值</a:t>
            </a:r>
            <a:endParaRPr lang="en-US" altLang="zh-CN" dirty="0" smtClean="0"/>
          </a:p>
          <a:p>
            <a:r>
              <a:rPr lang="zh-CN" altLang="en-US" dirty="0" smtClean="0"/>
              <a:t>新增一个</a:t>
            </a:r>
            <a:r>
              <a:rPr lang="en-US" altLang="zh-CN" dirty="0" err="1" smtClean="0"/>
              <a:t>dealMethod</a:t>
            </a:r>
            <a:r>
              <a:rPr lang="zh-CN" altLang="en-US" dirty="0" smtClean="0"/>
              <a:t>，就必须</a:t>
            </a:r>
            <a:endParaRPr lang="en-US" altLang="zh-CN" dirty="0" smtClean="0"/>
          </a:p>
          <a:p>
            <a:r>
              <a:rPr lang="zh-CN" altLang="en-US" dirty="0" smtClean="0"/>
              <a:t>在</a:t>
            </a:r>
            <a:r>
              <a:rPr lang="en-US" altLang="zh-CN" dirty="0" err="1"/>
              <a:t>com.yehsmart.interfaces.HardwareDealInterface</a:t>
            </a:r>
            <a:r>
              <a:rPr lang="zh-CN" altLang="en-US" dirty="0" smtClean="0"/>
              <a:t>中新增一个对应的方法，</a:t>
            </a:r>
            <a:endParaRPr lang="en-US" altLang="zh-CN" dirty="0" smtClean="0"/>
          </a:p>
          <a:p>
            <a:r>
              <a:rPr lang="zh-CN" altLang="en-US" dirty="0" smtClean="0"/>
              <a:t>在方法的实现中处理业务逻辑</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51" y="4077072"/>
            <a:ext cx="72009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80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Spring </a:t>
            </a:r>
            <a:r>
              <a:rPr lang="en-US" altLang="zh-CN" dirty="0" err="1" smtClean="0"/>
              <a:t>websocket</a:t>
            </a:r>
            <a:r>
              <a:rPr lang="en-US" altLang="zh-CN" dirty="0" smtClean="0"/>
              <a:t> </a:t>
            </a:r>
            <a:r>
              <a:rPr lang="zh-CN" altLang="en-US" dirty="0" smtClean="0"/>
              <a:t>使用</a:t>
            </a:r>
            <a:r>
              <a:rPr lang="en-US" altLang="zh-CN" dirty="0" smtClean="0"/>
              <a:t>Demo</a:t>
            </a:r>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0" y="1085850"/>
            <a:ext cx="9143999" cy="46863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实现用户之间的在线聊天</a:t>
            </a:r>
            <a:endParaRPr lang="en-US" altLang="zh-CN" dirty="0" smtClean="0"/>
          </a:p>
          <a:p>
            <a:r>
              <a:rPr lang="zh-CN" altLang="en-US" dirty="0" smtClean="0"/>
              <a:t>实现服务端到浏览器的信息推送，代替原来的旧方案（使用浏览器定时</a:t>
            </a:r>
            <a:r>
              <a:rPr lang="en-US" altLang="zh-CN" dirty="0" err="1" smtClean="0"/>
              <a:t>ajax</a:t>
            </a:r>
            <a:r>
              <a:rPr lang="zh-CN" altLang="en-US" dirty="0" smtClean="0"/>
              <a:t>刷新）</a:t>
            </a:r>
            <a:endParaRPr lang="zh-CN" altLang="en-US" dirty="0"/>
          </a:p>
        </p:txBody>
      </p:sp>
      <p:sp>
        <p:nvSpPr>
          <p:cNvPr id="3" name="标题 2"/>
          <p:cNvSpPr>
            <a:spLocks noGrp="1"/>
          </p:cNvSpPr>
          <p:nvPr>
            <p:ph type="title"/>
          </p:nvPr>
        </p:nvSpPr>
        <p:spPr/>
        <p:txBody>
          <a:bodyPr>
            <a:normAutofit/>
          </a:bodyPr>
          <a:lstStyle/>
          <a:p>
            <a:r>
              <a:rPr lang="en-US" altLang="zh-CN" dirty="0" smtClean="0"/>
              <a:t>Spring </a:t>
            </a:r>
            <a:r>
              <a:rPr lang="en-US" altLang="zh-CN" dirty="0" err="1" smtClean="0"/>
              <a:t>websocket</a:t>
            </a:r>
            <a:r>
              <a:rPr lang="zh-CN" altLang="en-US" dirty="0" smtClean="0"/>
              <a:t>应用场景</a:t>
            </a:r>
            <a:endParaRPr lang="zh-CN" altLang="en-US" dirty="0"/>
          </a:p>
        </p:txBody>
      </p:sp>
      <p:sp>
        <p:nvSpPr>
          <p:cNvPr id="4" name="TextBox 3"/>
          <p:cNvSpPr txBox="1"/>
          <p:nvPr/>
        </p:nvSpPr>
        <p:spPr>
          <a:xfrm>
            <a:off x="857224" y="3786190"/>
            <a:ext cx="4278735" cy="369332"/>
          </a:xfrm>
          <a:prstGeom prst="rect">
            <a:avLst/>
          </a:prstGeom>
          <a:noFill/>
        </p:spPr>
        <p:txBody>
          <a:bodyPr wrap="none" rtlCol="0">
            <a:spAutoFit/>
          </a:bodyPr>
          <a:lstStyle/>
          <a:p>
            <a:r>
              <a:rPr lang="zh-CN" altLang="en-US" dirty="0" smtClean="0"/>
              <a:t>支持</a:t>
            </a:r>
            <a:r>
              <a:rPr lang="en-US" altLang="zh-CN" dirty="0" smtClean="0"/>
              <a:t>IE10+</a:t>
            </a:r>
            <a:r>
              <a:rPr lang="zh-CN" altLang="en-US" dirty="0" smtClean="0"/>
              <a:t>，</a:t>
            </a:r>
            <a:r>
              <a:rPr lang="en-US" altLang="zh-CN" dirty="0" err="1" smtClean="0"/>
              <a:t>firefox</a:t>
            </a:r>
            <a:r>
              <a:rPr lang="zh-CN" altLang="en-US" dirty="0" smtClean="0"/>
              <a:t>，</a:t>
            </a:r>
            <a:r>
              <a:rPr lang="en-US" altLang="zh-CN" dirty="0" smtClean="0"/>
              <a:t>chrome</a:t>
            </a:r>
            <a:r>
              <a:rPr lang="zh-CN" altLang="en-US" dirty="0" smtClean="0"/>
              <a:t>等浏览器</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Spring </a:t>
            </a:r>
            <a:r>
              <a:rPr lang="en-US" altLang="zh-CN" dirty="0" err="1" smtClean="0"/>
              <a:t>websocket</a:t>
            </a:r>
            <a:r>
              <a:rPr lang="zh-CN" altLang="en-US" dirty="0" smtClean="0"/>
              <a:t>使用说明</a:t>
            </a:r>
            <a:endParaRPr lang="zh-CN" altLang="en-US" dirty="0"/>
          </a:p>
        </p:txBody>
      </p:sp>
      <p:sp>
        <p:nvSpPr>
          <p:cNvPr id="6" name="TextBox 5"/>
          <p:cNvSpPr txBox="1"/>
          <p:nvPr/>
        </p:nvSpPr>
        <p:spPr>
          <a:xfrm>
            <a:off x="357158" y="5000636"/>
            <a:ext cx="7856638" cy="369332"/>
          </a:xfrm>
          <a:prstGeom prst="rect">
            <a:avLst/>
          </a:prstGeom>
          <a:noFill/>
        </p:spPr>
        <p:txBody>
          <a:bodyPr wrap="none" rtlCol="0">
            <a:spAutoFit/>
          </a:bodyPr>
          <a:lstStyle/>
          <a:p>
            <a:r>
              <a:rPr lang="zh-CN" altLang="en-US" dirty="0" smtClean="0"/>
              <a:t>编写自己的</a:t>
            </a:r>
            <a:r>
              <a:rPr lang="en-US" altLang="zh-CN" dirty="0" smtClean="0"/>
              <a:t>Handler</a:t>
            </a:r>
            <a:r>
              <a:rPr lang="zh-CN" altLang="en-US" dirty="0" smtClean="0"/>
              <a:t>类，发送消息时的业务逻辑写在</a:t>
            </a:r>
            <a:r>
              <a:rPr lang="en-US" altLang="zh-CN" dirty="0" err="1" smtClean="0"/>
              <a:t>handleMessage</a:t>
            </a:r>
            <a:r>
              <a:rPr lang="zh-CN" altLang="en-US" dirty="0" smtClean="0"/>
              <a:t>方法中</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8" y="1211560"/>
            <a:ext cx="7296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Spring </a:t>
            </a:r>
            <a:r>
              <a:rPr lang="en-US" altLang="zh-CN" dirty="0" err="1" smtClean="0"/>
              <a:t>websocket</a:t>
            </a:r>
            <a:r>
              <a:rPr lang="zh-CN" altLang="en-US" dirty="0" smtClean="0"/>
              <a:t>使用说明</a:t>
            </a:r>
            <a:endParaRPr lang="zh-CN" altLang="en-US" dirty="0"/>
          </a:p>
        </p:txBody>
      </p:sp>
      <p:pic>
        <p:nvPicPr>
          <p:cNvPr id="22530" name="Picture 2"/>
          <p:cNvPicPr>
            <a:picLocks noChangeAspect="1" noChangeArrowheads="1"/>
          </p:cNvPicPr>
          <p:nvPr/>
        </p:nvPicPr>
        <p:blipFill>
          <a:blip r:embed="rId2"/>
          <a:srcRect/>
          <a:stretch>
            <a:fillRect/>
          </a:stretch>
        </p:blipFill>
        <p:spPr bwMode="auto">
          <a:xfrm>
            <a:off x="1" y="1426815"/>
            <a:ext cx="9144000" cy="41624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Spring </a:t>
            </a:r>
            <a:r>
              <a:rPr lang="en-US" altLang="zh-CN" dirty="0" err="1" smtClean="0"/>
              <a:t>websocket</a:t>
            </a:r>
            <a:r>
              <a:rPr lang="zh-CN" altLang="en-US" dirty="0" smtClean="0"/>
              <a:t>使用说明</a:t>
            </a:r>
            <a:endParaRPr lang="zh-CN" altLang="en-US" dirty="0"/>
          </a:p>
        </p:txBody>
      </p:sp>
      <p:sp>
        <p:nvSpPr>
          <p:cNvPr id="4" name="TextBox 3"/>
          <p:cNvSpPr txBox="1"/>
          <p:nvPr/>
        </p:nvSpPr>
        <p:spPr>
          <a:xfrm>
            <a:off x="142844" y="5363924"/>
            <a:ext cx="8725466" cy="369332"/>
          </a:xfrm>
          <a:prstGeom prst="rect">
            <a:avLst/>
          </a:prstGeom>
          <a:noFill/>
        </p:spPr>
        <p:txBody>
          <a:bodyPr wrap="none" rtlCol="0">
            <a:spAutoFit/>
          </a:bodyPr>
          <a:lstStyle/>
          <a:p>
            <a:r>
              <a:rPr lang="zh-CN" altLang="en-US" dirty="0" smtClean="0"/>
              <a:t>如果需要对发送的消息进行过滤处理，如脏话、影响社会和谐的，可以加到拦截器中</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37667"/>
            <a:ext cx="928687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配置服务器地址（微信公众平台）</a:t>
            </a:r>
            <a:endParaRPr lang="zh-CN" altLang="en-US" dirty="0"/>
          </a:p>
        </p:txBody>
      </p:sp>
      <p:sp>
        <p:nvSpPr>
          <p:cNvPr id="3" name="标题 2"/>
          <p:cNvSpPr>
            <a:spLocks noGrp="1"/>
          </p:cNvSpPr>
          <p:nvPr>
            <p:ph type="title"/>
          </p:nvPr>
        </p:nvSpPr>
        <p:spPr/>
        <p:txBody>
          <a:bodyPr>
            <a:normAutofit/>
          </a:bodyPr>
          <a:lstStyle/>
          <a:p>
            <a:r>
              <a:rPr lang="zh-CN" altLang="en-US" dirty="0" smtClean="0"/>
              <a:t>微信公众号</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60848"/>
            <a:ext cx="5457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3568" y="2990728"/>
            <a:ext cx="5105885" cy="369332"/>
          </a:xfrm>
          <a:prstGeom prst="rect">
            <a:avLst/>
          </a:prstGeom>
          <a:noFill/>
        </p:spPr>
        <p:txBody>
          <a:bodyPr wrap="none" rtlCol="0">
            <a:spAutoFit/>
          </a:bodyPr>
          <a:lstStyle/>
          <a:p>
            <a:r>
              <a:rPr lang="zh-CN" altLang="en-US" dirty="0"/>
              <a:t>微</a:t>
            </a:r>
            <a:r>
              <a:rPr lang="zh-CN" altLang="en-US" dirty="0" smtClean="0"/>
              <a:t>信公众号所有的消息和事件都会发</a:t>
            </a:r>
            <a:r>
              <a:rPr lang="zh-CN" altLang="en-US" dirty="0"/>
              <a:t>送</a:t>
            </a:r>
            <a:r>
              <a:rPr lang="zh-CN" altLang="en-US" dirty="0" smtClean="0"/>
              <a:t>到这个</a:t>
            </a:r>
            <a:r>
              <a:rPr lang="en-US" altLang="zh-CN" dirty="0" err="1" smtClean="0"/>
              <a:t>url</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96" y="3361385"/>
            <a:ext cx="5306223" cy="324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253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Spring </a:t>
            </a:r>
            <a:r>
              <a:rPr lang="en-US" altLang="zh-CN" dirty="0" err="1" smtClean="0"/>
              <a:t>websocket</a:t>
            </a:r>
            <a:r>
              <a:rPr lang="zh-CN" altLang="en-US" dirty="0" smtClean="0"/>
              <a:t>使用说明</a:t>
            </a:r>
            <a:endParaRPr lang="zh-CN" altLang="en-US" dirty="0"/>
          </a:p>
        </p:txBody>
      </p:sp>
      <p:sp>
        <p:nvSpPr>
          <p:cNvPr id="4" name="TextBox 3"/>
          <p:cNvSpPr txBox="1"/>
          <p:nvPr/>
        </p:nvSpPr>
        <p:spPr>
          <a:xfrm>
            <a:off x="168867" y="4509120"/>
            <a:ext cx="5559535" cy="646331"/>
          </a:xfrm>
          <a:prstGeom prst="rect">
            <a:avLst/>
          </a:prstGeom>
          <a:noFill/>
        </p:spPr>
        <p:txBody>
          <a:bodyPr wrap="none" rtlCol="0">
            <a:spAutoFit/>
          </a:bodyPr>
          <a:lstStyle/>
          <a:p>
            <a:r>
              <a:rPr lang="zh-CN" altLang="en-US" dirty="0" smtClean="0"/>
              <a:t>直接在</a:t>
            </a:r>
            <a:r>
              <a:rPr lang="en-US" altLang="zh-CN" dirty="0" err="1" smtClean="0"/>
              <a:t>configs.properties</a:t>
            </a:r>
            <a:r>
              <a:rPr lang="zh-CN" altLang="en-US" dirty="0" smtClean="0"/>
              <a:t>中配置</a:t>
            </a:r>
            <a:r>
              <a:rPr lang="en-US" altLang="zh-CN" dirty="0" err="1" smtClean="0"/>
              <a:t>websocket.config</a:t>
            </a:r>
            <a:endParaRPr lang="en-US" altLang="zh-CN" dirty="0" smtClean="0"/>
          </a:p>
          <a:p>
            <a:r>
              <a:rPr lang="zh-CN" altLang="en-US" dirty="0" smtClean="0"/>
              <a:t>就可以实现</a:t>
            </a:r>
            <a:r>
              <a:rPr lang="en-US" altLang="zh-CN" dirty="0" err="1" smtClean="0"/>
              <a:t>websocket</a:t>
            </a:r>
            <a:r>
              <a:rPr lang="zh-CN" altLang="en-US" dirty="0" smtClean="0"/>
              <a:t>服务端的功能</a:t>
            </a:r>
            <a:endParaRPr lang="zh-CN" alt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9384"/>
            <a:ext cx="9036496"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91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websocket</a:t>
            </a:r>
            <a:r>
              <a:rPr lang="en-US" altLang="zh-CN" dirty="0" smtClean="0"/>
              <a:t> </a:t>
            </a:r>
            <a:r>
              <a:rPr lang="zh-CN" altLang="en-US" dirty="0" smtClean="0"/>
              <a:t>客户端使用说明</a:t>
            </a:r>
            <a:endParaRPr lang="zh-CN" altLang="en-US" dirty="0"/>
          </a:p>
        </p:txBody>
      </p:sp>
      <p:sp>
        <p:nvSpPr>
          <p:cNvPr id="4" name="TextBox 3"/>
          <p:cNvSpPr txBox="1"/>
          <p:nvPr/>
        </p:nvSpPr>
        <p:spPr>
          <a:xfrm>
            <a:off x="3995936" y="1196752"/>
            <a:ext cx="4017446" cy="1200329"/>
          </a:xfrm>
          <a:prstGeom prst="rect">
            <a:avLst/>
          </a:prstGeom>
          <a:noFill/>
        </p:spPr>
        <p:txBody>
          <a:bodyPr wrap="none" rtlCol="0">
            <a:spAutoFit/>
          </a:bodyPr>
          <a:lstStyle/>
          <a:p>
            <a:r>
              <a:rPr lang="zh-CN" altLang="en-US" dirty="0" smtClean="0"/>
              <a:t>实现</a:t>
            </a:r>
            <a:r>
              <a:rPr lang="en-US" altLang="zh-CN" dirty="0" err="1" smtClean="0"/>
              <a:t>WebSocketClientInterface</a:t>
            </a:r>
            <a:r>
              <a:rPr lang="zh-CN" altLang="en-US" dirty="0" smtClean="0"/>
              <a:t>接口</a:t>
            </a:r>
            <a:r>
              <a:rPr lang="en-US" altLang="zh-CN" dirty="0" smtClean="0"/>
              <a:t>,</a:t>
            </a:r>
          </a:p>
          <a:p>
            <a:r>
              <a:rPr lang="zh-CN" altLang="en-US" dirty="0" smtClean="0"/>
              <a:t>实例化</a:t>
            </a:r>
            <a:r>
              <a:rPr lang="en-US" altLang="zh-CN" dirty="0" err="1" smtClean="0"/>
              <a:t>WebSocketClient</a:t>
            </a:r>
            <a:endParaRPr lang="en-US" altLang="zh-CN" dirty="0" smtClean="0"/>
          </a:p>
          <a:p>
            <a:r>
              <a:rPr lang="zh-CN" altLang="en-US" dirty="0" smtClean="0"/>
              <a:t>就可以发送</a:t>
            </a:r>
            <a:r>
              <a:rPr lang="en-US" altLang="zh-CN" dirty="0" err="1" smtClean="0"/>
              <a:t>websocket</a:t>
            </a:r>
            <a:r>
              <a:rPr lang="zh-CN" altLang="en-US" dirty="0" smtClean="0"/>
              <a:t>请求</a:t>
            </a:r>
            <a:endParaRPr lang="en-US" altLang="zh-CN" dirty="0" smtClean="0"/>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333375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089051"/>
            <a:ext cx="61150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a:t>
            </a:r>
            <a:r>
              <a:rPr lang="en-US" altLang="zh-CN" dirty="0" err="1" smtClean="0"/>
              <a:t>Ueditor</a:t>
            </a:r>
            <a:r>
              <a:rPr lang="zh-CN" altLang="en-US" dirty="0" smtClean="0"/>
              <a:t>在线编辑器</a:t>
            </a:r>
            <a:endParaRPr lang="zh-CN" altLang="en-US" dirty="0"/>
          </a:p>
        </p:txBody>
      </p:sp>
      <p:pic>
        <p:nvPicPr>
          <p:cNvPr id="26626" name="Picture 2"/>
          <p:cNvPicPr>
            <a:picLocks noChangeAspect="1" noChangeArrowheads="1"/>
          </p:cNvPicPr>
          <p:nvPr/>
        </p:nvPicPr>
        <p:blipFill>
          <a:blip r:embed="rId2"/>
          <a:srcRect/>
          <a:stretch>
            <a:fillRect/>
          </a:stretch>
        </p:blipFill>
        <p:spPr bwMode="auto">
          <a:xfrm>
            <a:off x="1" y="1071547"/>
            <a:ext cx="9144000" cy="5214973"/>
          </a:xfrm>
          <a:prstGeom prst="rect">
            <a:avLst/>
          </a:prstGeom>
          <a:noFill/>
          <a:ln w="9525">
            <a:noFill/>
            <a:miter lim="800000"/>
            <a:headEnd/>
            <a:tailEnd/>
          </a:ln>
          <a:effectLst/>
        </p:spPr>
      </p:pic>
      <p:sp>
        <p:nvSpPr>
          <p:cNvPr id="5" name="TextBox 4"/>
          <p:cNvSpPr txBox="1"/>
          <p:nvPr/>
        </p:nvSpPr>
        <p:spPr>
          <a:xfrm>
            <a:off x="4429124" y="6286520"/>
            <a:ext cx="3547766" cy="369332"/>
          </a:xfrm>
          <a:prstGeom prst="rect">
            <a:avLst/>
          </a:prstGeom>
          <a:noFill/>
        </p:spPr>
        <p:txBody>
          <a:bodyPr wrap="none" rtlCol="0">
            <a:spAutoFit/>
          </a:bodyPr>
          <a:lstStyle/>
          <a:p>
            <a:r>
              <a:rPr lang="zh-CN" altLang="en-US" dirty="0" smtClean="0">
                <a:solidFill>
                  <a:srgbClr val="FF0000"/>
                </a:solidFill>
              </a:rPr>
              <a:t>具体使用参照</a:t>
            </a:r>
            <a:r>
              <a:rPr lang="en-US" altLang="zh-CN" dirty="0" err="1" smtClean="0">
                <a:solidFill>
                  <a:srgbClr val="FF0000"/>
                </a:solidFill>
              </a:rPr>
              <a:t>Ueditor</a:t>
            </a:r>
            <a:r>
              <a:rPr lang="zh-CN" altLang="en-US" dirty="0" smtClean="0">
                <a:solidFill>
                  <a:srgbClr val="FF0000"/>
                </a:solidFill>
              </a:rPr>
              <a:t>的官网说明</a:t>
            </a:r>
            <a:endParaRPr lang="zh-CN" alt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快递查询</a:t>
            </a:r>
            <a:endParaRPr lang="zh-CN" altLang="en-US" dirty="0"/>
          </a:p>
        </p:txBody>
      </p:sp>
      <p:sp>
        <p:nvSpPr>
          <p:cNvPr id="4" name="TextBox 3"/>
          <p:cNvSpPr txBox="1"/>
          <p:nvPr/>
        </p:nvSpPr>
        <p:spPr>
          <a:xfrm>
            <a:off x="571472" y="1500174"/>
            <a:ext cx="6535764" cy="646331"/>
          </a:xfrm>
          <a:prstGeom prst="rect">
            <a:avLst/>
          </a:prstGeom>
          <a:noFill/>
        </p:spPr>
        <p:txBody>
          <a:bodyPr wrap="none" rtlCol="0">
            <a:spAutoFit/>
          </a:bodyPr>
          <a:lstStyle/>
          <a:p>
            <a:r>
              <a:rPr lang="zh-CN" altLang="en-US" dirty="0" smtClean="0"/>
              <a:t>使用快递</a:t>
            </a:r>
            <a:r>
              <a:rPr lang="en-US" altLang="zh-CN" dirty="0" smtClean="0"/>
              <a:t>100</a:t>
            </a:r>
            <a:r>
              <a:rPr lang="zh-CN" altLang="en-US" dirty="0" smtClean="0"/>
              <a:t>接口实现，使用时需要在快递</a:t>
            </a:r>
            <a:r>
              <a:rPr lang="en-US" altLang="zh-CN" dirty="0" smtClean="0"/>
              <a:t>100</a:t>
            </a:r>
            <a:r>
              <a:rPr lang="zh-CN" altLang="en-US" dirty="0" smtClean="0"/>
              <a:t>官网申请，</a:t>
            </a:r>
            <a:endParaRPr lang="en-US" altLang="zh-CN" dirty="0" smtClean="0"/>
          </a:p>
          <a:p>
            <a:r>
              <a:rPr lang="zh-CN" altLang="en-US" dirty="0" smtClean="0"/>
              <a:t>将分配的快递接口</a:t>
            </a:r>
            <a:r>
              <a:rPr lang="en-US" altLang="zh-CN" dirty="0" smtClean="0"/>
              <a:t>id</a:t>
            </a:r>
            <a:r>
              <a:rPr lang="zh-CN" altLang="en-US" dirty="0" smtClean="0"/>
              <a:t>填入配置文件</a:t>
            </a:r>
            <a:r>
              <a:rPr lang="en-US" altLang="zh-CN" dirty="0" err="1" smtClean="0"/>
              <a:t>configs.properties</a:t>
            </a:r>
            <a:r>
              <a:rPr lang="zh-CN" altLang="en-US" dirty="0" smtClean="0"/>
              <a:t>文件中</a:t>
            </a:r>
            <a:endParaRPr lang="zh-CN" altLang="en-US" dirty="0"/>
          </a:p>
        </p:txBody>
      </p:sp>
      <p:pic>
        <p:nvPicPr>
          <p:cNvPr id="28675" name="Picture 3"/>
          <p:cNvPicPr>
            <a:picLocks noChangeAspect="1" noChangeArrowheads="1"/>
          </p:cNvPicPr>
          <p:nvPr/>
        </p:nvPicPr>
        <p:blipFill>
          <a:blip r:embed="rId2"/>
          <a:srcRect/>
          <a:stretch>
            <a:fillRect/>
          </a:stretch>
        </p:blipFill>
        <p:spPr bwMode="auto">
          <a:xfrm>
            <a:off x="2876550" y="3500438"/>
            <a:ext cx="6267450" cy="3086100"/>
          </a:xfrm>
          <a:prstGeom prst="rect">
            <a:avLst/>
          </a:prstGeom>
          <a:noFill/>
          <a:ln w="9525">
            <a:noFill/>
            <a:miter lim="800000"/>
            <a:headEnd/>
            <a:tailEnd/>
          </a:ln>
          <a:effectLst/>
        </p:spPr>
      </p:pic>
      <p:sp>
        <p:nvSpPr>
          <p:cNvPr id="7" name="TextBox 6"/>
          <p:cNvSpPr txBox="1"/>
          <p:nvPr/>
        </p:nvSpPr>
        <p:spPr>
          <a:xfrm>
            <a:off x="642910" y="3143248"/>
            <a:ext cx="6452407" cy="369332"/>
          </a:xfrm>
          <a:prstGeom prst="rect">
            <a:avLst/>
          </a:prstGeom>
          <a:noFill/>
        </p:spPr>
        <p:txBody>
          <a:bodyPr wrap="none" rtlCol="0">
            <a:spAutoFit/>
          </a:bodyPr>
          <a:lstStyle/>
          <a:p>
            <a:r>
              <a:rPr lang="zh-CN" altLang="en-US" dirty="0" smtClean="0"/>
              <a:t>调用工具类</a:t>
            </a:r>
            <a:r>
              <a:rPr lang="en-US" altLang="zh-CN" dirty="0" err="1" smtClean="0"/>
              <a:t>ExpressageUtil</a:t>
            </a:r>
            <a:r>
              <a:rPr lang="zh-CN" altLang="en-US" dirty="0" smtClean="0"/>
              <a:t>，传递参数就可以查询出快递信息</a:t>
            </a:r>
            <a:endParaRPr lang="zh-CN" altLang="en-US" dirty="0"/>
          </a:p>
        </p:txBody>
      </p:sp>
      <p:pic>
        <p:nvPicPr>
          <p:cNvPr id="28677" name="Picture 5"/>
          <p:cNvPicPr>
            <a:picLocks noChangeAspect="1" noChangeArrowheads="1"/>
          </p:cNvPicPr>
          <p:nvPr/>
        </p:nvPicPr>
        <p:blipFill>
          <a:blip r:embed="rId3"/>
          <a:srcRect/>
          <a:stretch>
            <a:fillRect/>
          </a:stretch>
        </p:blipFill>
        <p:spPr bwMode="auto">
          <a:xfrm>
            <a:off x="714348" y="2285992"/>
            <a:ext cx="5295900" cy="6381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Ftp</a:t>
            </a:r>
            <a:r>
              <a:rPr lang="zh-CN" altLang="en-US" dirty="0" smtClean="0"/>
              <a:t>工具类</a:t>
            </a:r>
            <a:endParaRPr lang="zh-CN" altLang="en-US" dirty="0"/>
          </a:p>
        </p:txBody>
      </p:sp>
      <p:pic>
        <p:nvPicPr>
          <p:cNvPr id="32770" name="Picture 2"/>
          <p:cNvPicPr>
            <a:picLocks noChangeAspect="1" noChangeArrowheads="1"/>
          </p:cNvPicPr>
          <p:nvPr/>
        </p:nvPicPr>
        <p:blipFill>
          <a:blip r:embed="rId2"/>
          <a:srcRect/>
          <a:stretch>
            <a:fillRect/>
          </a:stretch>
        </p:blipFill>
        <p:spPr bwMode="auto">
          <a:xfrm>
            <a:off x="214282" y="1428736"/>
            <a:ext cx="2362200" cy="1371600"/>
          </a:xfrm>
          <a:prstGeom prst="rect">
            <a:avLst/>
          </a:prstGeom>
          <a:noFill/>
          <a:ln w="9525">
            <a:noFill/>
            <a:miter lim="800000"/>
            <a:headEnd/>
            <a:tailEnd/>
          </a:ln>
          <a:effectLst/>
        </p:spPr>
      </p:pic>
      <p:sp>
        <p:nvSpPr>
          <p:cNvPr id="5" name="TextBox 4"/>
          <p:cNvSpPr txBox="1"/>
          <p:nvPr/>
        </p:nvSpPr>
        <p:spPr>
          <a:xfrm>
            <a:off x="2714612" y="1500174"/>
            <a:ext cx="5907386" cy="923330"/>
          </a:xfrm>
          <a:prstGeom prst="rect">
            <a:avLst/>
          </a:prstGeom>
          <a:noFill/>
        </p:spPr>
        <p:txBody>
          <a:bodyPr wrap="none" rtlCol="0">
            <a:spAutoFit/>
          </a:bodyPr>
          <a:lstStyle/>
          <a:p>
            <a:r>
              <a:rPr lang="en-US" altLang="zh-CN" dirty="0" err="1" smtClean="0"/>
              <a:t>FtpServerUtil</a:t>
            </a:r>
            <a:r>
              <a:rPr lang="zh-CN" altLang="en-US" dirty="0" smtClean="0"/>
              <a:t>使用</a:t>
            </a:r>
            <a:r>
              <a:rPr lang="en-US" altLang="zh-CN" dirty="0" smtClean="0"/>
              <a:t>apache</a:t>
            </a:r>
            <a:r>
              <a:rPr lang="zh-CN" altLang="en-US" dirty="0" smtClean="0"/>
              <a:t>的</a:t>
            </a:r>
            <a:r>
              <a:rPr lang="en-US" altLang="zh-CN" dirty="0" smtClean="0"/>
              <a:t>ftp server</a:t>
            </a:r>
            <a:r>
              <a:rPr lang="zh-CN" altLang="en-US" dirty="0" smtClean="0"/>
              <a:t>实现</a:t>
            </a:r>
            <a:endParaRPr lang="en-US" altLang="zh-CN" dirty="0" smtClean="0"/>
          </a:p>
          <a:p>
            <a:r>
              <a:rPr lang="en-US" altLang="zh-CN" dirty="0" err="1" smtClean="0"/>
              <a:t>user.properties</a:t>
            </a:r>
            <a:r>
              <a:rPr lang="zh-CN" altLang="en-US" dirty="0" smtClean="0"/>
              <a:t>的配置方式可以查询</a:t>
            </a:r>
            <a:r>
              <a:rPr lang="en-US" altLang="zh-CN" dirty="0" smtClean="0"/>
              <a:t>apache ftp server</a:t>
            </a:r>
          </a:p>
          <a:p>
            <a:endParaRPr lang="en-US" altLang="zh-CN" dirty="0" smtClean="0"/>
          </a:p>
        </p:txBody>
      </p:sp>
      <p:pic>
        <p:nvPicPr>
          <p:cNvPr id="32771" name="Picture 3"/>
          <p:cNvPicPr>
            <a:picLocks noChangeAspect="1" noChangeArrowheads="1"/>
          </p:cNvPicPr>
          <p:nvPr/>
        </p:nvPicPr>
        <p:blipFill>
          <a:blip r:embed="rId3"/>
          <a:srcRect/>
          <a:stretch>
            <a:fillRect/>
          </a:stretch>
        </p:blipFill>
        <p:spPr bwMode="auto">
          <a:xfrm>
            <a:off x="285720" y="3143248"/>
            <a:ext cx="8618537" cy="33718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Groovy</a:t>
            </a:r>
            <a:endParaRPr lang="zh-CN" altLang="en-US" dirty="0"/>
          </a:p>
        </p:txBody>
      </p:sp>
      <p:pic>
        <p:nvPicPr>
          <p:cNvPr id="35842" name="Picture 2"/>
          <p:cNvPicPr>
            <a:picLocks noChangeAspect="1" noChangeArrowheads="1"/>
          </p:cNvPicPr>
          <p:nvPr/>
        </p:nvPicPr>
        <p:blipFill>
          <a:blip r:embed="rId2"/>
          <a:srcRect/>
          <a:stretch>
            <a:fillRect/>
          </a:stretch>
        </p:blipFill>
        <p:spPr bwMode="auto">
          <a:xfrm>
            <a:off x="0" y="1357298"/>
            <a:ext cx="2428875" cy="676275"/>
          </a:xfrm>
          <a:prstGeom prst="rect">
            <a:avLst/>
          </a:prstGeom>
          <a:noFill/>
          <a:ln w="9525">
            <a:noFill/>
            <a:miter lim="800000"/>
            <a:headEnd/>
            <a:tailEnd/>
          </a:ln>
          <a:effectLst/>
        </p:spPr>
      </p:pic>
      <p:sp>
        <p:nvSpPr>
          <p:cNvPr id="5" name="TextBox 4"/>
          <p:cNvSpPr txBox="1"/>
          <p:nvPr/>
        </p:nvSpPr>
        <p:spPr>
          <a:xfrm>
            <a:off x="2714612" y="1357298"/>
            <a:ext cx="5352747" cy="1200329"/>
          </a:xfrm>
          <a:prstGeom prst="rect">
            <a:avLst/>
          </a:prstGeom>
          <a:noFill/>
        </p:spPr>
        <p:txBody>
          <a:bodyPr wrap="none" rtlCol="0">
            <a:spAutoFit/>
          </a:bodyPr>
          <a:lstStyle/>
          <a:p>
            <a:r>
              <a:rPr lang="en-US" altLang="zh-CN" dirty="0" smtClean="0"/>
              <a:t>Groovy</a:t>
            </a:r>
            <a:r>
              <a:rPr lang="zh-CN" altLang="en-US" dirty="0" smtClean="0"/>
              <a:t>是一种动态脚本语言，底层使用</a:t>
            </a:r>
            <a:r>
              <a:rPr lang="en-US" altLang="zh-CN" dirty="0" smtClean="0"/>
              <a:t>Java</a:t>
            </a:r>
            <a:r>
              <a:rPr lang="zh-CN" altLang="en-US" dirty="0" smtClean="0"/>
              <a:t>实现，</a:t>
            </a:r>
            <a:endParaRPr lang="en-US" altLang="zh-CN" dirty="0" smtClean="0"/>
          </a:p>
          <a:p>
            <a:r>
              <a:rPr lang="zh-CN" altLang="en-US" dirty="0" smtClean="0"/>
              <a:t>所以</a:t>
            </a:r>
            <a:r>
              <a:rPr lang="en-US" altLang="zh-CN" dirty="0" smtClean="0"/>
              <a:t>95%</a:t>
            </a:r>
            <a:r>
              <a:rPr lang="zh-CN" altLang="en-US" dirty="0" smtClean="0"/>
              <a:t>的</a:t>
            </a:r>
            <a:r>
              <a:rPr lang="en-US" altLang="zh-CN" dirty="0" smtClean="0"/>
              <a:t>java</a:t>
            </a:r>
            <a:r>
              <a:rPr lang="zh-CN" altLang="en-US" dirty="0" smtClean="0"/>
              <a:t>代码可以直接在</a:t>
            </a:r>
            <a:r>
              <a:rPr lang="en-US" altLang="zh-CN" dirty="0" smtClean="0"/>
              <a:t>Groovy</a:t>
            </a:r>
            <a:r>
              <a:rPr lang="zh-CN" altLang="en-US" dirty="0" smtClean="0"/>
              <a:t>中运行，</a:t>
            </a:r>
            <a:endParaRPr lang="en-US" altLang="zh-CN" dirty="0" smtClean="0"/>
          </a:p>
          <a:p>
            <a:r>
              <a:rPr lang="en-US" altLang="zh-CN" dirty="0" err="1" smtClean="0"/>
              <a:t>GroovyUtil</a:t>
            </a:r>
            <a:r>
              <a:rPr lang="zh-CN" altLang="en-US" dirty="0" smtClean="0"/>
              <a:t>就是一个在</a:t>
            </a:r>
            <a:r>
              <a:rPr lang="en-US" altLang="zh-CN" dirty="0" smtClean="0"/>
              <a:t>Java</a:t>
            </a:r>
            <a:r>
              <a:rPr lang="zh-CN" altLang="en-US" dirty="0" smtClean="0"/>
              <a:t>中调用</a:t>
            </a:r>
            <a:r>
              <a:rPr lang="en-US" altLang="zh-CN" dirty="0" smtClean="0"/>
              <a:t>Groovy</a:t>
            </a:r>
            <a:r>
              <a:rPr lang="zh-CN" altLang="en-US" dirty="0" smtClean="0"/>
              <a:t>的工具类</a:t>
            </a:r>
            <a:endParaRPr lang="en-US" altLang="zh-CN" dirty="0" smtClean="0"/>
          </a:p>
          <a:p>
            <a:r>
              <a:rPr lang="en-US" altLang="zh-CN" dirty="0" smtClean="0"/>
              <a:t>Groovy</a:t>
            </a:r>
            <a:r>
              <a:rPr lang="zh-CN" altLang="en-US" dirty="0" smtClean="0"/>
              <a:t>可以在代码中直接调用</a:t>
            </a:r>
            <a:r>
              <a:rPr lang="en-US" altLang="zh-CN" dirty="0" smtClean="0"/>
              <a:t>Java</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系统中部分业务代码需要在服务运行期间新增修改，而不用重启服务</a:t>
            </a:r>
            <a:endParaRPr lang="en-US" altLang="zh-CN" dirty="0" smtClean="0"/>
          </a:p>
          <a:p>
            <a:r>
              <a:rPr lang="zh-CN" altLang="en-US" dirty="0" smtClean="0"/>
              <a:t>可以直接在系统后台执行某些代码，完成运行时的操作</a:t>
            </a:r>
            <a:endParaRPr lang="en-US" altLang="zh-CN" dirty="0" smtClean="0"/>
          </a:p>
          <a:p>
            <a:r>
              <a:rPr lang="zh-CN" altLang="en-US" dirty="0" smtClean="0"/>
              <a:t>某些代码在开发阶段无法确定，需要在运行时才能确定</a:t>
            </a:r>
            <a:endParaRPr lang="en-US" altLang="zh-CN" dirty="0" smtClean="0"/>
          </a:p>
          <a:p>
            <a:r>
              <a:rPr lang="en-US" altLang="zh-CN" dirty="0" smtClean="0"/>
              <a:t>Groovy</a:t>
            </a:r>
            <a:r>
              <a:rPr lang="zh-CN" altLang="en-US" dirty="0" smtClean="0"/>
              <a:t>代码可以保存在数据库中，也可以保存在配置文件中</a:t>
            </a:r>
            <a:endParaRPr lang="en-US" altLang="zh-CN" dirty="0" smtClean="0"/>
          </a:p>
          <a:p>
            <a:endParaRPr lang="en-US" altLang="zh-CN" dirty="0" smtClean="0"/>
          </a:p>
        </p:txBody>
      </p:sp>
      <p:sp>
        <p:nvSpPr>
          <p:cNvPr id="3" name="标题 2"/>
          <p:cNvSpPr>
            <a:spLocks noGrp="1"/>
          </p:cNvSpPr>
          <p:nvPr>
            <p:ph type="title"/>
          </p:nvPr>
        </p:nvSpPr>
        <p:spPr/>
        <p:txBody>
          <a:bodyPr/>
          <a:lstStyle/>
          <a:p>
            <a:r>
              <a:rPr lang="en-US" altLang="zh-CN" dirty="0" smtClean="0"/>
              <a:t>Groovy</a:t>
            </a:r>
            <a:r>
              <a:rPr lang="zh-CN" altLang="en-US" dirty="0" smtClean="0"/>
              <a:t>应用场景</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Groovy</a:t>
            </a:r>
            <a:r>
              <a:rPr lang="zh-CN" altLang="en-US" dirty="0" smtClean="0"/>
              <a:t>应用场景</a:t>
            </a:r>
            <a:endParaRPr lang="zh-CN" altLang="en-US" dirty="0"/>
          </a:p>
        </p:txBody>
      </p:sp>
      <p:pic>
        <p:nvPicPr>
          <p:cNvPr id="36866" name="Picture 2"/>
          <p:cNvPicPr>
            <a:picLocks noChangeAspect="1" noChangeArrowheads="1"/>
          </p:cNvPicPr>
          <p:nvPr/>
        </p:nvPicPr>
        <p:blipFill>
          <a:blip r:embed="rId2"/>
          <a:srcRect/>
          <a:stretch>
            <a:fillRect/>
          </a:stretch>
        </p:blipFill>
        <p:spPr bwMode="auto">
          <a:xfrm>
            <a:off x="142844" y="1287693"/>
            <a:ext cx="7929586" cy="535601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Groovy</a:t>
            </a:r>
            <a:r>
              <a:rPr lang="zh-CN" altLang="en-US" dirty="0" smtClean="0"/>
              <a:t>应用场景</a:t>
            </a:r>
            <a:endParaRPr lang="zh-CN" altLang="en-US" dirty="0"/>
          </a:p>
        </p:txBody>
      </p:sp>
      <p:pic>
        <p:nvPicPr>
          <p:cNvPr id="37892" name="Picture 4"/>
          <p:cNvPicPr>
            <a:picLocks noChangeAspect="1" noChangeArrowheads="1"/>
          </p:cNvPicPr>
          <p:nvPr/>
        </p:nvPicPr>
        <p:blipFill>
          <a:blip r:embed="rId2"/>
          <a:srcRect/>
          <a:stretch>
            <a:fillRect/>
          </a:stretch>
        </p:blipFill>
        <p:spPr bwMode="auto">
          <a:xfrm>
            <a:off x="214282" y="1143000"/>
            <a:ext cx="7408863" cy="5715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Groovy</a:t>
            </a:r>
            <a:r>
              <a:rPr lang="zh-CN" altLang="en-US" dirty="0" smtClean="0"/>
              <a:t>应用场景</a:t>
            </a:r>
            <a:endParaRPr lang="zh-CN" altLang="en-US" dirty="0"/>
          </a:p>
        </p:txBody>
      </p:sp>
      <p:pic>
        <p:nvPicPr>
          <p:cNvPr id="38914" name="Picture 2"/>
          <p:cNvPicPr>
            <a:picLocks noChangeAspect="1" noChangeArrowheads="1"/>
          </p:cNvPicPr>
          <p:nvPr/>
        </p:nvPicPr>
        <p:blipFill>
          <a:blip r:embed="rId2"/>
          <a:srcRect/>
          <a:stretch>
            <a:fillRect/>
          </a:stretch>
        </p:blipFill>
        <p:spPr bwMode="auto">
          <a:xfrm>
            <a:off x="285720" y="1357298"/>
            <a:ext cx="6980237" cy="1352550"/>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285720" y="3000372"/>
            <a:ext cx="7323137" cy="1181100"/>
          </a:xfrm>
          <a:prstGeom prst="rect">
            <a:avLst/>
          </a:prstGeom>
          <a:noFill/>
          <a:ln w="9525">
            <a:noFill/>
            <a:miter lim="800000"/>
            <a:headEnd/>
            <a:tailEnd/>
          </a:ln>
          <a:effectLst/>
        </p:spPr>
      </p:pic>
      <p:sp>
        <p:nvSpPr>
          <p:cNvPr id="6" name="TextBox 5"/>
          <p:cNvSpPr txBox="1"/>
          <p:nvPr/>
        </p:nvSpPr>
        <p:spPr>
          <a:xfrm>
            <a:off x="214282" y="4572008"/>
            <a:ext cx="7431843" cy="646331"/>
          </a:xfrm>
          <a:prstGeom prst="rect">
            <a:avLst/>
          </a:prstGeom>
          <a:noFill/>
        </p:spPr>
        <p:txBody>
          <a:bodyPr wrap="none" rtlCol="0">
            <a:spAutoFit/>
          </a:bodyPr>
          <a:lstStyle/>
          <a:p>
            <a:r>
              <a:rPr lang="zh-CN" altLang="en-US" dirty="0" smtClean="0"/>
              <a:t>将</a:t>
            </a:r>
            <a:r>
              <a:rPr lang="en-US" altLang="zh-CN" dirty="0" smtClean="0"/>
              <a:t>Groovy</a:t>
            </a:r>
            <a:r>
              <a:rPr lang="zh-CN" altLang="en-US" dirty="0" smtClean="0"/>
              <a:t>脚本保存在数据库中，提供接口让外部调用，返回执行结果，</a:t>
            </a:r>
            <a:endParaRPr lang="en-US" altLang="zh-CN" dirty="0" smtClean="0"/>
          </a:p>
          <a:p>
            <a:r>
              <a:rPr lang="zh-CN" altLang="en-US" dirty="0" smtClean="0"/>
              <a:t>可以实现代码的新增修改，不需要重启服务器</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实现业务逻辑处理接收的微信消息</a:t>
            </a:r>
            <a:endParaRPr lang="en-US" altLang="zh-CN" dirty="0" smtClean="0"/>
          </a:p>
          <a:p>
            <a:r>
              <a:rPr lang="zh-CN" altLang="en-US" dirty="0" smtClean="0"/>
              <a:t>实现接口</a:t>
            </a:r>
            <a:r>
              <a:rPr lang="en-US" altLang="zh-CN" dirty="0" err="1"/>
              <a:t>com.yehsmart.interfaces.DealInterface</a:t>
            </a:r>
            <a:endParaRPr lang="en-US" altLang="zh-CN" dirty="0" smtClean="0"/>
          </a:p>
          <a:p>
            <a:r>
              <a:rPr lang="zh-CN" altLang="en-US" dirty="0" smtClean="0"/>
              <a:t>修改</a:t>
            </a:r>
            <a:r>
              <a:rPr lang="en-US" altLang="zh-CN" dirty="0" err="1" smtClean="0"/>
              <a:t>configs.properties</a:t>
            </a:r>
            <a:r>
              <a:rPr lang="zh-CN" altLang="en-US" dirty="0" smtClean="0"/>
              <a:t>文件</a:t>
            </a:r>
            <a:r>
              <a:rPr lang="en-US" altLang="zh-CN" dirty="0" smtClean="0"/>
              <a:t>,</a:t>
            </a:r>
            <a:r>
              <a:rPr lang="zh-CN" altLang="en-US" dirty="0" smtClean="0"/>
              <a:t>将实现类的完整路径配置到</a:t>
            </a:r>
            <a:r>
              <a:rPr lang="en-US" altLang="zh-CN" dirty="0" err="1" smtClean="0"/>
              <a:t>wx.deal</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zh-CN" altLang="en-US" dirty="0" smtClean="0"/>
              <a:t>微信公众号</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789040"/>
            <a:ext cx="42672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28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Spring Cache</a:t>
            </a:r>
            <a:endParaRPr lang="zh-CN" altLang="en-US" dirty="0"/>
          </a:p>
        </p:txBody>
      </p:sp>
      <p:pic>
        <p:nvPicPr>
          <p:cNvPr id="17411" name="Picture 3"/>
          <p:cNvPicPr>
            <a:picLocks noChangeAspect="1" noChangeArrowheads="1"/>
          </p:cNvPicPr>
          <p:nvPr/>
        </p:nvPicPr>
        <p:blipFill>
          <a:blip r:embed="rId2"/>
          <a:srcRect/>
          <a:stretch>
            <a:fillRect/>
          </a:stretch>
        </p:blipFill>
        <p:spPr bwMode="auto">
          <a:xfrm>
            <a:off x="500034" y="1247775"/>
            <a:ext cx="3524250" cy="5610225"/>
          </a:xfrm>
          <a:prstGeom prst="rect">
            <a:avLst/>
          </a:prstGeom>
          <a:noFill/>
          <a:ln w="9525">
            <a:noFill/>
            <a:miter lim="800000"/>
            <a:headEnd/>
            <a:tailEnd/>
          </a:ln>
          <a:effectLst/>
        </p:spPr>
      </p:pic>
      <p:sp>
        <p:nvSpPr>
          <p:cNvPr id="6" name="TextBox 5"/>
          <p:cNvSpPr txBox="1"/>
          <p:nvPr/>
        </p:nvSpPr>
        <p:spPr>
          <a:xfrm>
            <a:off x="4643438" y="1357298"/>
            <a:ext cx="3789820" cy="646331"/>
          </a:xfrm>
          <a:prstGeom prst="rect">
            <a:avLst/>
          </a:prstGeom>
          <a:noFill/>
        </p:spPr>
        <p:txBody>
          <a:bodyPr wrap="none" rtlCol="0">
            <a:spAutoFit/>
          </a:bodyPr>
          <a:lstStyle/>
          <a:p>
            <a:r>
              <a:rPr lang="zh-CN" altLang="en-US" dirty="0" smtClean="0"/>
              <a:t>已经集成了</a:t>
            </a:r>
            <a:r>
              <a:rPr lang="en-US" altLang="zh-CN" dirty="0" smtClean="0"/>
              <a:t>Spring Cache</a:t>
            </a:r>
            <a:r>
              <a:rPr lang="zh-CN" altLang="en-US" dirty="0" smtClean="0"/>
              <a:t>，</a:t>
            </a:r>
            <a:endParaRPr lang="en-US" altLang="zh-CN" dirty="0" smtClean="0"/>
          </a:p>
          <a:p>
            <a:r>
              <a:rPr lang="zh-CN" altLang="en-US" dirty="0" smtClean="0"/>
              <a:t>实现了默认的本地缓存和</a:t>
            </a:r>
            <a:r>
              <a:rPr lang="en-US" altLang="zh-CN" dirty="0" err="1" smtClean="0"/>
              <a:t>Redis</a:t>
            </a:r>
            <a:r>
              <a:rPr lang="zh-CN" altLang="en-US" dirty="0" smtClean="0"/>
              <a:t>缓存</a:t>
            </a:r>
            <a:endParaRPr lang="zh-CN" altLang="en-US" dirty="0"/>
          </a:p>
        </p:txBody>
      </p:sp>
      <p:sp>
        <p:nvSpPr>
          <p:cNvPr id="7" name="TextBox 6"/>
          <p:cNvSpPr txBox="1"/>
          <p:nvPr/>
        </p:nvSpPr>
        <p:spPr>
          <a:xfrm>
            <a:off x="4714876" y="2500306"/>
            <a:ext cx="3964547" cy="2585323"/>
          </a:xfrm>
          <a:prstGeom prst="rect">
            <a:avLst/>
          </a:prstGeom>
          <a:noFill/>
        </p:spPr>
        <p:txBody>
          <a:bodyPr wrap="none" rtlCol="0">
            <a:spAutoFit/>
          </a:bodyPr>
          <a:lstStyle/>
          <a:p>
            <a:r>
              <a:rPr lang="zh-CN" altLang="en-US" dirty="0" smtClean="0"/>
              <a:t>直接在方法上面使用</a:t>
            </a:r>
            <a:r>
              <a:rPr lang="en-US" altLang="zh-CN" dirty="0" smtClean="0"/>
              <a:t>Spring Cache</a:t>
            </a:r>
            <a:r>
              <a:rPr lang="zh-CN" altLang="en-US" dirty="0" smtClean="0"/>
              <a:t>的</a:t>
            </a:r>
            <a:endParaRPr lang="en-US" altLang="zh-CN" dirty="0" smtClean="0"/>
          </a:p>
          <a:p>
            <a:r>
              <a:rPr lang="zh-CN" altLang="en-US" dirty="0" smtClean="0"/>
              <a:t>注解即可</a:t>
            </a:r>
            <a:endParaRPr lang="en-US" altLang="zh-CN" dirty="0" smtClean="0"/>
          </a:p>
          <a:p>
            <a:endParaRPr lang="en-US" altLang="zh-CN" dirty="0"/>
          </a:p>
          <a:p>
            <a:endParaRPr lang="en-US" altLang="zh-CN" dirty="0" smtClean="0"/>
          </a:p>
          <a:p>
            <a:r>
              <a:rPr lang="en-US" altLang="zh-CN" dirty="0" smtClean="0"/>
              <a:t>value</a:t>
            </a:r>
            <a:r>
              <a:rPr lang="zh-CN" altLang="en-US" dirty="0" smtClean="0"/>
              <a:t>都使用</a:t>
            </a:r>
            <a:r>
              <a:rPr lang="en-US" altLang="zh-CN" dirty="0" smtClean="0"/>
              <a:t>default</a:t>
            </a:r>
            <a:r>
              <a:rPr lang="zh-CN" altLang="en-US" dirty="0"/>
              <a:t>即</a:t>
            </a:r>
            <a:r>
              <a:rPr lang="zh-CN" altLang="en-US" dirty="0" smtClean="0"/>
              <a:t>可，</a:t>
            </a:r>
            <a:endParaRPr lang="en-US" altLang="zh-CN" dirty="0" smtClean="0"/>
          </a:p>
          <a:p>
            <a:r>
              <a:rPr lang="zh-CN" altLang="en-US" dirty="0" smtClean="0"/>
              <a:t>开启分布式功能，</a:t>
            </a:r>
            <a:endParaRPr lang="en-US" altLang="zh-CN" dirty="0" smtClean="0"/>
          </a:p>
          <a:p>
            <a:r>
              <a:rPr lang="en-US" altLang="zh-CN" dirty="0" smtClean="0"/>
              <a:t>default</a:t>
            </a:r>
            <a:r>
              <a:rPr lang="zh-CN" altLang="en-US" dirty="0" smtClean="0"/>
              <a:t>会将数据存入</a:t>
            </a:r>
            <a:r>
              <a:rPr lang="en-US" altLang="zh-CN" dirty="0" err="1" smtClean="0"/>
              <a:t>redis</a:t>
            </a:r>
            <a:r>
              <a:rPr lang="zh-CN" altLang="en-US" dirty="0" smtClean="0"/>
              <a:t>，</a:t>
            </a:r>
            <a:endParaRPr lang="en-US" altLang="zh-CN" dirty="0" smtClean="0"/>
          </a:p>
          <a:p>
            <a:r>
              <a:rPr lang="zh-CN" altLang="en-US" dirty="0" smtClean="0"/>
              <a:t>如果没有开启，</a:t>
            </a:r>
            <a:endParaRPr lang="en-US" altLang="zh-CN" dirty="0" smtClean="0"/>
          </a:p>
          <a:p>
            <a:r>
              <a:rPr lang="zh-CN" altLang="en-US" dirty="0" smtClean="0"/>
              <a:t>则存入本地线程安全的</a:t>
            </a:r>
            <a:r>
              <a:rPr lang="en-US" altLang="zh-CN" dirty="0" smtClean="0"/>
              <a:t>Map</a:t>
            </a:r>
            <a:r>
              <a:rPr lang="zh-CN" altLang="en-US" dirty="0" smtClean="0"/>
              <a:t>中</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地址联动</a:t>
            </a:r>
            <a:endParaRPr lang="zh-CN" altLang="en-US" dirty="0"/>
          </a:p>
        </p:txBody>
      </p:sp>
      <p:pic>
        <p:nvPicPr>
          <p:cNvPr id="46082" name="Picture 2"/>
          <p:cNvPicPr>
            <a:picLocks noChangeAspect="1" noChangeArrowheads="1"/>
          </p:cNvPicPr>
          <p:nvPr/>
        </p:nvPicPr>
        <p:blipFill>
          <a:blip r:embed="rId2"/>
          <a:srcRect/>
          <a:stretch>
            <a:fillRect/>
          </a:stretch>
        </p:blipFill>
        <p:spPr bwMode="auto">
          <a:xfrm>
            <a:off x="714348" y="1428736"/>
            <a:ext cx="4619625" cy="22669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可以使用</a:t>
            </a:r>
            <a:r>
              <a:rPr lang="en-US" altLang="zh-CN" dirty="0" err="1" smtClean="0"/>
              <a:t>VideoUtil</a:t>
            </a:r>
            <a:r>
              <a:rPr lang="zh-CN" altLang="en-US" dirty="0" smtClean="0"/>
              <a:t>对视频进行截图</a:t>
            </a:r>
            <a:endParaRPr lang="zh-CN" altLang="en-US" dirty="0"/>
          </a:p>
        </p:txBody>
      </p:sp>
      <p:sp>
        <p:nvSpPr>
          <p:cNvPr id="3" name="标题 2"/>
          <p:cNvSpPr>
            <a:spLocks noGrp="1"/>
          </p:cNvSpPr>
          <p:nvPr>
            <p:ph type="title"/>
          </p:nvPr>
        </p:nvSpPr>
        <p:spPr/>
        <p:txBody>
          <a:bodyPr/>
          <a:lstStyle/>
          <a:p>
            <a:r>
              <a:rPr lang="zh-CN" altLang="en-US" dirty="0" smtClean="0"/>
              <a:t>视频截图</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可以使用</a:t>
            </a:r>
            <a:r>
              <a:rPr lang="en-US" altLang="zh-CN" u="sng" dirty="0" err="1" smtClean="0"/>
              <a:t>thumbnailator</a:t>
            </a:r>
            <a:r>
              <a:rPr lang="zh-CN" altLang="en-US" u="sng" dirty="0" smtClean="0"/>
              <a:t>对图片进行缩略图、截取、旋转等操作，具体使用接口可网上查询</a:t>
            </a:r>
            <a:endParaRPr lang="zh-CN" altLang="en-US" dirty="0"/>
          </a:p>
        </p:txBody>
      </p:sp>
      <p:sp>
        <p:nvSpPr>
          <p:cNvPr id="3" name="标题 2"/>
          <p:cNvSpPr>
            <a:spLocks noGrp="1"/>
          </p:cNvSpPr>
          <p:nvPr>
            <p:ph type="title"/>
          </p:nvPr>
        </p:nvSpPr>
        <p:spPr/>
        <p:txBody>
          <a:bodyPr/>
          <a:lstStyle/>
          <a:p>
            <a:r>
              <a:rPr lang="zh-CN" altLang="en-US" dirty="0" smtClean="0"/>
              <a:t>图片截图</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Thirft</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21621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2924944"/>
            <a:ext cx="8890575" cy="369332"/>
          </a:xfrm>
          <a:prstGeom prst="rect">
            <a:avLst/>
          </a:prstGeom>
          <a:noFill/>
        </p:spPr>
        <p:txBody>
          <a:bodyPr wrap="none" rtlCol="0">
            <a:spAutoFit/>
          </a:bodyPr>
          <a:lstStyle/>
          <a:p>
            <a:r>
              <a:rPr lang="en-US" altLang="zh-CN" dirty="0" err="1" smtClean="0"/>
              <a:t>Thirft</a:t>
            </a:r>
            <a:r>
              <a:rPr lang="zh-CN" altLang="en-US" dirty="0" smtClean="0"/>
              <a:t>主要用于跨语言通信，支持</a:t>
            </a:r>
            <a:r>
              <a:rPr lang="zh-CN" altLang="en-US" dirty="0" smtClean="0"/>
              <a:t>多种开发语言，</a:t>
            </a:r>
            <a:r>
              <a:rPr lang="zh-CN" altLang="en-US" dirty="0" smtClean="0"/>
              <a:t>由</a:t>
            </a:r>
            <a:r>
              <a:rPr lang="en-US" altLang="zh-CN" dirty="0" err="1" smtClean="0"/>
              <a:t>fackbook</a:t>
            </a:r>
            <a:r>
              <a:rPr lang="zh-CN" altLang="en-US" dirty="0" smtClean="0"/>
              <a:t>开发，后转交给</a:t>
            </a:r>
            <a:r>
              <a:rPr lang="en-US" altLang="zh-CN" dirty="0" smtClean="0"/>
              <a:t>Apache</a:t>
            </a:r>
            <a:endParaRPr lang="zh-CN" altLang="en-US" dirty="0"/>
          </a:p>
        </p:txBody>
      </p:sp>
      <p:sp>
        <p:nvSpPr>
          <p:cNvPr id="5" name="TextBox 4"/>
          <p:cNvSpPr txBox="1"/>
          <p:nvPr/>
        </p:nvSpPr>
        <p:spPr>
          <a:xfrm>
            <a:off x="409364" y="3645024"/>
            <a:ext cx="6808274" cy="923330"/>
          </a:xfrm>
          <a:prstGeom prst="rect">
            <a:avLst/>
          </a:prstGeom>
          <a:noFill/>
        </p:spPr>
        <p:txBody>
          <a:bodyPr wrap="none" rtlCol="0">
            <a:spAutoFit/>
          </a:bodyPr>
          <a:lstStyle/>
          <a:p>
            <a:r>
              <a:rPr lang="en-US" altLang="zh-CN" dirty="0" err="1" smtClean="0"/>
              <a:t>Thirft</a:t>
            </a:r>
            <a:r>
              <a:rPr lang="zh-CN" altLang="en-US" dirty="0" smtClean="0"/>
              <a:t>服务端和客户端都已经封装好，具体使用可以查看代码注释</a:t>
            </a:r>
            <a:endParaRPr lang="en-US" altLang="zh-CN" dirty="0" smtClean="0"/>
          </a:p>
          <a:p>
            <a:r>
              <a:rPr lang="zh-CN" altLang="en-US" dirty="0" smtClean="0"/>
              <a:t>客户端实现了</a:t>
            </a:r>
            <a:r>
              <a:rPr lang="en-US" altLang="zh-CN" dirty="0" smtClean="0"/>
              <a:t>3</a:t>
            </a:r>
            <a:r>
              <a:rPr lang="zh-CN" altLang="en-US" dirty="0" smtClean="0"/>
              <a:t>种类型：同步阻塞、同步非阻塞、异步非阻塞</a:t>
            </a:r>
            <a:endParaRPr lang="en-US" altLang="zh-CN" dirty="0" smtClean="0"/>
          </a:p>
          <a:p>
            <a:r>
              <a:rPr lang="zh-CN" altLang="en-US" dirty="0" smtClean="0"/>
              <a:t>服务端只实现了非阻塞方式</a:t>
            </a:r>
            <a:endParaRPr lang="zh-CN" altLang="en-US" dirty="0"/>
          </a:p>
        </p:txBody>
      </p:sp>
    </p:spTree>
    <p:extLst>
      <p:ext uri="{BB962C8B-B14F-4D97-AF65-F5344CB8AC3E}">
        <p14:creationId xmlns:p14="http://schemas.microsoft.com/office/powerpoint/2010/main" val="2788772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服务器性能监控</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218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52736"/>
            <a:ext cx="2667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2852936"/>
            <a:ext cx="5418471" cy="1200329"/>
          </a:xfrm>
          <a:prstGeom prst="rect">
            <a:avLst/>
          </a:prstGeom>
          <a:noFill/>
        </p:spPr>
        <p:txBody>
          <a:bodyPr wrap="none" rtlCol="0">
            <a:spAutoFit/>
          </a:bodyPr>
          <a:lstStyle/>
          <a:p>
            <a:r>
              <a:rPr lang="zh-CN" altLang="en-US" dirty="0" smtClean="0"/>
              <a:t>服务器性能监控使用的是</a:t>
            </a:r>
            <a:r>
              <a:rPr lang="en-US" altLang="zh-CN" dirty="0" err="1" smtClean="0"/>
              <a:t>sigar</a:t>
            </a:r>
            <a:r>
              <a:rPr lang="zh-CN" altLang="en-US" dirty="0" smtClean="0"/>
              <a:t>组件，</a:t>
            </a:r>
            <a:endParaRPr lang="en-US" altLang="zh-CN" dirty="0" smtClean="0"/>
          </a:p>
          <a:p>
            <a:r>
              <a:rPr lang="zh-CN" altLang="en-US" dirty="0" smtClean="0"/>
              <a:t>需要调用的底层库文件目前放在项目的</a:t>
            </a:r>
            <a:r>
              <a:rPr lang="en-US" altLang="zh-CN" dirty="0" smtClean="0"/>
              <a:t>doc/</a:t>
            </a:r>
            <a:r>
              <a:rPr lang="en-US" altLang="zh-CN" dirty="0" err="1" smtClean="0"/>
              <a:t>sigar</a:t>
            </a:r>
            <a:r>
              <a:rPr lang="zh-CN" altLang="en-US" dirty="0" smtClean="0"/>
              <a:t>下</a:t>
            </a:r>
            <a:endParaRPr lang="en-US" altLang="zh-CN" dirty="0" smtClean="0"/>
          </a:p>
          <a:p>
            <a:r>
              <a:rPr lang="en-US" altLang="zh-CN" dirty="0" err="1" smtClean="0"/>
              <a:t>configs.properties</a:t>
            </a:r>
            <a:r>
              <a:rPr lang="zh-CN" altLang="en-US" dirty="0" smtClean="0"/>
              <a:t>的</a:t>
            </a:r>
            <a:r>
              <a:rPr lang="en-US" altLang="zh-CN" dirty="0" err="1" smtClean="0"/>
              <a:t>sigar.dir</a:t>
            </a:r>
            <a:r>
              <a:rPr lang="zh-CN" altLang="en-US" dirty="0" smtClean="0"/>
              <a:t>需要配置成</a:t>
            </a:r>
            <a:endParaRPr lang="en-US" altLang="zh-CN" dirty="0" smtClean="0"/>
          </a:p>
          <a:p>
            <a:r>
              <a:rPr lang="zh-CN" altLang="en-US" dirty="0" smtClean="0"/>
              <a:t>真实环境的</a:t>
            </a:r>
            <a:r>
              <a:rPr lang="en-US" altLang="zh-CN" dirty="0" err="1" smtClean="0"/>
              <a:t>sigar</a:t>
            </a:r>
            <a:r>
              <a:rPr lang="zh-CN" altLang="en-US" dirty="0" smtClean="0"/>
              <a:t>目录，可不在项目目录中</a:t>
            </a:r>
            <a:endParaRPr lang="zh-CN" altLang="en-US" dirty="0"/>
          </a:p>
        </p:txBody>
      </p:sp>
    </p:spTree>
    <p:extLst>
      <p:ext uri="{BB962C8B-B14F-4D97-AF65-F5344CB8AC3E}">
        <p14:creationId xmlns:p14="http://schemas.microsoft.com/office/powerpoint/2010/main" val="3406644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集群执行功能</a:t>
            </a:r>
          </a:p>
        </p:txBody>
      </p:sp>
      <p:sp>
        <p:nvSpPr>
          <p:cNvPr id="4" name="TextBox 3"/>
          <p:cNvSpPr txBox="1"/>
          <p:nvPr/>
        </p:nvSpPr>
        <p:spPr>
          <a:xfrm>
            <a:off x="755576" y="1556792"/>
            <a:ext cx="8137164" cy="369332"/>
          </a:xfrm>
          <a:prstGeom prst="rect">
            <a:avLst/>
          </a:prstGeom>
          <a:noFill/>
        </p:spPr>
        <p:txBody>
          <a:bodyPr wrap="none" rtlCol="0">
            <a:spAutoFit/>
          </a:bodyPr>
          <a:lstStyle/>
          <a:p>
            <a:r>
              <a:rPr lang="zh-CN" altLang="en-US" dirty="0" smtClean="0"/>
              <a:t>此功能利用</a:t>
            </a:r>
            <a:r>
              <a:rPr lang="en-US" altLang="zh-CN" dirty="0" err="1" smtClean="0"/>
              <a:t>Redis</a:t>
            </a:r>
            <a:r>
              <a:rPr lang="zh-CN" altLang="en-US" dirty="0" smtClean="0"/>
              <a:t>的发布订阅功能完成，所以需要配置</a:t>
            </a:r>
            <a:r>
              <a:rPr lang="en-US" altLang="zh-CN" dirty="0" err="1" smtClean="0"/>
              <a:t>configs.properties</a:t>
            </a:r>
            <a:r>
              <a:rPr lang="zh-CN" altLang="en-US" dirty="0" smtClean="0"/>
              <a:t>文件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82" y="2204864"/>
            <a:ext cx="33528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606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集群执行功能</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204864"/>
            <a:ext cx="9048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0768"/>
            <a:ext cx="31813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9945" y="3194447"/>
            <a:ext cx="2775119" cy="369332"/>
          </a:xfrm>
          <a:prstGeom prst="rect">
            <a:avLst/>
          </a:prstGeom>
          <a:noFill/>
        </p:spPr>
        <p:txBody>
          <a:bodyPr wrap="none" rtlCol="0">
            <a:spAutoFit/>
          </a:bodyPr>
          <a:lstStyle/>
          <a:p>
            <a:r>
              <a:rPr lang="zh-CN" altLang="en-US" dirty="0" smtClean="0"/>
              <a:t>实现接口</a:t>
            </a:r>
            <a:r>
              <a:rPr lang="en-US" altLang="zh-CN" dirty="0" err="1"/>
              <a:t>ClusterExecute</a:t>
            </a:r>
            <a:endParaRPr lang="zh-CN" altLang="en-US" dirty="0"/>
          </a:p>
        </p:txBody>
      </p:sp>
      <p:sp>
        <p:nvSpPr>
          <p:cNvPr id="5" name="TextBox 4"/>
          <p:cNvSpPr txBox="1"/>
          <p:nvPr/>
        </p:nvSpPr>
        <p:spPr>
          <a:xfrm>
            <a:off x="374957" y="3754905"/>
            <a:ext cx="6649577" cy="1477328"/>
          </a:xfrm>
          <a:prstGeom prst="rect">
            <a:avLst/>
          </a:prstGeom>
          <a:noFill/>
        </p:spPr>
        <p:txBody>
          <a:bodyPr wrap="none" rtlCol="0">
            <a:spAutoFit/>
          </a:bodyPr>
          <a:lstStyle/>
          <a:p>
            <a:r>
              <a:rPr lang="zh-CN" altLang="en-US" dirty="0" smtClean="0"/>
              <a:t>定义集群传递的参数对象，必须实现序列化接口</a:t>
            </a:r>
            <a:endParaRPr lang="en-US" altLang="zh-CN" dirty="0" smtClean="0"/>
          </a:p>
          <a:p>
            <a:endParaRPr lang="en-US" altLang="zh-CN" dirty="0"/>
          </a:p>
          <a:p>
            <a:r>
              <a:rPr lang="en-US" altLang="zh-CN" dirty="0" err="1" smtClean="0"/>
              <a:t>distributedUtil.executeInCluster</a:t>
            </a:r>
            <a:r>
              <a:rPr lang="zh-CN" altLang="en-US" dirty="0" smtClean="0"/>
              <a:t>执行这个方法之后，</a:t>
            </a:r>
            <a:endParaRPr lang="en-US" altLang="zh-CN" dirty="0" smtClean="0"/>
          </a:p>
          <a:p>
            <a:r>
              <a:rPr lang="zh-CN" altLang="en-US" dirty="0" smtClean="0"/>
              <a:t>所有的服务器都会调用</a:t>
            </a:r>
            <a:r>
              <a:rPr lang="en-US" altLang="zh-CN" dirty="0" err="1" smtClean="0"/>
              <a:t>ClusterExecute</a:t>
            </a:r>
            <a:r>
              <a:rPr lang="zh-CN" altLang="en-US" dirty="0" smtClean="0"/>
              <a:t>实现类的</a:t>
            </a:r>
            <a:r>
              <a:rPr lang="en-US" altLang="zh-CN" dirty="0" smtClean="0"/>
              <a:t>execute</a:t>
            </a:r>
            <a:r>
              <a:rPr lang="zh-CN" altLang="en-US" dirty="0" smtClean="0"/>
              <a:t>方法，</a:t>
            </a:r>
            <a:endParaRPr lang="en-US" altLang="zh-CN" dirty="0" smtClean="0"/>
          </a:p>
          <a:p>
            <a:r>
              <a:rPr lang="zh-CN" altLang="en-US" dirty="0" smtClean="0"/>
              <a:t>参数为上图中的</a:t>
            </a:r>
            <a:r>
              <a:rPr lang="en-US" altLang="zh-CN" dirty="0" err="1" smtClean="0"/>
              <a:t>clustData</a:t>
            </a:r>
            <a:endParaRPr lang="zh-CN" altLang="en-US" dirty="0"/>
          </a:p>
        </p:txBody>
      </p:sp>
      <p:sp>
        <p:nvSpPr>
          <p:cNvPr id="6" name="TextBox 5"/>
          <p:cNvSpPr txBox="1"/>
          <p:nvPr/>
        </p:nvSpPr>
        <p:spPr>
          <a:xfrm>
            <a:off x="374957" y="5579948"/>
            <a:ext cx="4826962" cy="369332"/>
          </a:xfrm>
          <a:prstGeom prst="rect">
            <a:avLst/>
          </a:prstGeom>
          <a:noFill/>
        </p:spPr>
        <p:txBody>
          <a:bodyPr wrap="none" rtlCol="0">
            <a:spAutoFit/>
          </a:bodyPr>
          <a:lstStyle/>
          <a:p>
            <a:r>
              <a:rPr lang="zh-CN" altLang="en-US" dirty="0" smtClean="0"/>
              <a:t>详细例子可以参考</a:t>
            </a:r>
            <a:r>
              <a:rPr lang="en-US" altLang="zh-CN" dirty="0" err="1"/>
              <a:t>RegistryTableServiceImpl</a:t>
            </a:r>
            <a:endParaRPr lang="zh-CN" altLang="en-US" dirty="0"/>
          </a:p>
        </p:txBody>
      </p:sp>
    </p:spTree>
    <p:extLst>
      <p:ext uri="{BB962C8B-B14F-4D97-AF65-F5344CB8AC3E}">
        <p14:creationId xmlns:p14="http://schemas.microsoft.com/office/powerpoint/2010/main" val="1041761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目前支持</a:t>
            </a:r>
            <a:r>
              <a:rPr lang="en-US" altLang="zh-CN" dirty="0" smtClean="0"/>
              <a:t>local</a:t>
            </a:r>
            <a:r>
              <a:rPr lang="zh-CN" altLang="en-US" dirty="0" smtClean="0"/>
              <a:t>、</a:t>
            </a:r>
            <a:r>
              <a:rPr lang="en-US" altLang="zh-CN" dirty="0" err="1" smtClean="0"/>
              <a:t>fastdfs</a:t>
            </a:r>
            <a:r>
              <a:rPr lang="zh-CN" altLang="en-US" dirty="0" smtClean="0"/>
              <a:t>、阿里云</a:t>
            </a:r>
            <a:r>
              <a:rPr lang="en-US" altLang="zh-CN" dirty="0" err="1" smtClean="0"/>
              <a:t>oss</a:t>
            </a:r>
            <a:r>
              <a:rPr lang="zh-CN" altLang="en-US" dirty="0" smtClean="0"/>
              <a:t>三种文件存储</a:t>
            </a:r>
            <a:endParaRPr lang="en-US" altLang="zh-CN" dirty="0" smtClean="0"/>
          </a:p>
          <a:p>
            <a:r>
              <a:rPr lang="zh-CN" altLang="en-US" dirty="0" smtClean="0"/>
              <a:t>如果还想扩展其他的文件存储可以通过实现接口扩展</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统一上传组件</a:t>
            </a:r>
            <a:r>
              <a:rPr lang="en-US" altLang="zh-CN" dirty="0" smtClean="0"/>
              <a:t>—</a:t>
            </a:r>
            <a:r>
              <a:rPr lang="zh-CN" altLang="en-US" dirty="0" smtClean="0"/>
              <a:t>扩展</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325755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564904"/>
            <a:ext cx="4490070" cy="286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5517232"/>
            <a:ext cx="27146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871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框架工具类</a:t>
            </a:r>
            <a:endParaRPr lang="zh-CN" altLang="en-US" dirty="0"/>
          </a:p>
        </p:txBody>
      </p:sp>
      <p:sp>
        <p:nvSpPr>
          <p:cNvPr id="4" name="TextBox 3"/>
          <p:cNvSpPr txBox="1"/>
          <p:nvPr/>
        </p:nvSpPr>
        <p:spPr>
          <a:xfrm>
            <a:off x="467544" y="1556792"/>
            <a:ext cx="4015843" cy="646331"/>
          </a:xfrm>
          <a:prstGeom prst="rect">
            <a:avLst/>
          </a:prstGeom>
          <a:noFill/>
        </p:spPr>
        <p:txBody>
          <a:bodyPr wrap="none" rtlCol="0">
            <a:spAutoFit/>
          </a:bodyPr>
          <a:lstStyle/>
          <a:p>
            <a:r>
              <a:rPr lang="en-US" altLang="zh-CN" dirty="0" err="1" smtClean="0"/>
              <a:t>HttpClientUtil</a:t>
            </a:r>
            <a:r>
              <a:rPr lang="zh-CN" altLang="en-US" dirty="0" smtClean="0"/>
              <a:t>主要用于提交</a:t>
            </a:r>
            <a:r>
              <a:rPr lang="en-US" altLang="zh-CN" dirty="0" smtClean="0"/>
              <a:t>http</a:t>
            </a:r>
            <a:r>
              <a:rPr lang="zh-CN" altLang="en-US" dirty="0" smtClean="0"/>
              <a:t>请求</a:t>
            </a:r>
            <a:endParaRPr lang="en-US" altLang="zh-CN" dirty="0" smtClean="0"/>
          </a:p>
          <a:p>
            <a:endParaRPr lang="zh-CN" altLang="en-US" dirty="0"/>
          </a:p>
        </p:txBody>
      </p:sp>
      <p:sp>
        <p:nvSpPr>
          <p:cNvPr id="5" name="TextBox 4"/>
          <p:cNvSpPr txBox="1"/>
          <p:nvPr/>
        </p:nvSpPr>
        <p:spPr>
          <a:xfrm>
            <a:off x="502810" y="2050849"/>
            <a:ext cx="3980577" cy="646331"/>
          </a:xfrm>
          <a:prstGeom prst="rect">
            <a:avLst/>
          </a:prstGeom>
          <a:noFill/>
        </p:spPr>
        <p:txBody>
          <a:bodyPr wrap="none" rtlCol="0">
            <a:spAutoFit/>
          </a:bodyPr>
          <a:lstStyle/>
          <a:p>
            <a:r>
              <a:rPr lang="en-US" altLang="zh-CN" dirty="0" err="1" smtClean="0"/>
              <a:t>GroovyUtil</a:t>
            </a:r>
            <a:r>
              <a:rPr lang="zh-CN" altLang="en-US" dirty="0" smtClean="0"/>
              <a:t>主要用于执行</a:t>
            </a:r>
            <a:r>
              <a:rPr lang="en-US" altLang="zh-CN" dirty="0" smtClean="0"/>
              <a:t>Groovy</a:t>
            </a:r>
            <a:r>
              <a:rPr lang="zh-CN" altLang="en-US" dirty="0" smtClean="0"/>
              <a:t>脚本</a:t>
            </a:r>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810" y="2697180"/>
            <a:ext cx="24955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998360" y="2924944"/>
            <a:ext cx="4108817" cy="369332"/>
          </a:xfrm>
          <a:prstGeom prst="rect">
            <a:avLst/>
          </a:prstGeom>
          <a:noFill/>
        </p:spPr>
        <p:txBody>
          <a:bodyPr wrap="none" rtlCol="0">
            <a:spAutoFit/>
          </a:bodyPr>
          <a:lstStyle/>
          <a:p>
            <a:r>
              <a:rPr lang="zh-CN" altLang="en-US" dirty="0" smtClean="0"/>
              <a:t>主要用于加解密，生成二维码、条形码</a:t>
            </a:r>
            <a:endParaRPr lang="zh-CN" altLang="en-US" dirty="0"/>
          </a:p>
        </p:txBody>
      </p:sp>
    </p:spTree>
    <p:extLst>
      <p:ext uri="{BB962C8B-B14F-4D97-AF65-F5344CB8AC3E}">
        <p14:creationId xmlns:p14="http://schemas.microsoft.com/office/powerpoint/2010/main" val="6690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微信公众号</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3733800"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57691" y="1516142"/>
            <a:ext cx="6186309" cy="1200329"/>
          </a:xfrm>
          <a:prstGeom prst="rect">
            <a:avLst/>
          </a:prstGeom>
          <a:noFill/>
        </p:spPr>
        <p:txBody>
          <a:bodyPr wrap="none" rtlCol="0">
            <a:spAutoFit/>
          </a:bodyPr>
          <a:lstStyle/>
          <a:p>
            <a:r>
              <a:rPr lang="zh-CN" altLang="en-US" dirty="0" smtClean="0"/>
              <a:t>每个接口方法都代表了一种微信服务器发来的消息或者事件</a:t>
            </a:r>
            <a:endParaRPr lang="en-US" altLang="zh-CN" dirty="0" smtClean="0"/>
          </a:p>
          <a:p>
            <a:r>
              <a:rPr lang="en-US" altLang="zh-CN" dirty="0" smtClean="0"/>
              <a:t>(</a:t>
            </a:r>
            <a:r>
              <a:rPr lang="zh-CN" altLang="en-US" dirty="0" smtClean="0"/>
              <a:t>具体含义可以查看源码注释</a:t>
            </a:r>
            <a:r>
              <a:rPr lang="en-US" altLang="zh-CN" dirty="0" smtClean="0"/>
              <a:t>)</a:t>
            </a:r>
            <a:r>
              <a:rPr lang="zh-CN" altLang="en-US" dirty="0" smtClean="0"/>
              <a:t>，这些消息或者事件都是异步</a:t>
            </a:r>
            <a:endParaRPr lang="en-US" altLang="zh-CN" dirty="0" smtClean="0"/>
          </a:p>
          <a:p>
            <a:r>
              <a:rPr lang="zh-CN" altLang="en-US" dirty="0" smtClean="0"/>
              <a:t>处理的。先返回</a:t>
            </a:r>
            <a:r>
              <a:rPr lang="en-US" altLang="zh-CN" dirty="0" smtClean="0"/>
              <a:t>success</a:t>
            </a:r>
            <a:r>
              <a:rPr lang="zh-CN" altLang="en-US" dirty="0" smtClean="0"/>
              <a:t>给微信服务器，告诉微信服务器，</a:t>
            </a:r>
            <a:endParaRPr lang="en-US" altLang="zh-CN" dirty="0" smtClean="0"/>
          </a:p>
          <a:p>
            <a:r>
              <a:rPr lang="zh-CN" altLang="en-US" dirty="0" smtClean="0"/>
              <a:t>我们已经接收成功，然后线程池执行业务逻辑。</a:t>
            </a:r>
            <a:endParaRPr lang="zh-CN" altLang="en-US" dirty="0"/>
          </a:p>
        </p:txBody>
      </p:sp>
    </p:spTree>
    <p:extLst>
      <p:ext uri="{BB962C8B-B14F-4D97-AF65-F5344CB8AC3E}">
        <p14:creationId xmlns:p14="http://schemas.microsoft.com/office/powerpoint/2010/main" val="2629050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框架工具类</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23145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07904" y="1700808"/>
            <a:ext cx="1842171" cy="369332"/>
          </a:xfrm>
          <a:prstGeom prst="rect">
            <a:avLst/>
          </a:prstGeom>
          <a:noFill/>
        </p:spPr>
        <p:txBody>
          <a:bodyPr wrap="none" rtlCol="0">
            <a:spAutoFit/>
          </a:bodyPr>
          <a:lstStyle/>
          <a:p>
            <a:r>
              <a:rPr lang="zh-CN" altLang="en-US" dirty="0" smtClean="0"/>
              <a:t>用于</a:t>
            </a:r>
            <a:r>
              <a:rPr lang="en-US" altLang="zh-CN" dirty="0" smtClean="0"/>
              <a:t>Socket</a:t>
            </a:r>
            <a:r>
              <a:rPr lang="zh-CN" altLang="en-US" dirty="0" smtClean="0"/>
              <a:t>操作</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01" y="2886075"/>
            <a:ext cx="21240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635896" y="3356992"/>
            <a:ext cx="1771639" cy="369332"/>
          </a:xfrm>
          <a:prstGeom prst="rect">
            <a:avLst/>
          </a:prstGeom>
          <a:noFill/>
        </p:spPr>
        <p:txBody>
          <a:bodyPr wrap="none" rtlCol="0">
            <a:spAutoFit/>
          </a:bodyPr>
          <a:lstStyle/>
          <a:p>
            <a:r>
              <a:rPr lang="zh-CN" altLang="en-US" dirty="0" smtClean="0"/>
              <a:t>用于</a:t>
            </a:r>
            <a:r>
              <a:rPr lang="en-US" altLang="zh-CN" dirty="0" smtClean="0"/>
              <a:t>Office</a:t>
            </a:r>
            <a:r>
              <a:rPr lang="zh-CN" altLang="en-US" dirty="0" smtClean="0"/>
              <a:t>操作</a:t>
            </a:r>
            <a:endParaRPr lang="zh-CN" altLang="en-US"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14" y="4581128"/>
            <a:ext cx="17716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707904" y="4824015"/>
            <a:ext cx="1467068" cy="369332"/>
          </a:xfrm>
          <a:prstGeom prst="rect">
            <a:avLst/>
          </a:prstGeom>
          <a:noFill/>
        </p:spPr>
        <p:txBody>
          <a:bodyPr wrap="none" rtlCol="0">
            <a:spAutoFit/>
          </a:bodyPr>
          <a:lstStyle/>
          <a:p>
            <a:r>
              <a:rPr lang="zh-CN" altLang="en-US" dirty="0" smtClean="0"/>
              <a:t>用于</a:t>
            </a:r>
            <a:r>
              <a:rPr lang="en-US" altLang="zh-CN" dirty="0" err="1" smtClean="0"/>
              <a:t>Pdf</a:t>
            </a:r>
            <a:r>
              <a:rPr lang="zh-CN" altLang="en-US" dirty="0" smtClean="0"/>
              <a:t>操作</a:t>
            </a:r>
            <a:endParaRPr lang="zh-CN" altLang="en-US" dirty="0"/>
          </a:p>
        </p:txBody>
      </p:sp>
    </p:spTree>
    <p:extLst>
      <p:ext uri="{BB962C8B-B14F-4D97-AF65-F5344CB8AC3E}">
        <p14:creationId xmlns:p14="http://schemas.microsoft.com/office/powerpoint/2010/main" val="481434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err="1" smtClean="0"/>
              <a:t>SerializeUtil</a:t>
            </a:r>
            <a:r>
              <a:rPr lang="zh-CN" altLang="en-US" dirty="0" smtClean="0"/>
              <a:t>用于序列化与反序列化</a:t>
            </a:r>
            <a:endParaRPr lang="en-US" altLang="zh-CN" dirty="0" smtClean="0"/>
          </a:p>
          <a:p>
            <a:r>
              <a:rPr lang="en-US" altLang="zh-CN" dirty="0" err="1" smtClean="0"/>
              <a:t>ReflectUtil</a:t>
            </a:r>
            <a:r>
              <a:rPr lang="zh-CN" altLang="en-US" dirty="0" smtClean="0"/>
              <a:t>用于反射操作</a:t>
            </a:r>
            <a:endParaRPr lang="en-US" altLang="zh-CN" dirty="0" smtClean="0"/>
          </a:p>
          <a:p>
            <a:r>
              <a:rPr lang="en-US" altLang="zh-CN" dirty="0" err="1" smtClean="0"/>
              <a:t>XmlUtil</a:t>
            </a:r>
            <a:r>
              <a:rPr lang="zh-CN" altLang="en-US" dirty="0" smtClean="0"/>
              <a:t>用于</a:t>
            </a:r>
            <a:r>
              <a:rPr lang="en-US" altLang="zh-CN" dirty="0" smtClean="0"/>
              <a:t>XML</a:t>
            </a:r>
            <a:r>
              <a:rPr lang="zh-CN" altLang="en-US" dirty="0" smtClean="0"/>
              <a:t>操作</a:t>
            </a:r>
            <a:endParaRPr lang="en-US" altLang="zh-CN" dirty="0" smtClean="0"/>
          </a:p>
          <a:p>
            <a:r>
              <a:rPr lang="en-US" altLang="zh-CN" dirty="0" err="1" smtClean="0"/>
              <a:t>ThreadDataUtil</a:t>
            </a:r>
            <a:r>
              <a:rPr lang="zh-CN" altLang="en-US" dirty="0" smtClean="0"/>
              <a:t>用于存取线程作用域数据</a:t>
            </a:r>
            <a:endParaRPr lang="en-US" altLang="zh-CN" dirty="0" smtClean="0"/>
          </a:p>
          <a:p>
            <a:r>
              <a:rPr lang="en-US" altLang="zh-CN" dirty="0" err="1" smtClean="0"/>
              <a:t>PropertiesUtil</a:t>
            </a:r>
            <a:r>
              <a:rPr lang="zh-CN" altLang="en-US" dirty="0" smtClean="0"/>
              <a:t>用于操作</a:t>
            </a:r>
            <a:r>
              <a:rPr lang="en-US" altLang="zh-CN" dirty="0" smtClean="0"/>
              <a:t>properties</a:t>
            </a:r>
            <a:r>
              <a:rPr lang="zh-CN" altLang="en-US" dirty="0" smtClean="0"/>
              <a:t>文件</a:t>
            </a:r>
            <a:endParaRPr lang="en-US" altLang="zh-CN" dirty="0" smtClean="0"/>
          </a:p>
          <a:p>
            <a:r>
              <a:rPr lang="en-US" altLang="zh-CN" dirty="0" err="1" smtClean="0"/>
              <a:t>FastJsonUtil</a:t>
            </a:r>
            <a:r>
              <a:rPr lang="zh-CN" altLang="en-US" dirty="0" smtClean="0"/>
              <a:t>、</a:t>
            </a:r>
            <a:r>
              <a:rPr lang="en-US" altLang="zh-CN" dirty="0" err="1" smtClean="0"/>
              <a:t>JsonUtil</a:t>
            </a:r>
            <a:r>
              <a:rPr lang="zh-CN" altLang="en-US" dirty="0" smtClean="0"/>
              <a:t>用于处理</a:t>
            </a:r>
            <a:r>
              <a:rPr lang="en-US" altLang="zh-CN" dirty="0" err="1" smtClean="0"/>
              <a:t>json</a:t>
            </a:r>
            <a:r>
              <a:rPr lang="zh-CN" altLang="en-US" dirty="0" smtClean="0"/>
              <a:t>数据</a:t>
            </a:r>
            <a:endParaRPr lang="en-US" altLang="zh-CN" dirty="0" smtClean="0"/>
          </a:p>
          <a:p>
            <a:r>
              <a:rPr lang="en-US" altLang="zh-CN" dirty="0" err="1" smtClean="0"/>
              <a:t>AsyncUtil</a:t>
            </a:r>
            <a:r>
              <a:rPr lang="zh-CN" altLang="en-US" dirty="0" smtClean="0"/>
              <a:t>用于异步处理</a:t>
            </a:r>
            <a:endParaRPr lang="en-US" altLang="zh-CN" dirty="0" smtClean="0"/>
          </a:p>
          <a:p>
            <a:r>
              <a:rPr lang="en-US" altLang="zh-CN" dirty="0" err="1" smtClean="0"/>
              <a:t>ZipUtil</a:t>
            </a:r>
            <a:r>
              <a:rPr lang="zh-CN" altLang="en-US" dirty="0" smtClean="0"/>
              <a:t>用于</a:t>
            </a:r>
            <a:r>
              <a:rPr lang="en-US" altLang="zh-CN" dirty="0" smtClean="0"/>
              <a:t>zip</a:t>
            </a:r>
            <a:r>
              <a:rPr lang="zh-CN" altLang="en-US" dirty="0" smtClean="0"/>
              <a:t>操作</a:t>
            </a:r>
            <a:endParaRPr lang="en-US" altLang="zh-CN" dirty="0" smtClean="0"/>
          </a:p>
          <a:p>
            <a:r>
              <a:rPr lang="en-US" altLang="zh-CN" dirty="0" err="1" smtClean="0"/>
              <a:t>ZookeeperUtil</a:t>
            </a:r>
            <a:r>
              <a:rPr lang="zh-CN" altLang="en-US" dirty="0" smtClean="0"/>
              <a:t>用于操作</a:t>
            </a:r>
            <a:r>
              <a:rPr lang="en-US" altLang="zh-CN" dirty="0" smtClean="0"/>
              <a:t>zookeeper</a:t>
            </a:r>
          </a:p>
          <a:p>
            <a:r>
              <a:rPr lang="en-US" altLang="zh-CN" dirty="0" err="1" smtClean="0"/>
              <a:t>ApplicationContextUtil</a:t>
            </a:r>
            <a:r>
              <a:rPr lang="zh-CN" altLang="en-US" dirty="0" smtClean="0"/>
              <a:t>用于操作</a:t>
            </a:r>
            <a:r>
              <a:rPr lang="en-US" altLang="zh-CN" dirty="0" smtClean="0"/>
              <a:t>Spring Bean</a:t>
            </a: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a:t>框架工具类</a:t>
            </a:r>
          </a:p>
        </p:txBody>
      </p:sp>
    </p:spTree>
    <p:extLst>
      <p:ext uri="{BB962C8B-B14F-4D97-AF65-F5344CB8AC3E}">
        <p14:creationId xmlns:p14="http://schemas.microsoft.com/office/powerpoint/2010/main" val="3009189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更多详情请查阅源码</a:t>
            </a:r>
            <a:endParaRPr lang="zh-CN" altLang="en-US" dirty="0"/>
          </a:p>
        </p:txBody>
      </p:sp>
      <p:sp>
        <p:nvSpPr>
          <p:cNvPr id="3" name="标题 2"/>
          <p:cNvSpPr>
            <a:spLocks noGrp="1"/>
          </p:cNvSpPr>
          <p:nvPr>
            <p:ph type="title"/>
          </p:nvPr>
        </p:nvSpPr>
        <p:spPr/>
        <p:txBody>
          <a:bodyPr/>
          <a:lstStyle/>
          <a:p>
            <a:r>
              <a:rPr lang="zh-CN" altLang="en-US" dirty="0"/>
              <a:t>框架工具类</a:t>
            </a:r>
          </a:p>
        </p:txBody>
      </p:sp>
    </p:spTree>
    <p:extLst>
      <p:ext uri="{BB962C8B-B14F-4D97-AF65-F5344CB8AC3E}">
        <p14:creationId xmlns:p14="http://schemas.microsoft.com/office/powerpoint/2010/main" val="1761061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0599662">
            <a:off x="1679237" y="2516198"/>
            <a:ext cx="5358081" cy="1200329"/>
          </a:xfrm>
          <a:prstGeom prst="rect">
            <a:avLst/>
          </a:prstGeom>
          <a:noFill/>
        </p:spPr>
        <p:txBody>
          <a:bodyPr wrap="square" lIns="91440" tIns="45720" rIns="91440" bIns="45720">
            <a:spAutoFit/>
          </a:bodyPr>
          <a:lstStyle/>
          <a:p>
            <a:pPr algn="ctr"/>
            <a:r>
              <a:rPr lang="en-US" altLang="zh-CN"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微软雅黑" pitchFamily="34" charset="-122"/>
                <a:ea typeface="微软雅黑" pitchFamily="34" charset="-122"/>
              </a:rPr>
              <a:t>Thanks!</a:t>
            </a:r>
            <a:endParaRPr lang="zh-CN" altLang="en-US" sz="7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微信公众号</a:t>
            </a:r>
            <a:endParaRPr lang="zh-CN" altLang="en-US" dirty="0"/>
          </a:p>
        </p:txBody>
      </p:sp>
      <p:sp>
        <p:nvSpPr>
          <p:cNvPr id="5" name="TextBox 4"/>
          <p:cNvSpPr txBox="1"/>
          <p:nvPr/>
        </p:nvSpPr>
        <p:spPr>
          <a:xfrm>
            <a:off x="683568" y="1323618"/>
            <a:ext cx="8263801" cy="646331"/>
          </a:xfrm>
          <a:prstGeom prst="rect">
            <a:avLst/>
          </a:prstGeom>
          <a:noFill/>
        </p:spPr>
        <p:txBody>
          <a:bodyPr wrap="none" rtlCol="0">
            <a:spAutoFit/>
          </a:bodyPr>
          <a:lstStyle/>
          <a:p>
            <a:r>
              <a:rPr lang="zh-CN" altLang="en-US" dirty="0" smtClean="0"/>
              <a:t>目前框架内已经处理了所有微信公众号开发文档中提供的消息和事件，但是微信</a:t>
            </a:r>
            <a:endParaRPr lang="en-US" altLang="zh-CN" dirty="0" smtClean="0"/>
          </a:p>
          <a:p>
            <a:r>
              <a:rPr lang="zh-CN" altLang="en-US" dirty="0" smtClean="0"/>
              <a:t>将来可能会新增消息和事件，框架同样提供了一种简单的扩展方式</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47" y="2060848"/>
            <a:ext cx="8870949" cy="434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48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微信公众号</a:t>
            </a:r>
            <a:endParaRPr lang="zh-CN" altLang="en-US" dirty="0"/>
          </a:p>
        </p:txBody>
      </p:sp>
      <p:sp>
        <p:nvSpPr>
          <p:cNvPr id="5" name="TextBox 4"/>
          <p:cNvSpPr txBox="1"/>
          <p:nvPr/>
        </p:nvSpPr>
        <p:spPr>
          <a:xfrm>
            <a:off x="683568" y="1323618"/>
            <a:ext cx="7210628" cy="2308324"/>
          </a:xfrm>
          <a:prstGeom prst="rect">
            <a:avLst/>
          </a:prstGeom>
          <a:noFill/>
        </p:spPr>
        <p:txBody>
          <a:bodyPr wrap="none" rtlCol="0">
            <a:spAutoFit/>
          </a:bodyPr>
          <a:lstStyle/>
          <a:p>
            <a:r>
              <a:rPr lang="en-US" altLang="zh-CN" dirty="0" smtClean="0"/>
              <a:t>xml</a:t>
            </a:r>
            <a:r>
              <a:rPr lang="zh-CN" altLang="en-US" dirty="0" smtClean="0"/>
              <a:t>文件中的</a:t>
            </a:r>
            <a:r>
              <a:rPr lang="en-US" altLang="zh-CN" dirty="0" smtClean="0"/>
              <a:t>events</a:t>
            </a:r>
            <a:r>
              <a:rPr lang="zh-CN" altLang="en-US" dirty="0" smtClean="0"/>
              <a:t>放的是微信发过来的事件，</a:t>
            </a:r>
            <a:r>
              <a:rPr lang="en-US" altLang="zh-CN" dirty="0" err="1" smtClean="0"/>
              <a:t>msgs</a:t>
            </a:r>
            <a:r>
              <a:rPr lang="zh-CN" altLang="en-US" dirty="0" smtClean="0"/>
              <a:t>放的是消息；</a:t>
            </a:r>
            <a:endParaRPr lang="en-US" altLang="zh-CN" dirty="0" smtClean="0"/>
          </a:p>
          <a:p>
            <a:r>
              <a:rPr lang="zh-CN" altLang="en-US" dirty="0" smtClean="0"/>
              <a:t>对于事件</a:t>
            </a:r>
            <a:r>
              <a:rPr lang="en-US" altLang="zh-CN" dirty="0" smtClean="0"/>
              <a:t>type</a:t>
            </a:r>
            <a:r>
              <a:rPr lang="zh-CN" altLang="en-US" dirty="0" smtClean="0"/>
              <a:t>代表的是微信发过来的</a:t>
            </a:r>
            <a:r>
              <a:rPr lang="en-US" altLang="zh-CN" dirty="0" smtClean="0"/>
              <a:t>XML</a:t>
            </a:r>
            <a:r>
              <a:rPr lang="zh-CN" altLang="en-US" dirty="0" smtClean="0"/>
              <a:t>消息中的</a:t>
            </a:r>
            <a:r>
              <a:rPr lang="en-US" altLang="zh-CN" dirty="0" smtClean="0"/>
              <a:t>Event</a:t>
            </a:r>
            <a:r>
              <a:rPr lang="zh-CN" altLang="en-US" dirty="0" smtClean="0"/>
              <a:t>字段的值</a:t>
            </a:r>
            <a:endParaRPr lang="en-US" altLang="zh-CN" dirty="0" smtClean="0"/>
          </a:p>
          <a:p>
            <a:r>
              <a:rPr lang="zh-CN" altLang="en-US" dirty="0" smtClean="0"/>
              <a:t>对于消息</a:t>
            </a:r>
            <a:r>
              <a:rPr lang="en-US" altLang="zh-CN" dirty="0" smtClean="0"/>
              <a:t>type</a:t>
            </a:r>
            <a:r>
              <a:rPr lang="zh-CN" altLang="en-US" dirty="0" smtClean="0"/>
              <a:t>代表</a:t>
            </a:r>
            <a:r>
              <a:rPr lang="zh-CN" altLang="en-US" dirty="0"/>
              <a:t>的是微信发过来的</a:t>
            </a:r>
            <a:r>
              <a:rPr lang="en-US" altLang="zh-CN" dirty="0"/>
              <a:t>XML</a:t>
            </a:r>
            <a:r>
              <a:rPr lang="zh-CN" altLang="en-US" dirty="0"/>
              <a:t>消息中</a:t>
            </a:r>
            <a:r>
              <a:rPr lang="zh-CN" altLang="en-US" dirty="0" smtClean="0"/>
              <a:t>的</a:t>
            </a:r>
            <a:r>
              <a:rPr lang="en-US" altLang="zh-CN" dirty="0" err="1"/>
              <a:t>MsgType</a:t>
            </a:r>
            <a:r>
              <a:rPr lang="zh-CN" altLang="en-US" dirty="0" smtClean="0"/>
              <a:t>字段</a:t>
            </a:r>
            <a:r>
              <a:rPr lang="zh-CN" altLang="en-US" dirty="0"/>
              <a:t>的值</a:t>
            </a:r>
            <a:endParaRPr lang="en-US" altLang="zh-CN" dirty="0"/>
          </a:p>
          <a:p>
            <a:r>
              <a:rPr lang="en-US" altLang="zh-CN" dirty="0" smtClean="0"/>
              <a:t>parser</a:t>
            </a:r>
            <a:r>
              <a:rPr lang="zh-CN" altLang="en-US" dirty="0" smtClean="0"/>
              <a:t>是用于解析</a:t>
            </a:r>
            <a:r>
              <a:rPr lang="en-US" altLang="zh-CN" dirty="0" smtClean="0"/>
              <a:t>xml</a:t>
            </a:r>
            <a:r>
              <a:rPr lang="zh-CN" altLang="en-US" dirty="0" smtClean="0"/>
              <a:t>成对象的类，</a:t>
            </a:r>
            <a:endParaRPr lang="en-US" altLang="zh-CN" dirty="0" smtClean="0"/>
          </a:p>
          <a:p>
            <a:r>
              <a:rPr lang="zh-CN" altLang="en-US" dirty="0" smtClean="0"/>
              <a:t>必须实现接口</a:t>
            </a:r>
            <a:r>
              <a:rPr lang="en-US" altLang="zh-CN" dirty="0" err="1" smtClean="0"/>
              <a:t>com.yehsmart.interfaces.ParseWxXML</a:t>
            </a:r>
            <a:endParaRPr lang="en-US" altLang="zh-CN" dirty="0" smtClean="0"/>
          </a:p>
          <a:p>
            <a:r>
              <a:rPr lang="zh-CN" altLang="en-US" dirty="0" smtClean="0"/>
              <a:t>返回对象将成为</a:t>
            </a:r>
            <a:r>
              <a:rPr lang="en-US" altLang="zh-CN" dirty="0" err="1" smtClean="0"/>
              <a:t>dealMethod</a:t>
            </a:r>
            <a:r>
              <a:rPr lang="zh-CN" altLang="en-US" dirty="0" smtClean="0"/>
              <a:t>方法的参数值</a:t>
            </a:r>
            <a:endParaRPr lang="en-US" altLang="zh-CN" dirty="0" smtClean="0"/>
          </a:p>
          <a:p>
            <a:r>
              <a:rPr lang="zh-CN" altLang="en-US" dirty="0" smtClean="0"/>
              <a:t>新增一个</a:t>
            </a:r>
            <a:r>
              <a:rPr lang="en-US" altLang="zh-CN" dirty="0" err="1" smtClean="0"/>
              <a:t>dealMethod</a:t>
            </a:r>
            <a:r>
              <a:rPr lang="zh-CN" altLang="en-US" dirty="0" smtClean="0"/>
              <a:t>，就必须</a:t>
            </a:r>
            <a:endParaRPr lang="en-US" altLang="zh-CN" dirty="0" smtClean="0"/>
          </a:p>
          <a:p>
            <a:r>
              <a:rPr lang="zh-CN" altLang="en-US" dirty="0" smtClean="0"/>
              <a:t>在</a:t>
            </a:r>
            <a:r>
              <a:rPr lang="en-US" altLang="zh-CN" dirty="0" err="1" smtClean="0"/>
              <a:t>com.yehsmart.interfaces.DealInterface</a:t>
            </a:r>
            <a:r>
              <a:rPr lang="zh-CN" altLang="en-US" dirty="0" smtClean="0"/>
              <a:t>中新增一个对应的方法</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1" y="5229200"/>
            <a:ext cx="69437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26" y="5733256"/>
            <a:ext cx="60674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531" y="3836730"/>
            <a:ext cx="59817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1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微信公众号</a:t>
            </a:r>
            <a:endParaRPr lang="zh-CN" altLang="en-US" dirty="0"/>
          </a:p>
        </p:txBody>
      </p:sp>
      <p:sp>
        <p:nvSpPr>
          <p:cNvPr id="5" name="TextBox 4"/>
          <p:cNvSpPr txBox="1"/>
          <p:nvPr/>
        </p:nvSpPr>
        <p:spPr>
          <a:xfrm>
            <a:off x="683568" y="1323618"/>
            <a:ext cx="5686172" cy="369332"/>
          </a:xfrm>
          <a:prstGeom prst="rect">
            <a:avLst/>
          </a:prstGeom>
          <a:noFill/>
        </p:spPr>
        <p:txBody>
          <a:bodyPr wrap="none" rtlCol="0">
            <a:spAutoFit/>
          </a:bodyPr>
          <a:lstStyle/>
          <a:p>
            <a:r>
              <a:rPr lang="zh-CN" altLang="en-US" dirty="0" smtClean="0"/>
              <a:t>发送请求操作微信，需要修改</a:t>
            </a:r>
            <a:r>
              <a:rPr lang="en-US" altLang="zh-CN" dirty="0" err="1" smtClean="0"/>
              <a:t>configs.properties</a:t>
            </a:r>
            <a:r>
              <a:rPr lang="zh-CN" altLang="en-US" dirty="0" smtClean="0"/>
              <a:t>文件</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2"/>
            <a:ext cx="21145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1560" y="3579981"/>
            <a:ext cx="8627683" cy="2585323"/>
          </a:xfrm>
          <a:prstGeom prst="rect">
            <a:avLst/>
          </a:prstGeom>
          <a:noFill/>
        </p:spPr>
        <p:txBody>
          <a:bodyPr wrap="none" rtlCol="0">
            <a:spAutoFit/>
          </a:bodyPr>
          <a:lstStyle/>
          <a:p>
            <a:r>
              <a:rPr lang="en-US" altLang="zh-CN" dirty="0" err="1" smtClean="0"/>
              <a:t>appID</a:t>
            </a:r>
            <a:r>
              <a:rPr lang="en-US" altLang="zh-CN" dirty="0"/>
              <a:t> </a:t>
            </a:r>
            <a:r>
              <a:rPr lang="en-US" altLang="zh-CN" dirty="0" err="1" smtClean="0"/>
              <a:t>appsecret</a:t>
            </a:r>
            <a:r>
              <a:rPr lang="en-US" altLang="zh-CN" dirty="0" smtClean="0"/>
              <a:t> token</a:t>
            </a:r>
            <a:r>
              <a:rPr lang="zh-CN" altLang="en-US" dirty="0" smtClean="0"/>
              <a:t>都需要在微信公众平台获取</a:t>
            </a:r>
            <a:endParaRPr lang="en-US" altLang="zh-CN" dirty="0" smtClean="0"/>
          </a:p>
          <a:p>
            <a:r>
              <a:rPr lang="en-US" altLang="zh-CN" dirty="0" err="1" smtClean="0"/>
              <a:t>wx.access.token.job.enable</a:t>
            </a:r>
            <a:r>
              <a:rPr lang="zh-CN" altLang="en-US" dirty="0" smtClean="0"/>
              <a:t>代表是否开启定时任务，每小时获取</a:t>
            </a:r>
            <a:r>
              <a:rPr lang="en-US" altLang="zh-CN" dirty="0" err="1" smtClean="0"/>
              <a:t>access_token</a:t>
            </a:r>
            <a:endParaRPr lang="en-US" altLang="zh-CN" dirty="0" smtClean="0"/>
          </a:p>
          <a:p>
            <a:r>
              <a:rPr lang="en-US" altLang="zh-CN" dirty="0" err="1" smtClean="0"/>
              <a:t>wx.jsApi.ticket.job.enable</a:t>
            </a:r>
            <a:r>
              <a:rPr lang="zh-CN" altLang="en-US" dirty="0" smtClean="0"/>
              <a:t>代表是否开启定时任务，每小时获取</a:t>
            </a:r>
            <a:r>
              <a:rPr lang="en-US" altLang="zh-CN" dirty="0" err="1" smtClean="0"/>
              <a:t>js_ticket</a:t>
            </a:r>
            <a:endParaRPr lang="en-US" altLang="zh-CN" dirty="0" smtClean="0"/>
          </a:p>
          <a:p>
            <a:r>
              <a:rPr lang="en-US" altLang="zh-CN" dirty="0" err="1" smtClean="0"/>
              <a:t>access.token.storage</a:t>
            </a:r>
            <a:r>
              <a:rPr lang="zh-CN" altLang="en-US" dirty="0" smtClean="0"/>
              <a:t>代表获取的</a:t>
            </a:r>
            <a:r>
              <a:rPr lang="en-US" altLang="zh-CN" dirty="0" err="1" smtClean="0"/>
              <a:t>access_token</a:t>
            </a:r>
            <a:r>
              <a:rPr lang="zh-CN" altLang="en-US" dirty="0" smtClean="0"/>
              <a:t>和</a:t>
            </a:r>
            <a:r>
              <a:rPr lang="en-US" altLang="zh-CN" dirty="0" err="1" smtClean="0"/>
              <a:t>js_ticket</a:t>
            </a:r>
            <a:r>
              <a:rPr lang="zh-CN" altLang="en-US" dirty="0" smtClean="0"/>
              <a:t>存在本地内存中，还是</a:t>
            </a:r>
            <a:endParaRPr lang="en-US" altLang="zh-CN" dirty="0" smtClean="0"/>
          </a:p>
          <a:p>
            <a:r>
              <a:rPr lang="en-US" altLang="zh-CN" dirty="0" err="1" smtClean="0"/>
              <a:t>redis</a:t>
            </a:r>
            <a:r>
              <a:rPr lang="zh-CN" altLang="en-US" dirty="0" smtClean="0"/>
              <a:t>中</a:t>
            </a:r>
            <a:endParaRPr lang="en-US" altLang="zh-CN" dirty="0" smtClean="0"/>
          </a:p>
          <a:p>
            <a:r>
              <a:rPr lang="zh-CN" altLang="en-US" dirty="0" smtClean="0"/>
              <a:t>如果是单机，则两个</a:t>
            </a:r>
            <a:r>
              <a:rPr lang="en-US" altLang="zh-CN" dirty="0" smtClean="0"/>
              <a:t>job</a:t>
            </a:r>
            <a:r>
              <a:rPr lang="zh-CN" altLang="en-US" dirty="0" smtClean="0"/>
              <a:t>推荐设置为</a:t>
            </a:r>
            <a:r>
              <a:rPr lang="en-US" altLang="zh-CN" dirty="0" smtClean="0"/>
              <a:t>true</a:t>
            </a:r>
            <a:r>
              <a:rPr lang="zh-CN" altLang="en-US" dirty="0" smtClean="0"/>
              <a:t>，</a:t>
            </a:r>
            <a:r>
              <a:rPr lang="en-US" altLang="zh-CN" dirty="0" smtClean="0"/>
              <a:t>storage</a:t>
            </a:r>
            <a:r>
              <a:rPr lang="zh-CN" altLang="en-US" dirty="0" smtClean="0"/>
              <a:t>设置为</a:t>
            </a:r>
            <a:r>
              <a:rPr lang="en-US" altLang="zh-CN" dirty="0" smtClean="0"/>
              <a:t>local</a:t>
            </a:r>
          </a:p>
          <a:p>
            <a:r>
              <a:rPr lang="zh-CN" altLang="en-US" dirty="0" smtClean="0"/>
              <a:t>如果为集群，则两个</a:t>
            </a:r>
            <a:r>
              <a:rPr lang="en-US" altLang="zh-CN" dirty="0" smtClean="0"/>
              <a:t>job</a:t>
            </a:r>
            <a:r>
              <a:rPr lang="zh-CN" altLang="en-US" dirty="0" smtClean="0"/>
              <a:t>可以选择某几台开启，</a:t>
            </a:r>
            <a:r>
              <a:rPr lang="en-US" altLang="zh-CN" dirty="0" smtClean="0"/>
              <a:t>storage</a:t>
            </a:r>
            <a:r>
              <a:rPr lang="zh-CN" altLang="en-US" dirty="0" smtClean="0"/>
              <a:t>必须设置为</a:t>
            </a:r>
            <a:r>
              <a:rPr lang="en-US" altLang="zh-CN" dirty="0" err="1" smtClean="0"/>
              <a:t>redis</a:t>
            </a:r>
            <a:endParaRPr lang="en-US" altLang="zh-CN" dirty="0" smtClean="0"/>
          </a:p>
          <a:p>
            <a:r>
              <a:rPr lang="zh-CN" altLang="en-US" dirty="0" smtClean="0"/>
              <a:t>如果全部</a:t>
            </a:r>
            <a:r>
              <a:rPr lang="en-US" altLang="zh-CN" dirty="0" smtClean="0"/>
              <a:t>job</a:t>
            </a:r>
            <a:r>
              <a:rPr lang="zh-CN" altLang="en-US" dirty="0" smtClean="0"/>
              <a:t>不开启，框架也做了处理，调用微信请求一样能使用，</a:t>
            </a:r>
            <a:endParaRPr lang="en-US" altLang="zh-CN" dirty="0" smtClean="0"/>
          </a:p>
          <a:p>
            <a:r>
              <a:rPr lang="zh-CN" altLang="en-US" dirty="0" smtClean="0"/>
              <a:t>但是开启</a:t>
            </a:r>
            <a:r>
              <a:rPr lang="en-US" altLang="zh-CN" dirty="0" smtClean="0"/>
              <a:t>job</a:t>
            </a:r>
            <a:r>
              <a:rPr lang="zh-CN" altLang="en-US" dirty="0" smtClean="0"/>
              <a:t>性能更佳。</a:t>
            </a:r>
            <a:endParaRPr lang="zh-CN" altLang="en-US" dirty="0"/>
          </a:p>
        </p:txBody>
      </p:sp>
    </p:spTree>
    <p:extLst>
      <p:ext uri="{BB962C8B-B14F-4D97-AF65-F5344CB8AC3E}">
        <p14:creationId xmlns:p14="http://schemas.microsoft.com/office/powerpoint/2010/main" val="8209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微信公众号</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32" y="1248233"/>
            <a:ext cx="28956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19872" y="1484784"/>
            <a:ext cx="4108817" cy="923330"/>
          </a:xfrm>
          <a:prstGeom prst="rect">
            <a:avLst/>
          </a:prstGeom>
          <a:noFill/>
        </p:spPr>
        <p:txBody>
          <a:bodyPr wrap="none" rtlCol="0">
            <a:spAutoFit/>
          </a:bodyPr>
          <a:lstStyle/>
          <a:p>
            <a:r>
              <a:rPr lang="zh-CN" altLang="en-US" dirty="0"/>
              <a:t>微</a:t>
            </a:r>
            <a:r>
              <a:rPr lang="zh-CN" altLang="en-US" dirty="0" smtClean="0"/>
              <a:t>信公众号开发文档中所有的请求接口</a:t>
            </a:r>
            <a:endParaRPr lang="en-US" altLang="zh-CN" dirty="0" smtClean="0"/>
          </a:p>
          <a:p>
            <a:r>
              <a:rPr lang="zh-CN" altLang="en-US" dirty="0" smtClean="0"/>
              <a:t>都可以在</a:t>
            </a:r>
            <a:r>
              <a:rPr lang="en-US" altLang="zh-CN" dirty="0" smtClean="0"/>
              <a:t>send</a:t>
            </a:r>
            <a:r>
              <a:rPr lang="zh-CN" altLang="en-US" dirty="0" smtClean="0"/>
              <a:t>包下找到对应的实现，</a:t>
            </a:r>
            <a:endParaRPr lang="en-US" altLang="zh-CN" dirty="0" smtClean="0"/>
          </a:p>
          <a:p>
            <a:r>
              <a:rPr lang="zh-CN" altLang="en-US" dirty="0" smtClean="0"/>
              <a:t>具体请查看源码注释</a:t>
            </a:r>
            <a:endParaRPr lang="zh-CN" altLang="en-US" dirty="0"/>
          </a:p>
        </p:txBody>
      </p:sp>
    </p:spTree>
    <p:extLst>
      <p:ext uri="{BB962C8B-B14F-4D97-AF65-F5344CB8AC3E}">
        <p14:creationId xmlns:p14="http://schemas.microsoft.com/office/powerpoint/2010/main" val="2512897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微信公众号</a:t>
            </a:r>
            <a:endParaRPr lang="zh-CN" altLang="en-US" dirty="0"/>
          </a:p>
        </p:txBody>
      </p:sp>
      <p:sp>
        <p:nvSpPr>
          <p:cNvPr id="4" name="TextBox 3"/>
          <p:cNvSpPr txBox="1"/>
          <p:nvPr/>
        </p:nvSpPr>
        <p:spPr>
          <a:xfrm>
            <a:off x="539552" y="1278831"/>
            <a:ext cx="7653057" cy="1200329"/>
          </a:xfrm>
          <a:prstGeom prst="rect">
            <a:avLst/>
          </a:prstGeom>
          <a:noFill/>
        </p:spPr>
        <p:txBody>
          <a:bodyPr wrap="none" rtlCol="0">
            <a:spAutoFit/>
          </a:bodyPr>
          <a:lstStyle/>
          <a:p>
            <a:r>
              <a:rPr lang="en-US" altLang="zh-CN" dirty="0" smtClean="0"/>
              <a:t>H5</a:t>
            </a:r>
            <a:r>
              <a:rPr lang="zh-CN" altLang="en-US" dirty="0" smtClean="0"/>
              <a:t>页面使用微信</a:t>
            </a:r>
            <a:r>
              <a:rPr lang="en-US" altLang="zh-CN" dirty="0" err="1" smtClean="0"/>
              <a:t>JsSDK</a:t>
            </a:r>
            <a:endParaRPr lang="en-US" altLang="zh-CN" dirty="0" smtClean="0"/>
          </a:p>
          <a:p>
            <a:r>
              <a:rPr lang="zh-CN" altLang="en-US" dirty="0" smtClean="0"/>
              <a:t>页面引入</a:t>
            </a:r>
            <a:r>
              <a:rPr lang="en-US" altLang="zh-CN" dirty="0" err="1" smtClean="0"/>
              <a:t>js</a:t>
            </a:r>
            <a:endParaRPr lang="en-US" altLang="zh-CN" dirty="0" smtClean="0"/>
          </a:p>
          <a:p>
            <a:r>
              <a:rPr lang="en-US" altLang="zh-CN" sz="1200" dirty="0"/>
              <a:t>&lt;script type=</a:t>
            </a:r>
            <a:r>
              <a:rPr lang="en-US" altLang="zh-CN" sz="1200" i="1" dirty="0"/>
              <a:t>"text/</a:t>
            </a:r>
            <a:r>
              <a:rPr lang="en-US" altLang="zh-CN" sz="1200" i="1" dirty="0" err="1"/>
              <a:t>javascript</a:t>
            </a:r>
            <a:r>
              <a:rPr lang="en-US" altLang="zh-CN" sz="1200" i="1" dirty="0"/>
              <a:t>" </a:t>
            </a:r>
            <a:r>
              <a:rPr lang="en-US" altLang="zh-CN" sz="1200" i="1" dirty="0" err="1"/>
              <a:t>src</a:t>
            </a:r>
            <a:r>
              <a:rPr lang="en-US" altLang="zh-CN" sz="1200" i="1" dirty="0"/>
              <a:t>="&lt;%=</a:t>
            </a:r>
            <a:r>
              <a:rPr lang="en-US" altLang="zh-CN" sz="1200" i="1" dirty="0" err="1"/>
              <a:t>request.getContextPath</a:t>
            </a:r>
            <a:r>
              <a:rPr lang="en-US" altLang="zh-CN" sz="1200" i="1" dirty="0"/>
              <a:t>()%&gt;/</a:t>
            </a:r>
            <a:r>
              <a:rPr lang="en-US" altLang="zh-CN" sz="1200" i="1" dirty="0" err="1"/>
              <a:t>js</a:t>
            </a:r>
            <a:r>
              <a:rPr lang="en-US" altLang="zh-CN" sz="1200" i="1" dirty="0"/>
              <a:t>/</a:t>
            </a:r>
            <a:r>
              <a:rPr lang="en-US" altLang="zh-CN" sz="1200" i="1" dirty="0" err="1"/>
              <a:t>wx</a:t>
            </a:r>
            <a:r>
              <a:rPr lang="en-US" altLang="zh-CN" sz="1200" i="1" dirty="0"/>
              <a:t>/wxconfig.js"&gt;&lt;/script</a:t>
            </a:r>
            <a:r>
              <a:rPr lang="en-US" altLang="zh-CN" sz="1200" i="1" dirty="0" smtClean="0"/>
              <a:t>&gt;</a:t>
            </a:r>
          </a:p>
          <a:p>
            <a:r>
              <a:rPr lang="zh-CN" altLang="en-US" sz="1200" i="1" dirty="0" smtClean="0"/>
              <a:t>如下图调用</a:t>
            </a:r>
            <a:r>
              <a:rPr lang="en-US" altLang="zh-CN" sz="1200" i="1" dirty="0" err="1" smtClean="0"/>
              <a:t>wx.config</a:t>
            </a:r>
            <a:r>
              <a:rPr lang="zh-CN" altLang="en-US" sz="1200" i="1" dirty="0" smtClean="0"/>
              <a:t>，其他使用详情查看微信开发文档</a:t>
            </a:r>
            <a:r>
              <a:rPr lang="en-US" altLang="zh-CN" sz="1200" i="1" dirty="0" err="1" smtClean="0"/>
              <a:t>jssdk</a:t>
            </a:r>
            <a:endParaRPr lang="en-US" altLang="zh-CN" sz="1200" i="1" dirty="0" smtClean="0"/>
          </a:p>
          <a:p>
            <a:r>
              <a:rPr lang="en-US" altLang="zh-CN" sz="1200" i="1" dirty="0" smtClean="0"/>
              <a:t>wxconfig.js</a:t>
            </a:r>
            <a:r>
              <a:rPr lang="zh-CN" altLang="en-US" sz="1200" i="1" dirty="0" smtClean="0"/>
              <a:t>只是将签名部分搞定，其他</a:t>
            </a:r>
            <a:r>
              <a:rPr lang="en-US" altLang="zh-CN" sz="1200" i="1" dirty="0" err="1" smtClean="0"/>
              <a:t>jssdk</a:t>
            </a:r>
            <a:r>
              <a:rPr lang="zh-CN" altLang="en-US" sz="1200" i="1" dirty="0" smtClean="0"/>
              <a:t>方法调用，还得自己写</a:t>
            </a:r>
            <a:endParaRPr lang="zh-CN" altLang="en-US" sz="1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82" y="2636912"/>
            <a:ext cx="848677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180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1164</TotalTime>
  <Words>1485</Words>
  <Application>Microsoft Office PowerPoint</Application>
  <PresentationFormat>全屏显示(4:3)</PresentationFormat>
  <Paragraphs>173</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聚合</vt:lpstr>
      <vt:lpstr>一个基于Spring的Web框架 Simba </vt:lpstr>
      <vt:lpstr>微信公众号</vt:lpstr>
      <vt:lpstr>微信公众号</vt:lpstr>
      <vt:lpstr>微信公众号</vt:lpstr>
      <vt:lpstr>微信公众号</vt:lpstr>
      <vt:lpstr>微信公众号</vt:lpstr>
      <vt:lpstr>微信公众号</vt:lpstr>
      <vt:lpstr>微信公众号</vt:lpstr>
      <vt:lpstr>微信公众号</vt:lpstr>
      <vt:lpstr>微信硬件平台</vt:lpstr>
      <vt:lpstr>微信硬件平台</vt:lpstr>
      <vt:lpstr>微信硬件平台</vt:lpstr>
      <vt:lpstr>微信硬件平台</vt:lpstr>
      <vt:lpstr>微信硬件平台</vt:lpstr>
      <vt:lpstr>Spring websocket 使用Demo</vt:lpstr>
      <vt:lpstr>Spring websocket应用场景</vt:lpstr>
      <vt:lpstr>Spring websocket使用说明</vt:lpstr>
      <vt:lpstr>Spring websocket使用说明</vt:lpstr>
      <vt:lpstr>Spring websocket使用说明</vt:lpstr>
      <vt:lpstr>Spring websocket使用说明</vt:lpstr>
      <vt:lpstr>websocket 客户端使用说明</vt:lpstr>
      <vt:lpstr>集成Ueditor在线编辑器</vt:lpstr>
      <vt:lpstr>快递查询</vt:lpstr>
      <vt:lpstr>Ftp工具类</vt:lpstr>
      <vt:lpstr>Groovy</vt:lpstr>
      <vt:lpstr>Groovy应用场景</vt:lpstr>
      <vt:lpstr>Groovy应用场景</vt:lpstr>
      <vt:lpstr>Groovy应用场景</vt:lpstr>
      <vt:lpstr>Groovy应用场景</vt:lpstr>
      <vt:lpstr>Spring Cache</vt:lpstr>
      <vt:lpstr>地址联动</vt:lpstr>
      <vt:lpstr>视频截图</vt:lpstr>
      <vt:lpstr>图片截图</vt:lpstr>
      <vt:lpstr>Thirft</vt:lpstr>
      <vt:lpstr>服务器性能监控</vt:lpstr>
      <vt:lpstr>集群执行功能</vt:lpstr>
      <vt:lpstr>集群执行功能</vt:lpstr>
      <vt:lpstr>统一上传组件—扩展</vt:lpstr>
      <vt:lpstr>框架工具类</vt:lpstr>
      <vt:lpstr>框架工具类</vt:lpstr>
      <vt:lpstr>框架工具类</vt:lpstr>
      <vt:lpstr>框架工具类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曹哲军</cp:lastModifiedBy>
  <cp:revision>368</cp:revision>
  <dcterms:created xsi:type="dcterms:W3CDTF">2016-04-12T03:04:23Z</dcterms:created>
  <dcterms:modified xsi:type="dcterms:W3CDTF">2017-02-28T01:28:00Z</dcterms:modified>
</cp:coreProperties>
</file>