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766" r:id="rId3"/>
    <p:sldId id="302" r:id="rId4"/>
    <p:sldId id="792" r:id="rId5"/>
    <p:sldId id="793" r:id="rId6"/>
    <p:sldId id="929" r:id="rId7"/>
    <p:sldId id="764" r:id="rId8"/>
    <p:sldId id="834" r:id="rId9"/>
    <p:sldId id="839" r:id="rId10"/>
    <p:sldId id="840" r:id="rId11"/>
    <p:sldId id="841" r:id="rId12"/>
    <p:sldId id="842" r:id="rId13"/>
    <p:sldId id="843" r:id="rId14"/>
    <p:sldId id="561" r:id="rId15"/>
    <p:sldId id="556" r:id="rId16"/>
    <p:sldId id="557" r:id="rId17"/>
    <p:sldId id="558" r:id="rId18"/>
    <p:sldId id="559" r:id="rId19"/>
    <p:sldId id="560" r:id="rId20"/>
    <p:sldId id="894" r:id="rId21"/>
    <p:sldId id="562" r:id="rId22"/>
    <p:sldId id="930" r:id="rId23"/>
    <p:sldId id="936" r:id="rId24"/>
    <p:sldId id="837" r:id="rId25"/>
    <p:sldId id="838" r:id="rId26"/>
    <p:sldId id="850" r:id="rId27"/>
    <p:sldId id="895" r:id="rId28"/>
    <p:sldId id="852" r:id="rId29"/>
    <p:sldId id="937" r:id="rId30"/>
    <p:sldId id="853" r:id="rId31"/>
    <p:sldId id="856" r:id="rId32"/>
    <p:sldId id="855" r:id="rId33"/>
    <p:sldId id="854" r:id="rId34"/>
    <p:sldId id="857" r:id="rId35"/>
    <p:sldId id="858" r:id="rId36"/>
    <p:sldId id="859" r:id="rId37"/>
    <p:sldId id="860" r:id="rId38"/>
    <p:sldId id="869" r:id="rId39"/>
    <p:sldId id="898" r:id="rId40"/>
    <p:sldId id="900" r:id="rId41"/>
    <p:sldId id="897" r:id="rId42"/>
    <p:sldId id="901" r:id="rId43"/>
    <p:sldId id="903" r:id="rId44"/>
    <p:sldId id="921" r:id="rId45"/>
    <p:sldId id="904" r:id="rId46"/>
    <p:sldId id="922" r:id="rId47"/>
    <p:sldId id="905" r:id="rId48"/>
    <p:sldId id="923" r:id="rId49"/>
    <p:sldId id="924" r:id="rId50"/>
    <p:sldId id="925" r:id="rId51"/>
    <p:sldId id="907" r:id="rId52"/>
    <p:sldId id="926" r:id="rId53"/>
    <p:sldId id="908" r:id="rId54"/>
    <p:sldId id="927" r:id="rId55"/>
    <p:sldId id="928" r:id="rId56"/>
    <p:sldId id="934" r:id="rId57"/>
    <p:sldId id="931" r:id="rId58"/>
    <p:sldId id="935" r:id="rId59"/>
    <p:sldId id="932" r:id="rId60"/>
    <p:sldId id="933" r:id="rId61"/>
    <p:sldId id="902" r:id="rId62"/>
    <p:sldId id="875" r:id="rId63"/>
    <p:sldId id="876" r:id="rId64"/>
    <p:sldId id="886" r:id="rId65"/>
    <p:sldId id="887" r:id="rId66"/>
    <p:sldId id="888" r:id="rId67"/>
    <p:sldId id="938" r:id="rId68"/>
    <p:sldId id="939" r:id="rId69"/>
    <p:sldId id="889" r:id="rId70"/>
    <p:sldId id="909" r:id="rId71"/>
    <p:sldId id="878" r:id="rId72"/>
    <p:sldId id="910" r:id="rId73"/>
    <p:sldId id="911" r:id="rId74"/>
    <p:sldId id="912" r:id="rId75"/>
    <p:sldId id="913" r:id="rId76"/>
    <p:sldId id="882" r:id="rId77"/>
    <p:sldId id="883" r:id="rId78"/>
    <p:sldId id="884" r:id="rId79"/>
    <p:sldId id="425" r:id="rId80"/>
    <p:sldId id="914" r:id="rId81"/>
    <p:sldId id="915" r:id="rId82"/>
    <p:sldId id="916" r:id="rId83"/>
    <p:sldId id="917" r:id="rId84"/>
    <p:sldId id="919" r:id="rId85"/>
    <p:sldId id="920" r:id="rId86"/>
    <p:sldId id="867" r:id="rId87"/>
    <p:sldId id="868" r:id="rId88"/>
    <p:sldId id="421" r:id="rId89"/>
    <p:sldId id="402" r:id="rId9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766"/>
            <p14:sldId id="302"/>
            <p14:sldId id="792"/>
            <p14:sldId id="793"/>
            <p14:sldId id="929"/>
            <p14:sldId id="764"/>
            <p14:sldId id="834"/>
            <p14:sldId id="839"/>
            <p14:sldId id="840"/>
            <p14:sldId id="841"/>
            <p14:sldId id="842"/>
            <p14:sldId id="843"/>
            <p14:sldId id="561"/>
            <p14:sldId id="556"/>
            <p14:sldId id="557"/>
            <p14:sldId id="558"/>
            <p14:sldId id="559"/>
            <p14:sldId id="560"/>
            <p14:sldId id="894"/>
            <p14:sldId id="562"/>
            <p14:sldId id="930"/>
            <p14:sldId id="936"/>
            <p14:sldId id="837"/>
            <p14:sldId id="838"/>
            <p14:sldId id="850"/>
            <p14:sldId id="895"/>
            <p14:sldId id="852"/>
            <p14:sldId id="937"/>
            <p14:sldId id="853"/>
            <p14:sldId id="856"/>
            <p14:sldId id="855"/>
            <p14:sldId id="854"/>
            <p14:sldId id="857"/>
            <p14:sldId id="858"/>
            <p14:sldId id="859"/>
            <p14:sldId id="860"/>
            <p14:sldId id="869"/>
            <p14:sldId id="898"/>
            <p14:sldId id="900"/>
            <p14:sldId id="897"/>
            <p14:sldId id="901"/>
            <p14:sldId id="903"/>
            <p14:sldId id="921"/>
            <p14:sldId id="904"/>
            <p14:sldId id="922"/>
            <p14:sldId id="905"/>
            <p14:sldId id="923"/>
            <p14:sldId id="924"/>
            <p14:sldId id="925"/>
            <p14:sldId id="907"/>
            <p14:sldId id="926"/>
            <p14:sldId id="908"/>
            <p14:sldId id="927"/>
            <p14:sldId id="928"/>
            <p14:sldId id="934"/>
            <p14:sldId id="931"/>
            <p14:sldId id="935"/>
            <p14:sldId id="932"/>
            <p14:sldId id="933"/>
            <p14:sldId id="902"/>
            <p14:sldId id="875"/>
            <p14:sldId id="876"/>
            <p14:sldId id="886"/>
            <p14:sldId id="887"/>
            <p14:sldId id="888"/>
            <p14:sldId id="938"/>
            <p14:sldId id="939"/>
            <p14:sldId id="889"/>
            <p14:sldId id="909"/>
            <p14:sldId id="878"/>
            <p14:sldId id="910"/>
            <p14:sldId id="911"/>
            <p14:sldId id="912"/>
            <p14:sldId id="913"/>
            <p14:sldId id="882"/>
            <p14:sldId id="883"/>
            <p14:sldId id="884"/>
            <p14:sldId id="425"/>
            <p14:sldId id="914"/>
            <p14:sldId id="915"/>
            <p14:sldId id="916"/>
            <p14:sldId id="917"/>
            <p14:sldId id="919"/>
            <p14:sldId id="920"/>
            <p14:sldId id="867"/>
            <p14:sldId id="868"/>
            <p14:sldId id="4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29.10.2023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3276" y="3645024"/>
            <a:ext cx="7632848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</a:t>
            </a:r>
            <a:r>
              <a:rPr lang="en-US" b="1" dirty="0">
                <a:solidFill>
                  <a:srgbClr val="0070C0"/>
                </a:solidFill>
              </a:rPr>
              <a:t>9</a:t>
            </a:r>
            <a:endParaRPr lang="ru-RU" b="1" dirty="0">
              <a:solidFill>
                <a:srgbClr val="0070C0"/>
              </a:solidFill>
            </a:endParaRPr>
          </a:p>
          <a:p>
            <a:pPr algn="l"/>
            <a:r>
              <a:rPr lang="ru-RU" sz="2400" b="1" dirty="0"/>
              <a:t>Одномерные массивы. </a:t>
            </a:r>
            <a:r>
              <a:rPr lang="en-US" sz="2400" b="1" dirty="0"/>
              <a:t>FOR</a:t>
            </a:r>
            <a:endParaRPr lang="ru-RU" sz="2400" b="1" dirty="0"/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6. Простейшие операции с одномерным массивом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17. Операции, изменяющие длину массива</a:t>
            </a:r>
            <a:endParaRPr lang="ru-RU" sz="24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D5189-6D6E-7477-F105-DFD2D21DB603}"/>
              </a:ext>
            </a:extLst>
          </p:cNvPr>
          <p:cNvSpPr txBox="1">
            <a:spLocks/>
          </p:cNvSpPr>
          <p:nvPr/>
        </p:nvSpPr>
        <p:spPr>
          <a:xfrm>
            <a:off x="575556" y="358944"/>
            <a:ext cx="7992888" cy="2567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endParaRPr lang="ru-RU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1EF97-D7B0-495F-9962-7290D7D9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12" y="4810167"/>
            <a:ext cx="3924848" cy="1362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4678B-85A0-54B1-89A3-A55E8B7E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3133684"/>
            <a:ext cx="8005567" cy="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8F7D10-FA95-4519-B546-080C66DA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81027"/>
            <a:ext cx="4401164" cy="1400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B2A3EA-5392-9082-D324-3753DD71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0" y="3870443"/>
            <a:ext cx="7421011" cy="543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EBD5E-3425-52BD-B843-8989C118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0" y="3149119"/>
            <a:ext cx="7421011" cy="5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(WHILE)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985825"/>
            <a:ext cx="3877216" cy="1895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C5C78C-FBE4-44D8-887A-2334925D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2" y="920631"/>
            <a:ext cx="3581400" cy="1685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3DF07-FFBC-DE7B-FF99-C4FB031F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39661"/>
            <a:ext cx="744959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(FOR)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68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randFill0_9_for()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randFill0_9_for();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7CAD1C-A0D6-CAD7-377A-DA91AA4D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985825"/>
            <a:ext cx="387721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en-US" sz="34400" dirty="0"/>
              <a:t>FOR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167097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Цикл с предусловием </a:t>
            </a:r>
            <a:r>
              <a:rPr lang="en-US" sz="2800" b="1" dirty="0"/>
              <a:t>while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484784"/>
            <a:ext cx="3538736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while</a:t>
            </a:r>
            <a:r>
              <a:rPr lang="ru-RU" sz="2800" dirty="0"/>
              <a:t> (Условие) {</a:t>
            </a:r>
          </a:p>
          <a:p>
            <a:pPr marL="0" indent="0">
              <a:buNone/>
            </a:pPr>
            <a:r>
              <a:rPr lang="ru-RU" sz="2800" dirty="0"/>
              <a:t>	Действие;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992"/>
            <a:ext cx="374441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= </a:t>
            </a:r>
            <a:r>
              <a:rPr lang="en-US" sz="2400" dirty="0" err="1"/>
              <a:t>i</a:t>
            </a:r>
            <a:r>
              <a:rPr lang="ru-RU" sz="2400" dirty="0"/>
              <a:t>; </a:t>
            </a:r>
            <a:r>
              <a:rPr lang="ru-RU" sz="2400" dirty="0">
                <a:solidFill>
                  <a:srgbClr val="00B050"/>
                </a:solidFill>
              </a:rPr>
              <a:t>// инициализация счетчика цикла</a:t>
            </a:r>
          </a:p>
          <a:p>
            <a:r>
              <a:rPr lang="en-US" sz="2400" b="1" dirty="0"/>
              <a:t>while</a:t>
            </a:r>
            <a:r>
              <a:rPr lang="ru-RU" sz="2400" dirty="0"/>
              <a:t> (</a:t>
            </a:r>
            <a:r>
              <a:rPr lang="en-US" sz="2400" dirty="0"/>
              <a:t>j</a:t>
            </a:r>
            <a:r>
              <a:rPr lang="ru-RU" sz="2400" dirty="0"/>
              <a:t> &lt;= 5) { </a:t>
            </a:r>
            <a:r>
              <a:rPr lang="ru-RU" sz="2400" dirty="0">
                <a:solidFill>
                  <a:srgbClr val="00B050"/>
                </a:solidFill>
              </a:rPr>
              <a:t>// условие продолжения цикла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	</a:t>
            </a:r>
            <a:r>
              <a:rPr lang="en-US" sz="2400" dirty="0"/>
              <a:t>j</a:t>
            </a:r>
            <a:r>
              <a:rPr lang="ru-RU" sz="2400" dirty="0"/>
              <a:t>++; </a:t>
            </a:r>
            <a:r>
              <a:rPr lang="ru-RU" sz="2400" dirty="0">
                <a:solidFill>
                  <a:srgbClr val="00B050"/>
                </a:solidFill>
              </a:rPr>
              <a:t>// изменение счетчика цикла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0" y="1700808"/>
            <a:ext cx="2880320" cy="4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(2)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 = 1;</a:t>
            </a:r>
          </a:p>
          <a:p>
            <a:r>
              <a:rPr lang="en-US" sz="2400" b="1" dirty="0"/>
              <a:t>for (</a:t>
            </a:r>
            <a:r>
              <a:rPr lang="en-US" sz="2400" b="1" dirty="0" err="1"/>
              <a:t>i</a:t>
            </a:r>
            <a:r>
              <a:rPr lang="en-US" sz="2400" b="1" dirty="0"/>
              <a:t> = 1; </a:t>
            </a:r>
            <a:r>
              <a:rPr lang="en-US" sz="2400" b="1" dirty="0" err="1"/>
              <a:t>i</a:t>
            </a:r>
            <a:r>
              <a:rPr lang="en-US" sz="2400" b="1" dirty="0"/>
              <a:t> &lt;= n; </a:t>
            </a:r>
            <a:r>
              <a:rPr lang="en-US" sz="2400" b="1" dirty="0" err="1"/>
              <a:t>i</a:t>
            </a:r>
            <a:r>
              <a:rPr lang="en-US" sz="2400" b="1" dirty="0"/>
              <a:t>++)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75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10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</a:t>
            </a:r>
            <a:r>
              <a:rPr lang="en-US" sz="3200" b="1" dirty="0"/>
              <a:t> </a:t>
            </a:r>
            <a:r>
              <a:rPr lang="ru-RU" sz="3200" b="1" dirty="0"/>
              <a:t>трассируем!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06548D-C6FF-255B-06B8-93D1E862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84784"/>
            <a:ext cx="3091945" cy="36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22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варианты являются синтаксически некорректными?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171" y="105273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for (;;)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n;i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0, j = 10, </a:t>
            </a:r>
            <a:r>
              <a:rPr lang="en-US" sz="2400" dirty="0" err="1"/>
              <a:t>printf</a:t>
            </a:r>
            <a:r>
              <a:rPr lang="en-US" sz="2400" dirty="0"/>
              <a:t>("Ups"); </a:t>
            </a:r>
            <a:r>
              <a:rPr lang="en-US" sz="2400" dirty="0" err="1"/>
              <a:t>i</a:t>
            </a:r>
            <a:r>
              <a:rPr lang="en-US" sz="2400" dirty="0"/>
              <a:t> &lt; j; </a:t>
            </a:r>
            <a:r>
              <a:rPr lang="en-US" sz="2400" dirty="0" err="1"/>
              <a:t>i</a:t>
            </a:r>
            <a:r>
              <a:rPr lang="en-US" sz="2400" dirty="0"/>
              <a:t>++, 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838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FOR vs</a:t>
            </a:r>
            <a:r>
              <a:rPr lang="ru-RU" sz="3200" b="1" dirty="0"/>
              <a:t> </a:t>
            </a:r>
            <a:r>
              <a:rPr lang="en-US" sz="3200" b="1" dirty="0"/>
              <a:t>WHILE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for (A; B; </a:t>
            </a:r>
            <a:r>
              <a:rPr lang="en-US" sz="2400" b="1" u="sng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7975F2-7F5D-75C0-67E7-3F924F7B545B}"/>
              </a:ext>
            </a:extLst>
          </p:cNvPr>
          <p:cNvSpPr/>
          <p:nvPr/>
        </p:nvSpPr>
        <p:spPr>
          <a:xfrm>
            <a:off x="5400092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A;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while (B)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u="sng" dirty="0">
                <a:solidFill>
                  <a:schemeClr val="tx2"/>
                </a:solidFill>
              </a:rPr>
              <a:t>C;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31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FOR vs</a:t>
            </a:r>
            <a:r>
              <a:rPr lang="ru-RU" sz="3200" b="1" dirty="0"/>
              <a:t> </a:t>
            </a:r>
            <a:r>
              <a:rPr lang="en-US" sz="3200" b="1" dirty="0"/>
              <a:t>WHILE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for (A; B; </a:t>
            </a:r>
            <a:r>
              <a:rPr lang="en-US" sz="2400" b="1" u="sng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7975F2-7F5D-75C0-67E7-3F924F7B545B}"/>
              </a:ext>
            </a:extLst>
          </p:cNvPr>
          <p:cNvSpPr/>
          <p:nvPr/>
        </p:nvSpPr>
        <p:spPr>
          <a:xfrm>
            <a:off x="5400092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A;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while (B)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u="sng" dirty="0">
                <a:solidFill>
                  <a:schemeClr val="tx2"/>
                </a:solidFill>
              </a:rPr>
              <a:t>C;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6B46AF-CD34-1F90-CA84-5C7A3CB93DEF}"/>
              </a:ext>
            </a:extLst>
          </p:cNvPr>
          <p:cNvSpPr/>
          <p:nvPr/>
        </p:nvSpPr>
        <p:spPr>
          <a:xfrm>
            <a:off x="5400092" y="3789040"/>
            <a:ext cx="3312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(“&lt; ”);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y = 1;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while (y &lt;= 10)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(“%d ”, y);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u="sng" dirty="0">
                <a:solidFill>
                  <a:srgbClr val="00B050"/>
                </a:solidFill>
              </a:rPr>
              <a:t>y++;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(“&gt;”);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AC22B4-76C0-4EEC-34E4-EF12657BFFB9}"/>
              </a:ext>
            </a:extLst>
          </p:cNvPr>
          <p:cNvSpPr/>
          <p:nvPr/>
        </p:nvSpPr>
        <p:spPr>
          <a:xfrm>
            <a:off x="323528" y="3789040"/>
            <a:ext cx="3312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(“&lt; ”);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for (y = 1; y &lt;= 10; </a:t>
            </a:r>
            <a:r>
              <a:rPr lang="en-US" sz="2400" b="1" u="sng" dirty="0">
                <a:solidFill>
                  <a:srgbClr val="00B050"/>
                </a:solidFill>
              </a:rPr>
              <a:t>y++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(“%d ”, y);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(“&gt;”);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155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Выборочное использование элементов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2030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083D8-92F2-315D-48B7-8E70AFAF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4" y="4748952"/>
            <a:ext cx="4132104" cy="20718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4504A5-0B49-4C3F-0EBD-0B30DD04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80" y="1779528"/>
            <a:ext cx="5183496" cy="7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530258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Шляпка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hPenMushroom1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(136, 0, 21));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Chord(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Ножка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hPenMushroom2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(127, 127, 127));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hPenMushroom2);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Rectangle(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-5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0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(hPenMushroom2);</a:t>
            </a: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//Rectangle(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cx - 20, cy - 20, cx + 20, cy + 20);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отрисовки одного гриба по координатам </a:t>
            </a:r>
            <a:r>
              <a:rPr lang="en-US" dirty="0"/>
              <a:t>cx, cy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641BF-64CF-ABF4-9C9C-69BCE1F5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284984"/>
            <a:ext cx="924254" cy="936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1F7991-57F4-D52C-35C5-BDEF38F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4" y="397096"/>
            <a:ext cx="2498740" cy="1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628800"/>
            <a:ext cx="864096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Отрисовка всех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виден (не съеден)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отрисовываем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Отрисовка всех видимых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440A69-2DB6-F10F-F6A2-FC98895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3" y="5072702"/>
            <a:ext cx="8190667" cy="11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628800"/>
            <a:ext cx="864096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Отрисовка всех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виден (не съеден)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отрисовываем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Отрисовка всех видимых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440A69-2DB6-F10F-F6A2-FC98895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3" y="5072702"/>
            <a:ext cx="8190667" cy="11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395640" y="980728"/>
            <a:ext cx="8496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Массив состоит из элементов одного и того же типа.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Массивы определяются так: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a[100];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b[20];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d[50];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В первой строке объявлен массив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из 100 элементов целого типа: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а[0], а[1], ..., а[99]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(индексация всегда начинается с нуля). 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Во второй строке элементы массива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имеют тип 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Calibri"/>
              </a:rPr>
              <a:t>ar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spc="-1" dirty="0">
                <a:solidFill>
                  <a:srgbClr val="000000"/>
                </a:solidFill>
                <a:latin typeface="Calibri"/>
              </a:rPr>
              <a:t>Чтобы обратиться к конкретному элементу массива нужно записать так: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a[7]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 = 10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a[9] = a[10] + 1;</a:t>
            </a:r>
            <a:endParaRPr lang="ru-RU" sz="2000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spc="-1" dirty="0">
                <a:solidFill>
                  <a:srgbClr val="000000"/>
                </a:solidFill>
                <a:latin typeface="Calibri"/>
              </a:rPr>
              <a:t>В качестве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индекса можно использовать переменную целого типа, либо любое целочисленное выражение, например такое: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]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 = 10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a[j + 1] = a[j];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TODO: Добавьте сюда любой код прорисовки, использующий HDC...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140,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285);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DrawHedgehog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отрисовки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BA9312-FBD2-31FF-39B7-1165CE2E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4" y="4748952"/>
            <a:ext cx="4132104" cy="2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съесть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en-U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 виден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ежик может съесть i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// i гриб делаем невидимым - его съели!!!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289EB7-B436-26E7-C3D6-83093B52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458058" cy="251495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07BA4C-B73C-D67A-C288-6677F93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2" y="5615952"/>
            <a:ext cx="75964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подсчитать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счетчик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en-U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видим - счетчик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увеливаем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на 1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++count;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возвращаем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Подсчет видимых (еще несъеденных)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A658B-CDA8-573F-4232-139534AD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660093"/>
            <a:ext cx="7776864" cy="11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"Клавишу нажали"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PostQuitMessage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TryToEatApple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 и проверка  - все ли грибы съедены?</a:t>
            </a:r>
          </a:p>
        </p:txBody>
      </p:sp>
    </p:spTree>
    <p:extLst>
      <p:ext uri="{BB962C8B-B14F-4D97-AF65-F5344CB8AC3E}">
        <p14:creationId xmlns:p14="http://schemas.microsoft.com/office/powerpoint/2010/main" val="592348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«Массив переменной длины»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19411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Как в Си сделать массив «переменной длины»?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Создается массив длиной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 элементов. И создается переменная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в которой хранится количество используемых элементов.</a:t>
            </a:r>
          </a:p>
          <a:p>
            <a:r>
              <a:rPr lang="ru-RU" dirty="0"/>
              <a:t>И! Все операции выполняются не для всех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, а только для первых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 </a:t>
            </a:r>
            <a:r>
              <a:rPr lang="ru-RU" dirty="0"/>
              <a:t>элементов массива!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C69DB-27D2-A6C1-06C7-4A23A824A185}"/>
              </a:ext>
            </a:extLst>
          </p:cNvPr>
          <p:cNvSpPr txBox="1"/>
          <p:nvPr/>
        </p:nvSpPr>
        <p:spPr>
          <a:xfrm>
            <a:off x="107504" y="2336045"/>
            <a:ext cx="453650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"&lt;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defTabSz="357188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BE74D0-9A25-0149-1B97-A266EFEB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949280"/>
            <a:ext cx="3952875" cy="676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2ACF3-8231-0F44-BEF0-A1939AA8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12" y="3020130"/>
            <a:ext cx="600158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элемента в конец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[n++]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</a:t>
            </a:r>
            <a:r>
              <a:rPr lang="ru-RU" b="1" dirty="0"/>
              <a:t>ДОБАВЛЕНИЯ</a:t>
            </a:r>
            <a:r>
              <a:rPr lang="ru-RU" dirty="0"/>
              <a:t> и УДАЛЕНИЯ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5CA22B-1412-4C80-873E-FB1B77F9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37" y="4497608"/>
            <a:ext cx="4029637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92B72-6BFE-D4ED-C470-B07791A5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5" y="1767088"/>
            <a:ext cx="4722435" cy="50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последнего  элемента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n--;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  <a:endParaRPr lang="ru-RU" sz="1500" dirty="0"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</a:t>
            </a:r>
            <a:r>
              <a:rPr lang="ru-RU" b="1" dirty="0"/>
              <a:t>УДАЛЕНИЯ</a:t>
            </a:r>
            <a:r>
              <a:rPr lang="ru-RU" dirty="0"/>
              <a:t> элементов.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BC81-9A7E-4F56-8642-958D86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32" y="1231885"/>
            <a:ext cx="4058216" cy="21338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374D4-F16B-858A-4BAF-AC33A798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15" y="2718582"/>
            <a:ext cx="461807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Ввод массива с клавиатуры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278052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fi-FI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 %d values: "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значения элементов массива ввести через клавиатуру.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6731D-4932-3B67-DAE7-E9E273A8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6" y="1196752"/>
            <a:ext cx="3159755" cy="1728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6017A-1DE7-06D4-9D7D-FFAF75B4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20360"/>
            <a:ext cx="4113689" cy="38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8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Вставка элемента в </a:t>
            </a:r>
            <a:r>
              <a:rPr lang="en-US" sz="3200" b="1" dirty="0" err="1"/>
              <a:t>i</a:t>
            </a:r>
            <a:r>
              <a:rPr lang="ru-RU" sz="3200" b="1" dirty="0"/>
              <a:t>-ую позицию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86960" y="1322303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новый элемент нужно вставить в конкретное место в массиве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7421C-2DA0-2F90-8632-ABF486B1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76" y="1300917"/>
            <a:ext cx="1822835" cy="13637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BBC752-B43E-B09A-150A-CE01433E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12" y="2708919"/>
            <a:ext cx="4311368" cy="4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a[0], a[1], a[2], a[3]);</a:t>
            </a: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b[0], b[1], b[2], b[3], b[4]);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B07C78-E4C4-0521-59DF-BAAF640D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1F64F3-591B-DE41-C8B1-7632B735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Вставка элемента в </a:t>
            </a:r>
            <a:r>
              <a:rPr lang="en-US" sz="3200" b="1" dirty="0" err="1"/>
              <a:t>i</a:t>
            </a:r>
            <a:r>
              <a:rPr lang="ru-RU" sz="3200" b="1" dirty="0"/>
              <a:t>-ую позицию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86960" y="1322303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(4);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(2, 3);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новый элемент нужно вставить в конкретное место в массиве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631B51-9099-EC66-FD59-0132D8D6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628"/>
            <a:ext cx="3692952" cy="55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48" y="214982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en-US" sz="3200" b="1" dirty="0" err="1"/>
              <a:t>i</a:t>
            </a:r>
            <a:r>
              <a:rPr lang="en-US" sz="3200" b="1" dirty="0"/>
              <a:t>-</a:t>
            </a:r>
            <a:r>
              <a:rPr lang="ru-RU" sz="3200" b="1" dirty="0"/>
              <a:t>го элемента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67569" y="1183435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(8);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798071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удалить элемент, со сдвигом оставшихся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91507-BD4B-5F0F-F27F-1F6BC153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7403"/>
            <a:ext cx="1656184" cy="1376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EE4F7F-843E-590D-D03E-7A476CB2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09" y="2708920"/>
            <a:ext cx="4894820" cy="40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88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48" y="214982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en-US" sz="3200" b="1" dirty="0" err="1"/>
              <a:t>i</a:t>
            </a:r>
            <a:r>
              <a:rPr lang="en-US" sz="3200" b="1" dirty="0"/>
              <a:t>-</a:t>
            </a:r>
            <a:r>
              <a:rPr lang="ru-RU" sz="3200" b="1" dirty="0"/>
              <a:t>го элемента массива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67569" y="1183435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798071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удалить элемент, со сдвигом оставшихся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CB885B-4FDB-6988-862E-7852AD6C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64" y="2276872"/>
            <a:ext cx="5429732" cy="45119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ABDD92-0C67-2B69-E66F-634F9DA7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798071"/>
            <a:ext cx="1656184" cy="13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6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количества элементов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countLess5()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5)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elements less than 5\n"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countLess5());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Сколько в массиве элементов со значением меньше 5?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A5D82-083A-F82A-12B9-7867F509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17795"/>
            <a:ext cx="3428509" cy="11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6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количества элементов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countLess5()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5)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elements less than 5\n"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countLess5());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Сколько в массиве элементов со значением меньше 5?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A5D82-083A-F82A-12B9-7867F509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19" y="5737572"/>
            <a:ext cx="2795361" cy="931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5A59E-799E-6E46-F2BD-4B2BADD7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35" y="1275776"/>
            <a:ext cx="5180037" cy="3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5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суммы элементов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"sum of even elements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Какова сумма четных элементов массива?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4CCC4-10FD-C080-1CFC-1FC4F44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179063"/>
            <a:ext cx="345371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1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суммы элементов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"sum of even elements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Какова сумма четных элементов массива?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4CCC4-10FD-C080-1CFC-1FC4F44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13" y="5759336"/>
            <a:ext cx="2909829" cy="9100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5E5E1-6A27-2D62-560A-02D5BB9B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854" y="1117795"/>
            <a:ext cx="5292588" cy="26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8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Изменение элементов по условию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1)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*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oddsX10();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нечетные элементы увеличить в 10 раз.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C0072-9A87-347C-D16D-6B80B6DE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98" y="1168775"/>
            <a:ext cx="33984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5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Изменение элементов по условию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1)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*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oddsX10();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нечетные элементы увеличить в 10 раз.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C0072-9A87-347C-D16D-6B80B6DE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98" y="1168775"/>
            <a:ext cx="3398426" cy="10801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61E655-0540-013A-A9F9-C0EFE521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26" y="4437112"/>
            <a:ext cx="6141194" cy="13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81987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первого элемента, удовлетворяющего условию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1728" y="1352866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the first even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[index] *= 100;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1728" y="94668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четный элемент увеличить в 100 раз.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2875A8-1746-D511-8151-B70AC04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76" y="1268760"/>
            <a:ext cx="3096344" cy="11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B6E2E-9C82-6435-A612-9EC3E67B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4023B0-11E4-5C41-90A1-51D35C39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2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81987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первого элемента, удовлетворяющего условию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1728" y="1352866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the first even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[index] *= 100;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1728" y="94668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четный элемент увеличить в 100 раз.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2875A8-1746-D511-8151-B70AC04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28" y="945571"/>
            <a:ext cx="3096344" cy="11835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B8133D-C909-252B-0575-4FA33287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81" y="2420888"/>
            <a:ext cx="4700139" cy="26973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7CCE21-F461-9F6D-6B12-FDE8FCA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928" y="5555517"/>
            <a:ext cx="3084792" cy="10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8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Поиск значения минимального элемента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Найти и вывести значение минимального элемента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6B8A-0EA3-670D-0075-385CED8C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17795"/>
            <a:ext cx="3558730" cy="11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8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28" y="88844"/>
            <a:ext cx="8940544" cy="659619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значения минимального элемента</a:t>
            </a:r>
            <a:r>
              <a:rPr lang="en-US" sz="2800" b="1" dirty="0"/>
              <a:t> - </a:t>
            </a:r>
            <a:r>
              <a:rPr lang="ru-RU" sz="28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Найти и вывести значение минимального элемента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6B8A-0EA3-670D-0075-385CED8C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17795"/>
            <a:ext cx="3558730" cy="11721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2692A0-4799-6855-A4E1-2FCA7B84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44" y="2924944"/>
            <a:ext cx="5917160" cy="15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8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Поиск индекса максимального элемента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408082"/>
            <a:ext cx="36838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&gt; max)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8" y="4965992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перестановка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[0] &lt;--&gt; max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282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индекса максимального элемента</a:t>
            </a:r>
            <a:r>
              <a:rPr lang="en-US" sz="3200" b="1" dirty="0"/>
              <a:t> –</a:t>
            </a:r>
            <a:r>
              <a:rPr lang="ru-RU" sz="3200" b="1" dirty="0"/>
              <a:t>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408082"/>
            <a:ext cx="36838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&gt; max)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4116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4B765-B911-1F96-2674-9AABA224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50" y="4788214"/>
            <a:ext cx="6668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22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542390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перестановка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[0] &lt;--&gt; max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80E7B8-DB00-D9EA-187A-6AFAB4D5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" y="3382116"/>
            <a:ext cx="4561480" cy="2830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097BDC-8A6D-C1D2-4698-11CA0564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68" y="1630580"/>
            <a:ext cx="4067944" cy="9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0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(1)*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D05DC6-32A6-5FDC-078A-95EB700E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65" y="3501008"/>
            <a:ext cx="4400867" cy="31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0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(2)*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B3ED9D-EA58-0417-49D7-D00FDC94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04" y="1578897"/>
            <a:ext cx="3348976" cy="33991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5142BF-EC10-FDAB-3DCD-6BFDE632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704" y="5038918"/>
            <a:ext cx="3348976" cy="18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94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(3)*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BDA5DC-5479-5AD3-CE8A-4BDF81993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589700"/>
            <a:ext cx="3600400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r>
              <a:rPr lang="ru-RU" sz="2800" b="1" dirty="0"/>
              <a:t>: ТРАССИРОВКА в </a:t>
            </a:r>
            <a:r>
              <a:rPr lang="en-US" sz="2800" b="1" dirty="0"/>
              <a:t>VS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B6E2E-9C82-6435-A612-9EC3E67B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4023B0-11E4-5C41-90A1-51D35C39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5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(4)*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2BE470-2AA9-2AE6-D757-8BC273A1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44" y="2863970"/>
            <a:ext cx="3578712" cy="22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57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00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одномерным массивом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80081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выполнять над массивом операции :</a:t>
            </a:r>
          </a:p>
          <a:p>
            <a:endParaRPr lang="ru-RU" dirty="0"/>
          </a:p>
          <a:p>
            <a:r>
              <a:rPr lang="ru-RU" dirty="0"/>
              <a:t>1. Ввести массив с клавиатуры</a:t>
            </a:r>
          </a:p>
          <a:p>
            <a:r>
              <a:rPr lang="ru-RU" dirty="0"/>
              <a:t>2. </a:t>
            </a:r>
            <a:r>
              <a:rPr lang="en-US" dirty="0"/>
              <a:t>X10 </a:t>
            </a:r>
            <a:r>
              <a:rPr lang="ru-RU" dirty="0"/>
              <a:t>для нечетных элементов</a:t>
            </a:r>
          </a:p>
          <a:p>
            <a:r>
              <a:rPr lang="ru-RU" dirty="0"/>
              <a:t>3. Найти минимальный элемент</a:t>
            </a:r>
          </a:p>
          <a:p>
            <a:endParaRPr lang="ru-RU" dirty="0"/>
          </a:p>
          <a:p>
            <a:r>
              <a:rPr lang="ru-RU" dirty="0"/>
              <a:t>И реализовать их, используя код из лекции.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741868-B234-B810-CED7-8C1B60DF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00" y="1542802"/>
            <a:ext cx="358190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9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//void main() {</a:t>
            </a:r>
            <a:endParaRPr lang="ru-RU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28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"------------------------------\n"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Содержимое массива:"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"1: Ввести с клавиатуры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"2: x10 для всех нечетных элементов\n"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"3: Найти минимальный элемент\n"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"0: Выйти из программы\n"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9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582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int min =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("min = %d\n", min);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215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3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EF9731-5360-5C0F-5012-D11CD762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1" y="1232974"/>
            <a:ext cx="3791479" cy="4639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909161-3BB6-4A29-1DAB-C738A55F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52026"/>
            <a:ext cx="361047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операции(6)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240F80-15F2-A32A-D382-47D397AA3E0A}"/>
              </a:ext>
            </a:extLst>
          </p:cNvPr>
          <p:cNvSpPr/>
          <p:nvPr/>
        </p:nvSpPr>
        <p:spPr>
          <a:xfrm>
            <a:off x="107504" y="90872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Протестировать полученный код, выполнив все операции по очереди. На презентации приведем пример теста.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3BC3B3-9363-372C-4477-14B93A9B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905353"/>
            <a:ext cx="2952328" cy="58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9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1BDEAB-F816-8953-FE13-01810C92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25" y="1085817"/>
            <a:ext cx="3448531" cy="561100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будет считать сколько элементов имеют значение больше 10.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14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будет увеличивать в 2 раза последний четный.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46BF29-22BD-FD12-572C-72A9692A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34" y="1008470"/>
            <a:ext cx="2772162" cy="58301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DF1522-D127-54ED-E09B-F86DF441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17978"/>
            <a:ext cx="36485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2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4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50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ответ на вопрос «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Сколько четных левее минимального».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998FE-9BF6-F6A5-3493-717A096B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95" y="386941"/>
            <a:ext cx="3143689" cy="65064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67B1EC-2921-1620-BF71-5C04F70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3212976"/>
            <a:ext cx="5412024" cy="31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6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5</a:t>
            </a:r>
            <a:r>
              <a:rPr lang="ru-RU" sz="3200" b="1" dirty="0"/>
              <a:t>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позволит увеличить  в 10 раз все нечетные элементы, стоящие правее (т.е. после) минимального.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70CACF-0292-B817-2D0F-1355B1A9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0" y="404535"/>
            <a:ext cx="3004368" cy="6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1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6*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позволит переставить местами минимальный и максимальный элемент.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22B70D-3456-8BB9-77C4-F6B8E9FD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68" y="1258113"/>
            <a:ext cx="3324689" cy="54776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41FFBA-1795-655E-EE20-36140FCB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3789040"/>
            <a:ext cx="5232374" cy="26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32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1-6.</a:t>
            </a:r>
          </a:p>
          <a:p>
            <a:pPr marL="457200" indent="-457200">
              <a:buAutoNum type="arabicParenR"/>
            </a:pPr>
            <a:r>
              <a:rPr lang="ru-RU" sz="2000" dirty="0"/>
              <a:t>Задача 7</a:t>
            </a:r>
            <a:r>
              <a:rPr lang="en-US" sz="2000" dirty="0"/>
              <a:t>. </a:t>
            </a:r>
            <a:r>
              <a:rPr lang="ru-RU" sz="2000" dirty="0"/>
              <a:t>Реализовать операцию «Все четные элементы массива умножить на -1»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</a:t>
            </a:r>
            <a:r>
              <a:rPr lang="en-US" sz="2000" dirty="0"/>
              <a:t>8. </a:t>
            </a:r>
            <a:r>
              <a:rPr lang="ru-RU" sz="2000" dirty="0"/>
              <a:t>Реализовать операцию «Все элементы массива имеющие значения меньше 4 заменить на 4»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</a:t>
            </a:r>
            <a:r>
              <a:rPr lang="en-US" sz="2000" dirty="0"/>
              <a:t>9</a:t>
            </a:r>
            <a:r>
              <a:rPr lang="ru-RU" sz="2000" dirty="0"/>
              <a:t>*</a:t>
            </a:r>
            <a:r>
              <a:rPr lang="en-US" sz="2000" dirty="0"/>
              <a:t>.</a:t>
            </a:r>
            <a:r>
              <a:rPr lang="ru-RU" sz="2000" dirty="0"/>
              <a:t> Реализовать операцию «Все элементы стоящие между максимальным и минимальным увеличить в 10 раз»</a:t>
            </a:r>
          </a:p>
          <a:p>
            <a:pPr marL="457200" indent="-457200">
              <a:buFontTx/>
              <a:buAutoNum type="arabicParenR"/>
            </a:pPr>
            <a:endParaRPr lang="ru-RU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10</a:t>
            </a:r>
            <a:r>
              <a:rPr lang="en-US" sz="2000" dirty="0"/>
              <a:t>*</a:t>
            </a:r>
            <a:r>
              <a:rPr lang="ru-RU" sz="2000" dirty="0"/>
              <a:t>*</a:t>
            </a:r>
            <a:r>
              <a:rPr lang="en-US" sz="2000" dirty="0"/>
              <a:t>.</a:t>
            </a:r>
            <a:r>
              <a:rPr lang="ru-RU" sz="2000" dirty="0"/>
              <a:t> Реализовать операцию «Все элементы между первым и последним четным увеличить в 100 раз»</a:t>
            </a:r>
          </a:p>
          <a:p>
            <a:endParaRPr lang="ru-RU" sz="2000" dirty="0"/>
          </a:p>
          <a:p>
            <a:r>
              <a:rPr lang="ru-RU" sz="2000" dirty="0"/>
              <a:t>ОТЧЕТ</a:t>
            </a:r>
          </a:p>
          <a:p>
            <a:r>
              <a:rPr lang="ru-RU" sz="2000" dirty="0"/>
              <a:t>Для  одной из операций, реализованной через </a:t>
            </a:r>
            <a:r>
              <a:rPr lang="en-US" sz="2000" dirty="0"/>
              <a:t>FOR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нужно принести </a:t>
            </a:r>
            <a:r>
              <a:rPr lang="ru-RU" sz="2000" b="1" dirty="0">
                <a:solidFill>
                  <a:srgbClr val="00B050"/>
                </a:solidFill>
              </a:rPr>
              <a:t>блок-схему.</a:t>
            </a:r>
          </a:p>
        </p:txBody>
      </p:sp>
    </p:spTree>
    <p:extLst>
      <p:ext uri="{BB962C8B-B14F-4D97-AF65-F5344CB8AC3E}">
        <p14:creationId xmlns:p14="http://schemas.microsoft.com/office/powerpoint/2010/main" val="169600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190929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84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84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№17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457184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«Массив переменной длины»</a:t>
            </a:r>
          </a:p>
        </p:txBody>
      </p:sp>
    </p:spTree>
    <p:extLst>
      <p:ext uri="{BB962C8B-B14F-4D97-AF65-F5344CB8AC3E}">
        <p14:creationId xmlns:p14="http://schemas.microsoft.com/office/powerpoint/2010/main" val="21282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1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предыдущему коду добавить операцию удаления заданного элемента массива.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239B0D-1FFA-0DCA-75A9-F1FDA761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6" y="3861048"/>
            <a:ext cx="4877481" cy="2534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564C5B-0D5A-A6DD-3037-1E8B90CB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25" y="1074596"/>
            <a:ext cx="344853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25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вставки нового элемента в заданное место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F2486-1D27-9C9B-3405-CEFA554F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4" y="4005064"/>
            <a:ext cx="5210607" cy="24984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F2D765-777C-116D-886A-E6D17192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48" y="1601432"/>
            <a:ext cx="381535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463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«Удалить минимальный элемент»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28F835-9826-EC89-5F2E-5D1D2DE8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59" y="600796"/>
            <a:ext cx="3391373" cy="61349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9FFB65-3999-D38E-06FE-83C3EF11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97152"/>
            <a:ext cx="32294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0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4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«Перед минимальным элементом вставить 0»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1DFF9-7B60-66B5-1352-58C6E233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221088"/>
            <a:ext cx="648743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60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5*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«Удалить все четные элементы»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A9A53-F6DE-B4DB-78DB-25D34F2D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98" y="841228"/>
            <a:ext cx="3323998" cy="59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56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6*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«Продублировать все четные элементы»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330B86-2608-D7CB-9D14-FEB69BDE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11" y="236712"/>
            <a:ext cx="3319301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300" dirty="0"/>
              <a:t>Доделать задачи 1-4. </a:t>
            </a:r>
          </a:p>
          <a:p>
            <a:pPr marL="457200" indent="-457200">
              <a:buAutoNum type="arabicParenR"/>
            </a:pPr>
            <a:r>
              <a:rPr lang="ru-RU" sz="2300" dirty="0"/>
              <a:t>Задача 7*. «Добавить в начало элемент, равный минимальному»</a:t>
            </a:r>
          </a:p>
          <a:p>
            <a:pPr marL="457200" indent="-457200"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300" dirty="0"/>
              <a:t>Задача 8* Реализовать операцию «Удалить из массива все элементы, значение которых меньше 4»</a:t>
            </a:r>
          </a:p>
          <a:p>
            <a:pPr marL="457200" indent="-457200">
              <a:buFontTx/>
              <a:buAutoNum type="arabicParenR"/>
            </a:pP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ОТЧЕТ</a:t>
            </a:r>
          </a:p>
          <a:p>
            <a:r>
              <a:rPr lang="ru-RU" sz="2300" dirty="0"/>
              <a:t>Для  одной из операций, реализованных через </a:t>
            </a:r>
            <a:r>
              <a:rPr lang="en-US" sz="2300" dirty="0"/>
              <a:t>FOR</a:t>
            </a:r>
            <a:r>
              <a:rPr lang="ru-RU" sz="2300" dirty="0"/>
              <a:t>,</a:t>
            </a:r>
            <a:r>
              <a:rPr lang="en-US" sz="2300" dirty="0"/>
              <a:t> </a:t>
            </a:r>
            <a:r>
              <a:rPr lang="ru-RU" sz="2300" dirty="0"/>
              <a:t>нужно принести </a:t>
            </a:r>
            <a:r>
              <a:rPr lang="ru-RU" sz="2300" b="1" dirty="0">
                <a:solidFill>
                  <a:srgbClr val="00B050"/>
                </a:solidFill>
              </a:rPr>
              <a:t>блок-схему. </a:t>
            </a:r>
          </a:p>
        </p:txBody>
      </p:sp>
    </p:spTree>
    <p:extLst>
      <p:ext uri="{BB962C8B-B14F-4D97-AF65-F5344CB8AC3E}">
        <p14:creationId xmlns:p14="http://schemas.microsoft.com/office/powerpoint/2010/main" val="3410673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142437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Узнали про </a:t>
            </a:r>
            <a:r>
              <a:rPr lang="en-US" sz="2300" dirty="0"/>
              <a:t>FOR.</a:t>
            </a:r>
            <a:endParaRPr lang="ru-RU" sz="2300" dirty="0"/>
          </a:p>
          <a:p>
            <a:pPr marL="457200" indent="-457200">
              <a:buAutoNum type="arabicPeriod"/>
            </a:pPr>
            <a:r>
              <a:rPr lang="ru-RU" sz="2300" dirty="0"/>
              <a:t>Вспомнили что такое массивы</a:t>
            </a:r>
          </a:p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массивом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два способа как использовать не все элементы массива.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</a:t>
            </a:r>
            <a:r>
              <a:rPr lang="en-US" sz="2300" dirty="0"/>
              <a:t>6</a:t>
            </a:r>
            <a:r>
              <a:rPr lang="ru-RU" sz="2300" dirty="0"/>
              <a:t> и ЛР1</a:t>
            </a:r>
            <a:r>
              <a:rPr lang="en-US" sz="2300" dirty="0"/>
              <a:t>7</a:t>
            </a: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B6268-46B6-4351-AF9A-9F3046DC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73888"/>
            <a:ext cx="3791479" cy="15908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BEB8A1-3195-66CF-3156-84AED717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20" y="2492896"/>
            <a:ext cx="6984776" cy="5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1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15713</TotalTime>
  <Words>7059</Words>
  <Application>Microsoft Office PowerPoint</Application>
  <PresentationFormat>Экран (4:3)</PresentationFormat>
  <Paragraphs>1249</Paragraphs>
  <Slides>89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3" baseType="lpstr">
      <vt:lpstr>Arial</vt:lpstr>
      <vt:lpstr>Calibri</vt:lpstr>
      <vt:lpstr>Consolas</vt:lpstr>
      <vt:lpstr>Тема Office</vt:lpstr>
      <vt:lpstr>Презентация PowerPoint</vt:lpstr>
      <vt:lpstr>Одномерный массив в Си Повторение</vt:lpstr>
      <vt:lpstr>Массивы</vt:lpstr>
      <vt:lpstr>Массивы – пример 1</vt:lpstr>
      <vt:lpstr>Массивы – пример 2</vt:lpstr>
      <vt:lpstr>Массивы – пример 2: ТРАССИРОВКА в VS</vt:lpstr>
      <vt:lpstr>Презентация PowerPoint</vt:lpstr>
      <vt:lpstr>Одномерный массив в Си Некоторые операции</vt:lpstr>
      <vt:lpstr>Вывод элементов массива</vt:lpstr>
      <vt:lpstr>Заполнение значениями i * 10</vt:lpstr>
      <vt:lpstr>Заполнение значениями 0</vt:lpstr>
      <vt:lpstr>Заполнение случайными значениями (WHILE)</vt:lpstr>
      <vt:lpstr>Заполнение случайными значениями (FOR)</vt:lpstr>
      <vt:lpstr>FOR</vt:lpstr>
      <vt:lpstr>Цикл с предусловием while</vt:lpstr>
      <vt:lpstr>Цикл for</vt:lpstr>
      <vt:lpstr>Цикл for (2)</vt:lpstr>
      <vt:lpstr>Цикл for – рисуем блок-схему!</vt:lpstr>
      <vt:lpstr>Цикл for – рисуем блок-схему</vt:lpstr>
      <vt:lpstr>Цикл for – трассируем!</vt:lpstr>
      <vt:lpstr>Какие варианты являются синтаксически некорректными?</vt:lpstr>
      <vt:lpstr>FOR vs WHILE</vt:lpstr>
      <vt:lpstr>FOR vs WHILE</vt:lpstr>
      <vt:lpstr>Презентация PowerPoint</vt:lpstr>
      <vt:lpstr>Одномерный массив в Си Выборочное использование элементов</vt:lpstr>
      <vt:lpstr>Массив грибов</vt:lpstr>
      <vt:lpstr>Массив грибов (2)</vt:lpstr>
      <vt:lpstr>Массив грибов (3)</vt:lpstr>
      <vt:lpstr>Массив грибов (3)</vt:lpstr>
      <vt:lpstr>Массив грибов (4)</vt:lpstr>
      <vt:lpstr>Массив грибов (5)</vt:lpstr>
      <vt:lpstr>Массив грибов (6)</vt:lpstr>
      <vt:lpstr>Массив грибов (7)</vt:lpstr>
      <vt:lpstr>Одномерный массив в Си «Массив переменной длины»</vt:lpstr>
      <vt:lpstr>Как в Си сделать массив «переменной длины»? </vt:lpstr>
      <vt:lpstr>Добавление элемента в конец массива</vt:lpstr>
      <vt:lpstr>Удаление последнего  элемента массива</vt:lpstr>
      <vt:lpstr>Ввод массива с клавиатуры</vt:lpstr>
      <vt:lpstr>Вставка элемента в i-ую позицию</vt:lpstr>
      <vt:lpstr>Вставка элемента в i-ую позицию - трассировка</vt:lpstr>
      <vt:lpstr>Удаление i-го элемента массива</vt:lpstr>
      <vt:lpstr>Удаление i-го элемента массива - трассировка</vt:lpstr>
      <vt:lpstr>Подсчет количества элементов</vt:lpstr>
      <vt:lpstr>Подсчет количества элементов - трассировка</vt:lpstr>
      <vt:lpstr>Подсчет суммы элементов</vt:lpstr>
      <vt:lpstr>Подсчет суммы элементов - трассировка</vt:lpstr>
      <vt:lpstr>Изменение элементов по условию</vt:lpstr>
      <vt:lpstr>Изменение элементов по условию - трассировка</vt:lpstr>
      <vt:lpstr>Поиск первого элемента, удовлетворяющего условию</vt:lpstr>
      <vt:lpstr>Поиск первого элемента, удовлетворяющего условию - трассировка</vt:lpstr>
      <vt:lpstr>Поиск значения минимального элемента</vt:lpstr>
      <vt:lpstr>Поиск значения минимального элемента - трассировка</vt:lpstr>
      <vt:lpstr>Поиск индекса максимального элемента</vt:lpstr>
      <vt:lpstr>Поиск индекса максимального элемента – трассировка</vt:lpstr>
      <vt:lpstr>Поменять местами максимальный и начальный элемент</vt:lpstr>
      <vt:lpstr>Сортировка методом выбора*</vt:lpstr>
      <vt:lpstr>Сортировка методом выбора (1)*</vt:lpstr>
      <vt:lpstr>Сортировка методом выбора (2)*</vt:lpstr>
      <vt:lpstr>Сортировка методом выбора (3)*</vt:lpstr>
      <vt:lpstr>Сортировка методом выбора (4)*</vt:lpstr>
      <vt:lpstr>Презентация PowerPoint</vt:lpstr>
      <vt:lpstr>Лабораторная работа №16</vt:lpstr>
      <vt:lpstr>Задача 1. Базовые операции</vt:lpstr>
      <vt:lpstr>Задача 1. Базовые операции(2)</vt:lpstr>
      <vt:lpstr>Задача 1. Базовые операции(3)</vt:lpstr>
      <vt:lpstr>Задача 1. Базовые операции(4)</vt:lpstr>
      <vt:lpstr>Задача 1. Базовые операции(4)</vt:lpstr>
      <vt:lpstr>Задача 1. Базовые операции(4)</vt:lpstr>
      <vt:lpstr>Задача 1. Базовые операции(5)</vt:lpstr>
      <vt:lpstr>Задача 1. Базовые операции(6)</vt:lpstr>
      <vt:lpstr>Задача 2 </vt:lpstr>
      <vt:lpstr>Задача 3 </vt:lpstr>
      <vt:lpstr>Задача 4 </vt:lpstr>
      <vt:lpstr>Задача 5* </vt:lpstr>
      <vt:lpstr>Задача 6* </vt:lpstr>
      <vt:lpstr>Домашнее задание по ЛР16</vt:lpstr>
      <vt:lpstr>ИТОГО по ЛР16</vt:lpstr>
      <vt:lpstr>Презентация PowerPoint</vt:lpstr>
      <vt:lpstr>Лабораторная работа №17</vt:lpstr>
      <vt:lpstr>Задача 1 </vt:lpstr>
      <vt:lpstr>Задача 2 </vt:lpstr>
      <vt:lpstr>Задача 3 </vt:lpstr>
      <vt:lpstr>Задача 4 </vt:lpstr>
      <vt:lpstr>Задача 5*</vt:lpstr>
      <vt:lpstr>Задача 6* </vt:lpstr>
      <vt:lpstr>Домашнее задание по ЛР17</vt:lpstr>
      <vt:lpstr>ИТОГО по ЛР17</vt:lpstr>
      <vt:lpstr>Презентация PowerPoint</vt:lpstr>
      <vt:lpstr>ИТОГО по лекции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333</cp:revision>
  <dcterms:created xsi:type="dcterms:W3CDTF">2015-09-02T18:56:24Z</dcterms:created>
  <dcterms:modified xsi:type="dcterms:W3CDTF">2023-10-29T14:02:01Z</dcterms:modified>
</cp:coreProperties>
</file>