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906" r:id="rId2"/>
    <p:sldId id="681" r:id="rId3"/>
    <p:sldId id="766" r:id="rId4"/>
    <p:sldId id="362" r:id="rId5"/>
    <p:sldId id="877" r:id="rId6"/>
    <p:sldId id="541" r:id="rId7"/>
    <p:sldId id="878" r:id="rId8"/>
    <p:sldId id="876" r:id="rId9"/>
    <p:sldId id="879" r:id="rId10"/>
    <p:sldId id="795" r:id="rId11"/>
    <p:sldId id="880" r:id="rId12"/>
    <p:sldId id="875" r:id="rId13"/>
    <p:sldId id="873" r:id="rId14"/>
    <p:sldId id="874" r:id="rId15"/>
    <p:sldId id="881" r:id="rId16"/>
    <p:sldId id="882" r:id="rId17"/>
    <p:sldId id="792" r:id="rId18"/>
    <p:sldId id="883" r:id="rId19"/>
    <p:sldId id="884" r:id="rId20"/>
    <p:sldId id="885" r:id="rId21"/>
    <p:sldId id="764" r:id="rId22"/>
    <p:sldId id="834" r:id="rId23"/>
    <p:sldId id="886" r:id="rId24"/>
    <p:sldId id="840" r:id="rId25"/>
    <p:sldId id="841" r:id="rId26"/>
    <p:sldId id="842" r:id="rId27"/>
    <p:sldId id="887" r:id="rId28"/>
    <p:sldId id="904" r:id="rId29"/>
    <p:sldId id="905" r:id="rId30"/>
    <p:sldId id="907" r:id="rId31"/>
    <p:sldId id="1069" r:id="rId32"/>
    <p:sldId id="908" r:id="rId33"/>
    <p:sldId id="835" r:id="rId34"/>
    <p:sldId id="703" r:id="rId35"/>
    <p:sldId id="704" r:id="rId36"/>
    <p:sldId id="888" r:id="rId37"/>
    <p:sldId id="889" r:id="rId38"/>
    <p:sldId id="890" r:id="rId39"/>
    <p:sldId id="708" r:id="rId40"/>
    <p:sldId id="274" r:id="rId41"/>
    <p:sldId id="275" r:id="rId42"/>
    <p:sldId id="722" r:id="rId43"/>
    <p:sldId id="700" r:id="rId44"/>
    <p:sldId id="891" r:id="rId45"/>
    <p:sldId id="892" r:id="rId46"/>
    <p:sldId id="893" r:id="rId47"/>
    <p:sldId id="894" r:id="rId48"/>
    <p:sldId id="895" r:id="rId49"/>
    <p:sldId id="896" r:id="rId50"/>
    <p:sldId id="897" r:id="rId51"/>
    <p:sldId id="898" r:id="rId52"/>
    <p:sldId id="899" r:id="rId53"/>
    <p:sldId id="900" r:id="rId54"/>
    <p:sldId id="1029" r:id="rId55"/>
    <p:sldId id="1047" r:id="rId56"/>
    <p:sldId id="1048" r:id="rId57"/>
    <p:sldId id="1049" r:id="rId58"/>
    <p:sldId id="1050" r:id="rId59"/>
    <p:sldId id="1057" r:id="rId60"/>
    <p:sldId id="1051" r:id="rId61"/>
    <p:sldId id="1052" r:id="rId62"/>
    <p:sldId id="1053" r:id="rId63"/>
    <p:sldId id="1054" r:id="rId64"/>
    <p:sldId id="1055" r:id="rId65"/>
    <p:sldId id="1058" r:id="rId66"/>
    <p:sldId id="1059" r:id="rId67"/>
    <p:sldId id="1060" r:id="rId68"/>
    <p:sldId id="1061" r:id="rId69"/>
    <p:sldId id="1062" r:id="rId70"/>
    <p:sldId id="1063" r:id="rId71"/>
    <p:sldId id="1064" r:id="rId72"/>
    <p:sldId id="1065" r:id="rId73"/>
    <p:sldId id="1066" r:id="rId74"/>
    <p:sldId id="1067" r:id="rId75"/>
    <p:sldId id="1068" r:id="rId76"/>
    <p:sldId id="837" r:id="rId77"/>
    <p:sldId id="901" r:id="rId78"/>
    <p:sldId id="902" r:id="rId79"/>
    <p:sldId id="903" r:id="rId80"/>
    <p:sldId id="345" r:id="rId81"/>
    <p:sldId id="346" r:id="rId82"/>
    <p:sldId id="326" r:id="rId83"/>
    <p:sldId id="421" r:id="rId84"/>
    <p:sldId id="402" r:id="rId8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906"/>
            <p14:sldId id="681"/>
            <p14:sldId id="766"/>
            <p14:sldId id="362"/>
            <p14:sldId id="877"/>
            <p14:sldId id="541"/>
            <p14:sldId id="878"/>
            <p14:sldId id="876"/>
            <p14:sldId id="879"/>
            <p14:sldId id="795"/>
            <p14:sldId id="880"/>
            <p14:sldId id="875"/>
            <p14:sldId id="873"/>
            <p14:sldId id="874"/>
            <p14:sldId id="881"/>
            <p14:sldId id="882"/>
            <p14:sldId id="792"/>
            <p14:sldId id="883"/>
            <p14:sldId id="884"/>
            <p14:sldId id="885"/>
            <p14:sldId id="764"/>
            <p14:sldId id="834"/>
            <p14:sldId id="886"/>
            <p14:sldId id="840"/>
            <p14:sldId id="841"/>
            <p14:sldId id="842"/>
            <p14:sldId id="887"/>
            <p14:sldId id="904"/>
            <p14:sldId id="905"/>
            <p14:sldId id="907"/>
            <p14:sldId id="1069"/>
            <p14:sldId id="908"/>
            <p14:sldId id="835"/>
            <p14:sldId id="703"/>
            <p14:sldId id="704"/>
            <p14:sldId id="888"/>
            <p14:sldId id="889"/>
            <p14:sldId id="890"/>
            <p14:sldId id="708"/>
            <p14:sldId id="274"/>
            <p14:sldId id="275"/>
            <p14:sldId id="722"/>
            <p14:sldId id="70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1029"/>
            <p14:sldId id="1047"/>
            <p14:sldId id="1048"/>
            <p14:sldId id="1049"/>
            <p14:sldId id="1050"/>
            <p14:sldId id="1057"/>
            <p14:sldId id="1051"/>
            <p14:sldId id="1052"/>
            <p14:sldId id="1053"/>
            <p14:sldId id="1054"/>
            <p14:sldId id="1055"/>
            <p14:sldId id="1058"/>
            <p14:sldId id="1059"/>
            <p14:sldId id="1060"/>
            <p14:sldId id="1061"/>
            <p14:sldId id="1062"/>
            <p14:sldId id="1063"/>
            <p14:sldId id="1064"/>
            <p14:sldId id="1065"/>
            <p14:sldId id="1066"/>
            <p14:sldId id="1067"/>
            <p14:sldId id="1068"/>
            <p14:sldId id="837"/>
            <p14:sldId id="901"/>
            <p14:sldId id="902"/>
            <p14:sldId id="903"/>
            <p14:sldId id="345"/>
            <p14:sldId id="346"/>
            <p14:sldId id="326"/>
            <p14:sldId id="42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660"/>
  </p:normalViewPr>
  <p:slideViewPr>
    <p:cSldViewPr>
      <p:cViewPr varScale="1">
        <p:scale>
          <a:sx n="105" d="100"/>
          <a:sy n="105" d="100"/>
        </p:scale>
        <p:origin x="14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28.04.2023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924944"/>
            <a:ext cx="7632848" cy="26391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b="1" dirty="0">
                <a:solidFill>
                  <a:srgbClr val="0070C0"/>
                </a:solidFill>
              </a:rPr>
              <a:t>Лекция 11</a:t>
            </a:r>
          </a:p>
          <a:p>
            <a:pPr algn="l"/>
            <a:r>
              <a:rPr lang="ru-RU" sz="3200" b="1" dirty="0"/>
              <a:t>Двухмерные массивы</a:t>
            </a:r>
          </a:p>
          <a:p>
            <a:endParaRPr lang="ru-RU" sz="3200" b="1" dirty="0"/>
          </a:p>
          <a:p>
            <a:pPr algn="l"/>
            <a:r>
              <a:rPr lang="ru-RU" sz="3200" b="1" dirty="0">
                <a:solidFill>
                  <a:srgbClr val="0070C0"/>
                </a:solidFill>
              </a:rPr>
              <a:t>ЛР </a:t>
            </a:r>
            <a:r>
              <a:rPr lang="ru-RU" b="1" dirty="0">
                <a:solidFill>
                  <a:srgbClr val="0070C0"/>
                </a:solidFill>
              </a:rPr>
              <a:t>20</a:t>
            </a:r>
            <a:r>
              <a:rPr lang="ru-RU" sz="3200" b="1" dirty="0">
                <a:solidFill>
                  <a:srgbClr val="0070C0"/>
                </a:solidFill>
              </a:rPr>
              <a:t>. Простейшие операции с двухмерными массивами</a:t>
            </a:r>
          </a:p>
          <a:p>
            <a:pPr algn="l"/>
            <a:r>
              <a:rPr lang="ru-RU" sz="3200" b="1" dirty="0">
                <a:solidFill>
                  <a:srgbClr val="0070C0"/>
                </a:solidFill>
              </a:rPr>
              <a:t>ЛР 21. Применение двухмерных массивов в играх</a:t>
            </a:r>
            <a:endParaRPr lang="ru-RU" sz="3200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DEE06C9-E1E0-53ED-A89F-3A2770ABE11D}"/>
              </a:ext>
            </a:extLst>
          </p:cNvPr>
          <p:cNvSpPr txBox="1">
            <a:spLocks/>
          </p:cNvSpPr>
          <p:nvPr/>
        </p:nvSpPr>
        <p:spPr>
          <a:xfrm>
            <a:off x="1259632" y="404664"/>
            <a:ext cx="7344816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Курс «Основы программирования»</a:t>
            </a:r>
            <a:br>
              <a:rPr lang="ru-RU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ru-RU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Власенко Олег </a:t>
            </a: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Федосович</a:t>
            </a:r>
            <a:b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SimbirSoft</a:t>
            </a:r>
            <a:endParaRPr lang="ru-RU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9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Лекция 7 «Массивы</a:t>
            </a:r>
            <a:r>
              <a:rPr lang="en-US" sz="2800" b="1" dirty="0"/>
              <a:t>&amp;</a:t>
            </a:r>
            <a:r>
              <a:rPr lang="ru-RU" sz="2800" b="1" dirty="0"/>
              <a:t>Структуры </a:t>
            </a:r>
            <a:r>
              <a:rPr lang="en-US" sz="2800" b="1" dirty="0"/>
              <a:t>– </a:t>
            </a:r>
            <a:r>
              <a:rPr lang="ru-RU" sz="2800" b="1" dirty="0"/>
              <a:t>пример</a:t>
            </a:r>
            <a:r>
              <a:rPr lang="en-US" sz="2800" b="1" dirty="0"/>
              <a:t> </a:t>
            </a:r>
            <a:r>
              <a:rPr lang="ru-RU" sz="2800" b="1" dirty="0"/>
              <a:t>– </a:t>
            </a:r>
            <a:r>
              <a:rPr lang="en-US" sz="2800" b="1" dirty="0"/>
              <a:t>Polygon</a:t>
            </a:r>
            <a:r>
              <a:rPr lang="ru-RU" sz="2800" b="1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23528" y="751344"/>
            <a:ext cx="849694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HBRUSH </a:t>
            </a:r>
            <a:r>
              <a:rPr lang="en-US" sz="2000" dirty="0" err="1"/>
              <a:t>hBrush</a:t>
            </a:r>
            <a:r>
              <a:rPr lang="en-US" sz="2000" dirty="0"/>
              <a:t>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/>
              <a:t>hBrush</a:t>
            </a:r>
            <a:r>
              <a:rPr lang="en-US" sz="2000" dirty="0"/>
              <a:t>);</a:t>
            </a:r>
            <a:endParaRPr lang="ru-RU" sz="2000" dirty="0"/>
          </a:p>
          <a:p>
            <a:r>
              <a:rPr lang="en-US" sz="2000" dirty="0"/>
              <a:t>Ellipse(</a:t>
            </a:r>
            <a:r>
              <a:rPr lang="en-US" sz="2000" dirty="0" err="1"/>
              <a:t>hdc</a:t>
            </a:r>
            <a:r>
              <a:rPr lang="en-US" sz="2000" dirty="0"/>
              <a:t>, 0, 0 , 160, 120);</a:t>
            </a:r>
          </a:p>
          <a:p>
            <a:endParaRPr lang="ru-RU" sz="2000" dirty="0"/>
          </a:p>
          <a:p>
            <a:r>
              <a:rPr lang="en-US" sz="2000" dirty="0"/>
              <a:t>HBRUSH hBrush2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HS_DIAGCROSS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hBrush2);</a:t>
            </a:r>
          </a:p>
          <a:p>
            <a:endParaRPr lang="en-US" sz="2000" dirty="0"/>
          </a:p>
          <a:p>
            <a:r>
              <a:rPr lang="en-US" sz="2000" b="1" dirty="0"/>
              <a:t>POINT </a:t>
            </a:r>
            <a:r>
              <a:rPr lang="en-US" sz="2000" b="1" dirty="0" err="1"/>
              <a:t>pt</a:t>
            </a:r>
            <a:r>
              <a:rPr lang="en-US" sz="2000" b="1" dirty="0"/>
              <a:t>[5];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[0].x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[0].y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[1].y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[4].y = 100;</a:t>
            </a:r>
          </a:p>
          <a:p>
            <a:r>
              <a:rPr lang="en-US" sz="2000" dirty="0"/>
              <a:t>Polygon(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b="1" dirty="0" err="1"/>
              <a:t>pt</a:t>
            </a:r>
            <a:r>
              <a:rPr lang="en-US" sz="2000" dirty="0"/>
              <a:t>, 5);</a:t>
            </a:r>
            <a:endParaRPr lang="ru-RU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025139-0404-4580-AAFB-A0FE5F59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86100"/>
            <a:ext cx="3218491" cy="32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3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Лекция 7 «Массивы</a:t>
            </a:r>
            <a:r>
              <a:rPr lang="en-US" sz="2800" b="1" dirty="0"/>
              <a:t>&amp;</a:t>
            </a:r>
            <a:r>
              <a:rPr lang="ru-RU" sz="2800" b="1" dirty="0"/>
              <a:t>Структуры </a:t>
            </a:r>
            <a:r>
              <a:rPr lang="en-US" sz="2800" b="1" dirty="0"/>
              <a:t>– </a:t>
            </a:r>
            <a:r>
              <a:rPr lang="ru-RU" sz="2800" b="1" dirty="0"/>
              <a:t>пример</a:t>
            </a:r>
            <a:r>
              <a:rPr lang="en-US" sz="2800" b="1" dirty="0"/>
              <a:t> </a:t>
            </a:r>
            <a:r>
              <a:rPr lang="ru-RU" sz="2800" b="1" dirty="0"/>
              <a:t>– </a:t>
            </a:r>
            <a:r>
              <a:rPr lang="en-US" sz="2800" b="1" dirty="0"/>
              <a:t>Polygon</a:t>
            </a:r>
            <a:r>
              <a:rPr lang="ru-RU" sz="2800" b="1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23528" y="751344"/>
            <a:ext cx="849694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HBRUSH </a:t>
            </a:r>
            <a:r>
              <a:rPr lang="en-US" sz="2000" dirty="0" err="1"/>
              <a:t>hBrush</a:t>
            </a:r>
            <a:r>
              <a:rPr lang="en-US" sz="2000" dirty="0"/>
              <a:t>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/>
              <a:t>hBrush</a:t>
            </a:r>
            <a:r>
              <a:rPr lang="en-US" sz="2000" dirty="0"/>
              <a:t>);</a:t>
            </a:r>
            <a:endParaRPr lang="ru-RU" sz="2000" dirty="0"/>
          </a:p>
          <a:p>
            <a:r>
              <a:rPr lang="en-US" sz="2000" dirty="0"/>
              <a:t>Ellipse(</a:t>
            </a:r>
            <a:r>
              <a:rPr lang="en-US" sz="2000" dirty="0" err="1"/>
              <a:t>hdc</a:t>
            </a:r>
            <a:r>
              <a:rPr lang="en-US" sz="2000" dirty="0"/>
              <a:t>, 0, 0 , 160, 120);</a:t>
            </a:r>
          </a:p>
          <a:p>
            <a:endParaRPr lang="ru-RU" sz="2000" dirty="0"/>
          </a:p>
          <a:p>
            <a:r>
              <a:rPr lang="en-US" sz="2000" dirty="0"/>
              <a:t>HBRUSH hBrush2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HS_DIAGCROSS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hBrush2);</a:t>
            </a:r>
          </a:p>
          <a:p>
            <a:endParaRPr lang="en-US" sz="2000" dirty="0"/>
          </a:p>
          <a:p>
            <a:r>
              <a:rPr lang="en-US" sz="2000" b="1" dirty="0"/>
              <a:t>POINT </a:t>
            </a:r>
            <a:r>
              <a:rPr lang="en-US" sz="2000" b="1" dirty="0" err="1"/>
              <a:t>pt</a:t>
            </a:r>
            <a:r>
              <a:rPr lang="en-US" sz="2000" b="1" dirty="0"/>
              <a:t>[5];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[0].x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[0].y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[1].y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[4].y = 100;</a:t>
            </a:r>
          </a:p>
          <a:p>
            <a:r>
              <a:rPr lang="en-US" sz="2000" dirty="0"/>
              <a:t>Polygon(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b="1" dirty="0" err="1"/>
              <a:t>pt</a:t>
            </a:r>
            <a:r>
              <a:rPr lang="en-US" sz="2000" dirty="0"/>
              <a:t>, 5);</a:t>
            </a:r>
            <a:endParaRPr lang="ru-RU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025139-0404-4580-AAFB-A0FE5F59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86100"/>
            <a:ext cx="3218491" cy="32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9C289F-59C4-4F8D-9D53-31C6D1217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970" y="5073889"/>
            <a:ext cx="6671030" cy="17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0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33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Двухмерные массивы в Си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24487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\n %d %d %d \n\n"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a[0][0], a[0][1], a[0][2], a[1][0], a[1][1], a[1][2]);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b[0][0], b[0][1], b[0][2], b[0][3]);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b[1][0], b[1][1], b[1][2], b[1][3]);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b[2][0], b[2][1], b[2][2], b[2][3]);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3756B0-D529-45F5-BDC3-A0EDBA72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786792"/>
            <a:ext cx="4211960" cy="24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7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\n %d %d %d \n\n"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a[0][0], a[0][1], a[0][2], a[1][0], a[1][1], a[1][2]);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b[0][0], b[0][1], b[0][2], b[0][3]);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b[1][0], b[1][1], b[1][2], b[1][3]);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b[2][0], b[2][1], b[2][2], b[2][3]);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3756B0-D529-45F5-BDC3-A0EDBA72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786792"/>
            <a:ext cx="4211960" cy="24798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9251EB-BDB4-4F73-BD7F-6E2D406BB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89" y="3429000"/>
            <a:ext cx="3985959" cy="13357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1485B8-701F-4B82-AC32-1404F417D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29" y="5073888"/>
            <a:ext cx="5025996" cy="16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9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9251EB-BDB4-4F73-BD7F-6E2D406B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195027"/>
            <a:ext cx="4732329" cy="15859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1485B8-701F-4B82-AC32-1404F417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50" y="4581128"/>
            <a:ext cx="604142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0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2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a[0][1] = 10;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a[1][1] = 20;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4640EA-9456-4480-A81F-128C7D46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399" y="1100884"/>
            <a:ext cx="483408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19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3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a[0][1] = 10;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a[1][1] = 20;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ECA65E-A781-440F-A5A2-13893F4B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078515"/>
            <a:ext cx="5433106" cy="7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91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4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a[0][1] = 10;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a[1][1] = 20;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5F9E68-B82A-4E0C-8B40-35B5A937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717032"/>
            <a:ext cx="3744416" cy="23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9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282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5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a[0][1] = 10;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a[1][1] = 20;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"%3d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"%3d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8C0410-3ED4-47B6-9939-DDE2656C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540190"/>
            <a:ext cx="2942796" cy="22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6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94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Двухмерный массив в Си</a:t>
            </a:r>
            <a:br>
              <a:rPr lang="ru-RU" b="1" dirty="0"/>
            </a:br>
            <a:r>
              <a:rPr lang="ru-RU" b="1" i="1" dirty="0"/>
              <a:t>Некоторые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099207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Вывод элементов массива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</a:p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defTabSz="357188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arr[</a:t>
            </a:r>
            <a:r>
              <a:rPr lang="fr-FR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MAX_M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0,  1,  222,  3},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{10, 11, 12, 13},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{20, 21, 22, 23}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 = 3;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 = 4;</a:t>
            </a:r>
          </a:p>
          <a:p>
            <a:pPr defTabSz="357188"/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"!!!! print() !!!!\n"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"%3d 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print();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0AC158-888F-4847-8A74-8BC461E5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18" y="4365104"/>
            <a:ext cx="3851818" cy="17281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B5B05E-1E34-4AD4-8828-A8A998F9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49" y="881326"/>
            <a:ext cx="5915851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40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 err="1"/>
              <a:t>i</a:t>
            </a:r>
            <a:r>
              <a:rPr lang="en-US" sz="2800" b="1" dirty="0"/>
              <a:t> * 10 + j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fillIx10()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"!!!! fillIx10() !!!!\n"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10 + j;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0A9618-0DEE-45C1-9ABC-5BA5F557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727166"/>
            <a:ext cx="378696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21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/>
              <a:t>0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"!!!!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() !!!!\n"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454082-7D88-4C35-9410-68DD5EE3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5" y="1076227"/>
            <a:ext cx="3293229" cy="27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02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случайными значениями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randFill0_9()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"!!!! randFill0_9() !!!!\n"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rand() % 10;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E8256C-B8AA-4874-8804-6FCA538F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454170"/>
            <a:ext cx="3440750" cy="38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00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Поиск минимального элемента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"!!!!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findMin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() !!!!\n"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min = arr[0][0];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&lt; min)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min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j;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"min =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min);</a:t>
            </a:r>
          </a:p>
          <a:p>
            <a:pPr defTabSz="357188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"imin = %d\n"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iMin);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=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5D334D-1DDC-49A1-9B6A-8B8B5888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86" y="3573016"/>
            <a:ext cx="4243370" cy="30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27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Удалить строку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delRow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"!!!!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deleteRow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(%d) !!!!\n"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delRow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400" dirty="0">
                <a:solidFill>
                  <a:srgbClr val="808080"/>
                </a:solidFill>
                <a:latin typeface="Consolas" panose="020B0609020204030204" pitchFamily="49" charset="0"/>
              </a:rPr>
              <a:t>delRow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 &lt; n - 1; i++)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+ 1][j];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n--;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"Номер строки, которую нужно удалить: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(num);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DBC387-4313-447A-9A73-B39C3D3A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418" y="4787353"/>
            <a:ext cx="3544875" cy="19888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26AD92-0079-A1DF-4D47-F4BB2765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025" y="751344"/>
            <a:ext cx="3372321" cy="16004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404D66-9AD9-AA10-A2ED-3BC1BD2AE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025" y="2624025"/>
            <a:ext cx="335326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87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Вставить столбец</a:t>
            </a:r>
            <a:r>
              <a:rPr lang="en-US" sz="2800" b="1" dirty="0"/>
              <a:t> </a:t>
            </a:r>
            <a:r>
              <a:rPr lang="ru-RU" sz="2800" b="1" dirty="0"/>
              <a:t>(в конец)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addColumn0()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"!!!! addColumn0() !!!!\n"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 &lt;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MAX_M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][m]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addColumn0();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C323C8-5570-4667-A510-7BF4D0A6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03" y="4043829"/>
            <a:ext cx="3600400" cy="27565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690EBA-2530-CB58-CF1F-7FCC6C01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271" y="2451709"/>
            <a:ext cx="3372321" cy="1609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3EB497-7CF0-67D2-346B-3025213EE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799" y="751344"/>
            <a:ext cx="337232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4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Переменные, структуры, массивы, массивы структур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221442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Сохранить в файл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879453"/>
            <a:ext cx="84969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Сохранение состояния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save() {</a:t>
            </a:r>
          </a:p>
          <a:p>
            <a:pPr defTabSz="357188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Выходной файл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"c:\\Temp\\arr1.txt"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"Выходной файл не создался"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5ECD5D-D142-B343-E310-88A6B22C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69" y="4653135"/>
            <a:ext cx="3359392" cy="19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00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Загрузить из файла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879453"/>
            <a:ext cx="84969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Загрузка состояния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load() {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"c:\\Temp\\arr1.txt"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"Входной файл не найден"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&amp;m);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F83435-A60A-5F6F-94FB-7F156905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69" y="4653135"/>
            <a:ext cx="3359392" cy="19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10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Демонстрация сохранения и загрузки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addColumn0();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save();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fillIx10();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load();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6E479E-0D9E-6C78-D9C6-ADD1638D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795036"/>
            <a:ext cx="3359392" cy="19867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709127-067D-583F-47C5-C2D66A89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076227"/>
            <a:ext cx="3745178" cy="52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71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512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№20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Простейшие операции с двухмерными массивами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566795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</a:t>
            </a:r>
            <a:r>
              <a:rPr lang="en-US" sz="3200" b="1" dirty="0"/>
              <a:t>#</a:t>
            </a:r>
            <a:r>
              <a:rPr lang="ru-RU" sz="3200" b="1" dirty="0"/>
              <a:t>. Создать консольное меню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Создать меню, при помощи которого можно выбирать операции над двухмерным массивом.</a:t>
            </a:r>
            <a:r>
              <a:rPr lang="en-US" dirty="0"/>
              <a:t> </a:t>
            </a:r>
            <a:r>
              <a:rPr lang="ru-RU" dirty="0"/>
              <a:t>Выводить состояние массива перед каждым обращении к меню.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32050"/>
            <a:ext cx="6408712" cy="45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20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2#</a:t>
            </a:r>
            <a:r>
              <a:rPr lang="ru-RU" sz="3200" b="1" dirty="0"/>
              <a:t>. Реализовать операции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Прикрутить операции, ранее разобранные в лекции:</a:t>
            </a:r>
          </a:p>
          <a:p>
            <a:pPr marL="342900" indent="-342900">
              <a:buAutoNum type="arabicPeriod"/>
            </a:pPr>
            <a:r>
              <a:rPr lang="ru-RU" dirty="0"/>
              <a:t>Заполнить значениями </a:t>
            </a:r>
            <a:r>
              <a:rPr lang="en-US" dirty="0" err="1"/>
              <a:t>i</a:t>
            </a:r>
            <a:r>
              <a:rPr lang="en-US" dirty="0"/>
              <a:t> * 10 + j</a:t>
            </a:r>
          </a:p>
          <a:p>
            <a:pPr marL="342900" indent="-342900">
              <a:buAutoNum type="arabicPeriod"/>
            </a:pPr>
            <a:r>
              <a:rPr lang="ru-RU" dirty="0"/>
              <a:t>Заполнить нулями</a:t>
            </a:r>
          </a:p>
          <a:p>
            <a:pPr marL="342900" indent="-342900">
              <a:buAutoNum type="arabicPeriod"/>
            </a:pPr>
            <a:r>
              <a:rPr lang="ru-RU" dirty="0"/>
              <a:t>Заполнить случайными значениями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18" y="2420888"/>
            <a:ext cx="592896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90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3</a:t>
            </a:r>
            <a:r>
              <a:rPr lang="en-US" sz="3200" b="1" dirty="0"/>
              <a:t>#</a:t>
            </a:r>
            <a:r>
              <a:rPr lang="ru-RU" sz="3200" b="1" dirty="0"/>
              <a:t>. Реализовать операцию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Реализовать и прикрутить к меню операцию – «Все нечетные увеличить в 10 раз»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18" y="2420888"/>
            <a:ext cx="592896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1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4</a:t>
            </a:r>
            <a:r>
              <a:rPr lang="en-US" sz="3200" b="1" dirty="0"/>
              <a:t>+</a:t>
            </a:r>
            <a:r>
              <a:rPr lang="ru-RU" sz="3200" b="1" dirty="0"/>
              <a:t>. Реализовать операцию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Реализовать и прикрутить к меню операцию – «Все кратные 10 уменьшить в 10 раз»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18" y="2420888"/>
            <a:ext cx="592896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94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  <a:r>
              <a:rPr lang="en-US" sz="3200" b="1" dirty="0"/>
              <a:t> </a:t>
            </a:r>
            <a:r>
              <a:rPr lang="ru-RU" sz="3200" b="1" dirty="0"/>
              <a:t>по ЛР</a:t>
            </a:r>
            <a:r>
              <a:rPr lang="en-US" sz="3200" b="1" dirty="0"/>
              <a:t>20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/>
              <a:t>Доделать задачи 1</a:t>
            </a:r>
            <a:r>
              <a:rPr lang="en-US" sz="2000" dirty="0"/>
              <a:t>#</a:t>
            </a:r>
            <a:r>
              <a:rPr lang="ru-RU" sz="2000" dirty="0"/>
              <a:t>-</a:t>
            </a:r>
            <a:r>
              <a:rPr lang="en-US" sz="2000" dirty="0"/>
              <a:t>3#</a:t>
            </a:r>
            <a:r>
              <a:rPr lang="ru-RU" sz="2000" dirty="0"/>
              <a:t>.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r>
              <a:rPr lang="ru-RU" sz="2000" dirty="0"/>
              <a:t>2) Задача 5+. Добавить в программу возможность ввода массива с клавиатуры</a:t>
            </a:r>
          </a:p>
          <a:p>
            <a:endParaRPr lang="ru-RU" sz="2000" dirty="0"/>
          </a:p>
          <a:p>
            <a:r>
              <a:rPr lang="ru-RU" sz="2000" dirty="0"/>
              <a:t>3) Задача 6+. Добавить в программу возможность сохранения массива в файле и его загрузки из готового файла</a:t>
            </a:r>
          </a:p>
          <a:p>
            <a:endParaRPr lang="ru-RU" sz="2000" dirty="0"/>
          </a:p>
          <a:p>
            <a:r>
              <a:rPr lang="ru-RU" sz="2000" dirty="0"/>
              <a:t>4) Задача 7+. удалить заданную строку  из массива</a:t>
            </a:r>
          </a:p>
          <a:p>
            <a:endParaRPr lang="ru-RU" sz="2000" dirty="0"/>
          </a:p>
          <a:p>
            <a:r>
              <a:rPr lang="ru-RU" sz="2000" dirty="0"/>
              <a:t>5) Задача 8*. Продублировать заданный столбец массива</a:t>
            </a:r>
          </a:p>
          <a:p>
            <a:endParaRPr lang="ru-RU" sz="2000" dirty="0"/>
          </a:p>
          <a:p>
            <a:r>
              <a:rPr lang="ru-RU" sz="2000" dirty="0"/>
              <a:t>6) Задача 9*. Выполнить задание по варианту</a:t>
            </a:r>
          </a:p>
          <a:p>
            <a:endParaRPr lang="ru-RU" sz="2000" dirty="0"/>
          </a:p>
          <a:p>
            <a:r>
              <a:rPr lang="ru-RU" sz="2000" dirty="0"/>
              <a:t>7) Задача 10**. Выполнить задание по варианту</a:t>
            </a:r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5479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2. «Покупаем квартиру»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площадь квартиры и стоимость квадратного метра.</a:t>
            </a:r>
          </a:p>
          <a:p>
            <a:r>
              <a:rPr lang="ru-RU" dirty="0"/>
              <a:t>Выводится сколько будет стоить эта квартира.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50" y="1844824"/>
            <a:ext cx="8964488" cy="475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949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Варианты для задачи 9*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42844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Вариант А1:</a:t>
            </a:r>
          </a:p>
          <a:p>
            <a:r>
              <a:rPr lang="ru-RU" sz="1400" dirty="0"/>
              <a:t>В массиве все элементы, стоящие выше и левее минимального элемента, заменить на среднее арифметическое минимального и максимального элементов.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А2:</a:t>
            </a:r>
          </a:p>
          <a:p>
            <a:r>
              <a:rPr lang="ru-RU" sz="1400" dirty="0"/>
              <a:t>В массиве все элементы, стоящие ниже и левее максимального элемента, заменить на среднее арифметическое минимального и максимального элементов последнего столбца.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А3:</a:t>
            </a:r>
          </a:p>
          <a:p>
            <a:r>
              <a:rPr lang="ru-RU" sz="1400" dirty="0"/>
              <a:t>В массиве все элементы, стоящие ниже и левее максимального элемента, заменить на минимальный элемент.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А4:</a:t>
            </a:r>
          </a:p>
          <a:p>
            <a:r>
              <a:rPr lang="ru-RU" sz="1400" dirty="0"/>
              <a:t>В массиве все нечетные элементы, стоящие ниже минимального элемента массива и стоящие слева от максимального элемента массива, заменить на 0.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А5:</a:t>
            </a:r>
          </a:p>
          <a:p>
            <a:r>
              <a:rPr lang="ru-RU" sz="1400" dirty="0"/>
              <a:t>В массиве все четные элементы, стоящие снизу от максимального элемента массива, заменить на максимальный элемент столбца, в котором они расположены.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16016" y="836712"/>
            <a:ext cx="41044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Вариант А6:</a:t>
            </a:r>
          </a:p>
          <a:p>
            <a:r>
              <a:rPr lang="ru-RU" sz="1400" dirty="0"/>
              <a:t>В массиве все нечетные элементы, стоящие сверху от минимального элемента массива, заменить на максимальный элемент строки, в которой они расположены.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А7:</a:t>
            </a:r>
          </a:p>
          <a:p>
            <a:r>
              <a:rPr lang="ru-RU" sz="1400" dirty="0"/>
              <a:t>В массиве все элементы, имеющие четное значение суммы индексов, заменить на минимальный элемент массива.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А8:</a:t>
            </a:r>
          </a:p>
          <a:p>
            <a:r>
              <a:rPr lang="ru-RU" sz="1400" dirty="0"/>
              <a:t>Обнулить элементы в тех столбцах, в которых встречается хотя бы два одинаковых элемента.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А9:</a:t>
            </a:r>
          </a:p>
          <a:p>
            <a:r>
              <a:rPr lang="ru-RU" sz="1400" dirty="0"/>
              <a:t>Обнулить элементы тех строк, в которых встречается более двух нулевых элементов.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А10:</a:t>
            </a:r>
          </a:p>
          <a:p>
            <a:r>
              <a:rPr lang="ru-RU" sz="1400" dirty="0"/>
              <a:t>Обнулить элементы тех столбцов, в которых нет ни одного четного элемента.</a:t>
            </a:r>
          </a:p>
          <a:p>
            <a:r>
              <a:rPr lang="ru-RU" sz="1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07304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Варианты для задачи 10**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41044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>
                <a:solidFill>
                  <a:schemeClr val="bg1">
                    <a:lumMod val="85000"/>
                  </a:schemeClr>
                </a:solidFill>
              </a:rPr>
              <a:t>!!!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01986" y="764704"/>
            <a:ext cx="440651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>
                <a:solidFill>
                  <a:schemeClr val="bg1">
                    <a:lumMod val="85000"/>
                  </a:schemeClr>
                </a:solidFill>
              </a:rPr>
              <a:t>!!!!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41044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1:</a:t>
            </a:r>
          </a:p>
          <a:p>
            <a:r>
              <a:rPr lang="ru-RU" dirty="0"/>
              <a:t>Удалить те столбцы, в которых встречается хотя бы два одинаковых элемента.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2:</a:t>
            </a:r>
          </a:p>
          <a:p>
            <a:r>
              <a:rPr lang="ru-RU" dirty="0"/>
              <a:t>Удалить те строки, в которых элемент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][</a:t>
            </a:r>
            <a:r>
              <a:rPr lang="en-US" dirty="0" err="1"/>
              <a:t>i</a:t>
            </a:r>
            <a:r>
              <a:rPr lang="ru-RU" dirty="0"/>
              <a:t>] - четный.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B3</a:t>
            </a:r>
            <a:r>
              <a:rPr lang="ru-RU" dirty="0"/>
              <a:t>:</a:t>
            </a:r>
          </a:p>
          <a:p>
            <a:r>
              <a:rPr lang="ru-RU" dirty="0"/>
              <a:t>Удалить те строки, в которых встречаются нулевые элементы.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4:</a:t>
            </a:r>
          </a:p>
          <a:p>
            <a:r>
              <a:rPr lang="ru-RU" dirty="0"/>
              <a:t>Удалить те строки, в которых есть четные элементы.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5:</a:t>
            </a:r>
          </a:p>
          <a:p>
            <a:r>
              <a:rPr lang="ru-RU" dirty="0"/>
              <a:t>Удалить те столбцы, в которых нет четных элементов.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764704"/>
            <a:ext cx="41044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6:</a:t>
            </a:r>
          </a:p>
          <a:p>
            <a:r>
              <a:rPr lang="ru-RU" dirty="0"/>
              <a:t>Удалить те столбцы, элементы в которых упорядочены по возрастанию.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7:</a:t>
            </a:r>
          </a:p>
          <a:p>
            <a:r>
              <a:rPr lang="ru-RU" dirty="0"/>
              <a:t>Удалить те столбцы, в которых элемент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][</a:t>
            </a:r>
            <a:r>
              <a:rPr lang="en-US" dirty="0" err="1"/>
              <a:t>i</a:t>
            </a:r>
            <a:r>
              <a:rPr lang="ru-RU" dirty="0"/>
              <a:t>] является максимальным элементом столбца.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8:</a:t>
            </a:r>
          </a:p>
          <a:p>
            <a:r>
              <a:rPr lang="ru-RU" dirty="0"/>
              <a:t>Продублировать те строки, в которых встречается хотя бы два одинаковых элемента.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9:</a:t>
            </a:r>
          </a:p>
          <a:p>
            <a:r>
              <a:rPr lang="ru-RU" dirty="0"/>
              <a:t>Продублировать те строки, в которых встречаются нулевые элементы.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10:</a:t>
            </a:r>
          </a:p>
          <a:p>
            <a:r>
              <a:rPr lang="ru-RU" dirty="0"/>
              <a:t>Продублировать те строки, в которых есть четные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2871746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ЛР20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несколькими операциями над двухмерными массивами</a:t>
            </a: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795114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466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Использование двухмерного массива для игры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722968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представить карту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15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Коды ячеек: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0 - свободна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1 - игрок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2 - препятствие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3 - золото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map[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1,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3, 3,   3, 3, 0, 0, 0,   3, 3,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0, 0, 0,   3, 3, 0, 0, 0},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3, 3,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3,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2, 0,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2, 2, 2, 2,   2, 2, 2,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683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66AEFD-9148-44B5-9F9F-AE97EDD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615711"/>
            <a:ext cx="5082636" cy="29963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представить карту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15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Коды ячеек: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0 - свободна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1 - игрок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2 - препятствие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3 - золото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map[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1,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3, 3,   3, 3, 0, 0, 0,   3, 3,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0, 0, 0,   3, 3, 0, 0, 0},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3, 3,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3,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2, 0,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2, 2, 2, 2,   2, 2, 2,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964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нарисовать карту (1)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30</a:t>
            </a:r>
          </a:p>
          <a:p>
            <a:pPr defTabSz="357188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пустого поля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hBrushEmptyCell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(200, 200, 200));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серый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поля с золотом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hBrushGold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(255, 255, 0));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желтый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стены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hBrushWall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0, 0));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черный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игрока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hBrushMan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0, 255));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синий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Коды ячеек: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0 - свободна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1 - игрок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2 - препятствие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3 - золото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brush[4] =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hBrushEmptyCell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hBrushMan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hBrushWall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hBrushGold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66AEFD-9148-44B5-9F9F-AE97EDD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56" y="188640"/>
            <a:ext cx="2137344" cy="12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44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нарисовать карту (2)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j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(j + 1)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y1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y2 =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		</a:t>
            </a:r>
            <a:r>
              <a:rPr lang="es-ES" sz="1600" dirty="0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r = { x1, y1, x2, y2 };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FillRect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&amp;r, brush[map[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][j]]);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Все кисти удаляем!!!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4; i++)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(brush[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66AEFD-9148-44B5-9F9F-AE97EDD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363570"/>
            <a:ext cx="378655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57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героев подвинуть влево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steps = 0;</a:t>
            </a: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gold = 0;</a:t>
            </a:r>
            <a:endParaRPr lang="ru-RU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Left()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(j = 1; j &lt; M;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== 1) {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если в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map[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][j]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игрок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[i][j - 1] == 0) {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слева от игрока - пустая клетка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map[i][j - 1] = 1;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[i][j - 1] == 3) {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слева от игрока - золото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map[i][j - 1] = 1;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gold++;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911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2. «Покупаем квартиру»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площадь квартиры и стоимость квадратного метра.</a:t>
            </a:r>
          </a:p>
          <a:p>
            <a:r>
              <a:rPr lang="ru-RU" dirty="0"/>
              <a:t>Выводится сколько будет стоить эта квартира.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50" y="1844824"/>
            <a:ext cx="8964488" cy="475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7E11A2-16B0-41AE-BD34-8AB46D15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983306"/>
            <a:ext cx="3854216" cy="27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02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героев подвинуть вправо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Right()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= M - 2; j &gt;= 0; j--)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== 1)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если в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][j]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игрок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 + 1] == 0) { 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map[i][j + 1]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 + 1] == 3)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map[i][j + 1]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gold++;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68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героев подвинуть вверх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Up()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1; i &lt; N; i++)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== 1)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если в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][j]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игрок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- 1][j] == 0) { 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 - 1][j]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- 1][j] == 3)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 - 1][j]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gold++;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12123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управлять перемещением героев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WM_KEYDOWN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wParam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VK_DOWN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Down();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Left();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Up();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Right();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34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</a:t>
            </a:r>
            <a:r>
              <a:rPr lang="ru-RU" sz="3200" b="1" dirty="0" err="1"/>
              <a:t>отрисовывать</a:t>
            </a:r>
            <a:r>
              <a:rPr lang="ru-RU" sz="3200" b="1" dirty="0"/>
              <a:t> карту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TODO: Добавьте сюда любой код прорисовки, использующий HDC...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9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Сохранение состояния в игре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326442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нажатии клавиши </a:t>
            </a:r>
            <a:r>
              <a:rPr lang="en-US" dirty="0"/>
              <a:t>S </a:t>
            </a:r>
            <a:r>
              <a:rPr lang="ru-RU" dirty="0"/>
              <a:t>в файле </a:t>
            </a:r>
            <a:r>
              <a:rPr lang="en-US" dirty="0"/>
              <a:t>game.txt </a:t>
            </a:r>
            <a:r>
              <a:rPr lang="ru-RU" dirty="0"/>
              <a:t>сохранить состояние игры.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L </a:t>
            </a:r>
            <a:r>
              <a:rPr lang="ru-RU" dirty="0"/>
              <a:t> из файла </a:t>
            </a:r>
            <a:r>
              <a:rPr lang="en-US" dirty="0"/>
              <a:t>game.txt </a:t>
            </a:r>
            <a:r>
              <a:rPr lang="ru-RU" dirty="0"/>
              <a:t>загрузить состояние игры.</a:t>
            </a:r>
          </a:p>
          <a:p>
            <a:endParaRPr lang="en-US" dirty="0"/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60E8B9-5B45-45FE-B75F-52437352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18" y="1556792"/>
            <a:ext cx="4276725" cy="52292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4568C-FA40-40CC-99BB-384CCCA08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69" y="1603495"/>
            <a:ext cx="38957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140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(2)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D27E22-8C16-4DEF-BE76-9F14BD0B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46" y="708004"/>
            <a:ext cx="5758308" cy="614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3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(3)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AC3544-1288-E466-4CAC-9E0E6D10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64" y="751344"/>
            <a:ext cx="5577671" cy="57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743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(4)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17EB8-1E53-B232-7401-317F9B80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76" y="778776"/>
            <a:ext cx="5409839" cy="58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137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</a:t>
            </a:r>
            <a:r>
              <a:rPr lang="en-US" sz="2800" b="1" dirty="0"/>
              <a:t>5</a:t>
            </a:r>
            <a:r>
              <a:rPr lang="ru-RU" sz="2800" b="1" dirty="0"/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266ACC-43F9-4307-B738-3B0C5486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6" y="980728"/>
            <a:ext cx="5398785" cy="27050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6B8721-5FAD-4672-87A7-FCA2BC3B0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417" y="980728"/>
            <a:ext cx="2857500" cy="2705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D17495-0D90-4815-A343-43C04C9B0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417" y="3911611"/>
            <a:ext cx="2857500" cy="2705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6BFD22-587D-4B8E-BAA0-99A55C388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26" y="3911611"/>
            <a:ext cx="5394982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0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7. «Рисуем много линий</a:t>
            </a:r>
            <a:r>
              <a:rPr lang="en-US" sz="3200" b="1" dirty="0"/>
              <a:t> </a:t>
            </a:r>
            <a:r>
              <a:rPr lang="ru-RU" sz="3200" b="1" dirty="0"/>
              <a:t>из центра»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55069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case WM_PAINT:</a:t>
            </a:r>
          </a:p>
          <a:p>
            <a:r>
              <a:rPr lang="ru-RU" sz="2000" dirty="0"/>
              <a:t>        {</a:t>
            </a:r>
          </a:p>
          <a:p>
            <a:r>
              <a:rPr lang="ru-RU" sz="2000" dirty="0"/>
              <a:t>	</a:t>
            </a:r>
            <a:r>
              <a:rPr lang="en-US" sz="2000" dirty="0"/>
              <a:t>PAINTSTRUCT </a:t>
            </a:r>
            <a:r>
              <a:rPr lang="en-US" sz="2000" dirty="0" err="1"/>
              <a:t>ps</a:t>
            </a:r>
            <a:r>
              <a:rPr lang="en-US" sz="2000" dirty="0"/>
              <a:t>;</a:t>
            </a:r>
          </a:p>
          <a:p>
            <a:r>
              <a:rPr lang="ru-RU" sz="2000" dirty="0"/>
              <a:t>	</a:t>
            </a:r>
            <a:r>
              <a:rPr lang="en-US" sz="2000" dirty="0"/>
              <a:t>HDC </a:t>
            </a:r>
            <a:r>
              <a:rPr lang="en-US" sz="2000" dirty="0" err="1"/>
              <a:t>hdc</a:t>
            </a:r>
            <a:r>
              <a:rPr lang="en-US" sz="2000" dirty="0"/>
              <a:t> = </a:t>
            </a:r>
            <a:r>
              <a:rPr lang="en-US" sz="2000" dirty="0" err="1"/>
              <a:t>BeginPaint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cx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cy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.bottom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&lt;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cx, cy,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x, 5);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x += 20;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2000" dirty="0"/>
          </a:p>
          <a:p>
            <a:r>
              <a:rPr lang="ru-RU" sz="2000" dirty="0"/>
              <a:t>	</a:t>
            </a:r>
            <a:r>
              <a:rPr lang="en-US" sz="2000" dirty="0" err="1"/>
              <a:t>EndPaint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ru-RU" sz="2000" dirty="0"/>
              <a:t>        }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08720"/>
            <a:ext cx="25622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0816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Работа с бинарными файлами*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767680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нажатии клавиши </a:t>
            </a:r>
            <a:r>
              <a:rPr lang="en-US" dirty="0"/>
              <a:t>S </a:t>
            </a:r>
            <a:r>
              <a:rPr lang="ru-RU" dirty="0"/>
              <a:t>в файле </a:t>
            </a:r>
            <a:r>
              <a:rPr lang="en-US" dirty="0"/>
              <a:t>game</a:t>
            </a:r>
            <a:r>
              <a:rPr lang="ru-RU" dirty="0"/>
              <a:t>_</a:t>
            </a:r>
            <a:r>
              <a:rPr lang="en-US" dirty="0" err="1"/>
              <a:t>bin.bin</a:t>
            </a:r>
            <a:r>
              <a:rPr lang="en-US" dirty="0"/>
              <a:t> </a:t>
            </a:r>
            <a:r>
              <a:rPr lang="ru-RU" dirty="0"/>
              <a:t>сохранить состояние игры.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L </a:t>
            </a:r>
            <a:r>
              <a:rPr lang="ru-RU" dirty="0"/>
              <a:t> из файла </a:t>
            </a:r>
            <a:r>
              <a:rPr lang="en-US" dirty="0"/>
              <a:t>game</a:t>
            </a:r>
            <a:r>
              <a:rPr lang="ru-RU" dirty="0"/>
              <a:t>_</a:t>
            </a:r>
            <a:r>
              <a:rPr lang="en-US" dirty="0" err="1"/>
              <a:t>bin.bin</a:t>
            </a:r>
            <a:r>
              <a:rPr lang="en-US" dirty="0"/>
              <a:t>  </a:t>
            </a:r>
            <a:r>
              <a:rPr lang="ru-RU" dirty="0"/>
              <a:t>загрузить состояние игры.</a:t>
            </a:r>
          </a:p>
          <a:p>
            <a:endParaRPr lang="en-US" dirty="0"/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8F35A0-630C-4AC0-90A2-764B0DF6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3579364" cy="38488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F0FC64-802F-4218-8732-E3098F54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98480"/>
            <a:ext cx="4297453" cy="49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64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(2)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D27E22-8C16-4DEF-BE76-9F14BD0B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46" y="708004"/>
            <a:ext cx="5758308" cy="614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35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(3)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CF6CD8-79EC-2F63-0025-538A1FBB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44" y="908720"/>
            <a:ext cx="495891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604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(4)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8B4985-3228-5F17-512B-4396C8F0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52" y="751344"/>
            <a:ext cx="5014296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8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</a:t>
            </a:r>
            <a:r>
              <a:rPr lang="en-US" sz="2800" b="1" dirty="0"/>
              <a:t>5</a:t>
            </a:r>
            <a:r>
              <a:rPr lang="ru-RU" sz="2800" b="1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B5C7C1-E97D-4757-8A66-9E4BFE67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8" y="1867764"/>
            <a:ext cx="6754473" cy="33843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075F86-C867-4CB1-8605-6A3752A6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7" y="751344"/>
            <a:ext cx="5460099" cy="59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203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1. Открыть меню «Файл»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60B46D-8898-4BDE-9286-25124C11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36504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428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2. Выбрать пункт меню «Открыть»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CFB062-A3DF-4E57-884F-9C3313B0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47" y="1556792"/>
            <a:ext cx="8627633" cy="49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501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3. Выбрать пункт «Файл…»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0514B9-4820-4395-B4B1-67F5CA39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2" y="1282120"/>
            <a:ext cx="846527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4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4. В открывшемся окне «Открыть файл» выбрать папку в которой лежит ваш бинарный файл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6DBC7F-27F1-49D4-92FF-A5ABF50C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9" y="1916832"/>
            <a:ext cx="8460432" cy="47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1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7. «Рисуем много линий</a:t>
            </a:r>
            <a:r>
              <a:rPr lang="en-US" sz="3200" b="1" dirty="0"/>
              <a:t> </a:t>
            </a:r>
            <a:r>
              <a:rPr lang="ru-RU" sz="3200" b="1" dirty="0"/>
              <a:t>из центра»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55069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case WM_PAINT:</a:t>
            </a:r>
          </a:p>
          <a:p>
            <a:r>
              <a:rPr lang="ru-RU" sz="2000" dirty="0"/>
              <a:t>        {</a:t>
            </a:r>
          </a:p>
          <a:p>
            <a:r>
              <a:rPr lang="ru-RU" sz="2000" dirty="0"/>
              <a:t>	</a:t>
            </a:r>
            <a:r>
              <a:rPr lang="en-US" sz="2000" dirty="0"/>
              <a:t>PAINTSTRUCT </a:t>
            </a:r>
            <a:r>
              <a:rPr lang="en-US" sz="2000" dirty="0" err="1"/>
              <a:t>ps</a:t>
            </a:r>
            <a:r>
              <a:rPr lang="en-US" sz="2000" dirty="0"/>
              <a:t>;</a:t>
            </a:r>
          </a:p>
          <a:p>
            <a:r>
              <a:rPr lang="ru-RU" sz="2000" dirty="0"/>
              <a:t>	</a:t>
            </a:r>
            <a:r>
              <a:rPr lang="en-US" sz="2000" dirty="0"/>
              <a:t>HDC </a:t>
            </a:r>
            <a:r>
              <a:rPr lang="en-US" sz="2000" dirty="0" err="1"/>
              <a:t>hdc</a:t>
            </a:r>
            <a:r>
              <a:rPr lang="en-US" sz="2000" dirty="0"/>
              <a:t> = </a:t>
            </a:r>
            <a:r>
              <a:rPr lang="en-US" sz="2000" dirty="0" err="1"/>
              <a:t>BeginPaint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cx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cy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.bottom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&lt;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cx, cy,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x, 5);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x += 20;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2000" dirty="0"/>
          </a:p>
          <a:p>
            <a:r>
              <a:rPr lang="ru-RU" sz="2000" dirty="0"/>
              <a:t>	</a:t>
            </a:r>
            <a:r>
              <a:rPr lang="en-US" sz="2000" dirty="0" err="1"/>
              <a:t>EndPaint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ru-RU" sz="2000" dirty="0"/>
              <a:t>        }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08720"/>
            <a:ext cx="25622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B48A81-77B5-479B-BAAC-513867B6E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730409"/>
            <a:ext cx="5004048" cy="20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808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5</a:t>
            </a:r>
            <a:r>
              <a:rPr lang="ru-RU" sz="1900" dirty="0"/>
              <a:t>.</a:t>
            </a:r>
            <a:r>
              <a:rPr lang="en-US" sz="1900" dirty="0"/>
              <a:t> </a:t>
            </a:r>
            <a:r>
              <a:rPr lang="ru-RU" sz="1900" dirty="0"/>
              <a:t>В окне «Открыть файл» выбрать ваш бинарный файл – в нашем случае это «</a:t>
            </a:r>
            <a:r>
              <a:rPr lang="en-US" sz="1900" dirty="0" err="1"/>
              <a:t>game_bin.bin</a:t>
            </a:r>
            <a:r>
              <a:rPr lang="ru-RU" sz="1900" dirty="0"/>
              <a:t>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1DB045-3860-48C3-85B9-C93350EA9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2" y="1844824"/>
            <a:ext cx="8629835" cy="48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52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6</a:t>
            </a:r>
            <a:r>
              <a:rPr lang="ru-RU" sz="1900" dirty="0"/>
              <a:t>.</a:t>
            </a:r>
            <a:r>
              <a:rPr lang="en-US" sz="1900" dirty="0"/>
              <a:t> </a:t>
            </a:r>
            <a:r>
              <a:rPr lang="ru-RU" sz="1900" dirty="0"/>
              <a:t>В окне «Открыть файл» нажать кнопку        рядом с кнопкой «Открыть»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FAF18F-600D-4192-AC6F-5CAF3EE5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2163237"/>
            <a:ext cx="8172400" cy="45781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7DF464-3C5F-4B12-AB46-CFCB69A4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732" y="782274"/>
            <a:ext cx="347292" cy="4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263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7. Выбрать пункт «Открыть с помощью…»</a:t>
            </a:r>
            <a:r>
              <a:rPr lang="en-US" sz="1900" dirty="0"/>
              <a:t> </a:t>
            </a:r>
            <a:endParaRPr lang="ru-RU" sz="1900" dirty="0"/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DCDC76-6FDB-4897-9781-AAF4626B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7" y="1700203"/>
            <a:ext cx="8532440" cy="507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819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8. В открывшемся окне «Открыть с помощью…»</a:t>
            </a:r>
            <a:r>
              <a:rPr lang="en-US" sz="1900" dirty="0"/>
              <a:t> </a:t>
            </a:r>
            <a:r>
              <a:rPr lang="ru-RU" sz="1900" dirty="0"/>
              <a:t> выбрать «Двоичный редактор (По умолчанию)»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F5B377-A4C6-4A4B-B9D0-24C6F0D0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08920"/>
            <a:ext cx="50863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760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9. Нажать кнопку «ОК»</a:t>
            </a:r>
          </a:p>
          <a:p>
            <a:endParaRPr lang="ru-RU" sz="19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780BCF-622E-4042-86EC-FA88F686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647940"/>
            <a:ext cx="50863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13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10. Работать с открывшимся содержимым бинарного файла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3EF7E8-D76E-4581-8C65-EEC0F57C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1316079"/>
            <a:ext cx="7452320" cy="54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941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4468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№21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Применение двухмерных массивов в играх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7926501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</a:t>
            </a:r>
            <a:r>
              <a:rPr lang="en-US" sz="3200" b="1" dirty="0"/>
              <a:t>#</a:t>
            </a:r>
            <a:r>
              <a:rPr lang="ru-RU" sz="3200" b="1" dirty="0"/>
              <a:t>. Собрать игру из кода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Из кода, предоставленного выше в данной лекции, нужно собрать заготовку игры.</a:t>
            </a:r>
          </a:p>
        </p:txBody>
      </p:sp>
    </p:spTree>
    <p:extLst>
      <p:ext uri="{BB962C8B-B14F-4D97-AF65-F5344CB8AC3E}">
        <p14:creationId xmlns:p14="http://schemas.microsoft.com/office/powerpoint/2010/main" val="3273425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2</a:t>
            </a:r>
            <a:r>
              <a:rPr lang="en-US" sz="3200" b="1" dirty="0"/>
              <a:t>#</a:t>
            </a:r>
            <a:r>
              <a:rPr lang="ru-RU" sz="3200" b="1" dirty="0"/>
              <a:t>. Доделать управление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коде выше нет перемещения героев вниз. Нужно создать код, который будет обеспечивать перемещение героев вниз!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57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Лекция 9. «Массив грибов»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916832"/>
            <a:ext cx="8640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Координаты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12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Х 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200, 220, 240, 260,      300, 400, 420, 440, 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460, 480, 500, 520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400, 350, 300, 250,      300, 200, 100, 200,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100, 140, 120, 100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виден ли гриб? (для каждого гриба!)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 { 1, 1, 1, 1,        1, 1, 1, 1,    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1, 1, 1, 1 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игре нужно собрать все грибы. В массивах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и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хранятся координаты каждого гриба. В массиве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хранится признак – «виден»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«не виден».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235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3</a:t>
            </a:r>
            <a:r>
              <a:rPr lang="en-US" sz="3200" b="1" dirty="0"/>
              <a:t>+</a:t>
            </a:r>
            <a:r>
              <a:rPr lang="ru-RU" sz="3200" b="1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нажатии клавиши </a:t>
            </a:r>
            <a:r>
              <a:rPr lang="en-US" sz="2000" dirty="0"/>
              <a:t>‘L’ </a:t>
            </a:r>
            <a:r>
              <a:rPr lang="ru-RU" sz="2000" dirty="0"/>
              <a:t>слева от игрока вставить элемент стены.</a:t>
            </a:r>
          </a:p>
        </p:txBody>
      </p:sp>
    </p:spTree>
    <p:extLst>
      <p:ext uri="{BB962C8B-B14F-4D97-AF65-F5344CB8AC3E}">
        <p14:creationId xmlns:p14="http://schemas.microsoft.com/office/powerpoint/2010/main" val="31644890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4</a:t>
            </a:r>
            <a:r>
              <a:rPr lang="en-US" sz="3200" b="1" dirty="0"/>
              <a:t>+</a:t>
            </a:r>
            <a:r>
              <a:rPr lang="ru-RU" sz="3200" b="1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нажатии клавиши </a:t>
            </a:r>
            <a:r>
              <a:rPr lang="en-US" sz="2000" dirty="0"/>
              <a:t>‘R’ </a:t>
            </a:r>
            <a:r>
              <a:rPr lang="ru-RU" sz="2000" dirty="0"/>
              <a:t>непосредственно справа от игрока вставить элемент «золото».</a:t>
            </a:r>
          </a:p>
        </p:txBody>
      </p:sp>
    </p:spTree>
    <p:extLst>
      <p:ext uri="{BB962C8B-B14F-4D97-AF65-F5344CB8AC3E}">
        <p14:creationId xmlns:p14="http://schemas.microsoft.com/office/powerpoint/2010/main" val="5816422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Домашнее задание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Доделать задачи 1</a:t>
            </a:r>
            <a:r>
              <a:rPr lang="en-US" dirty="0"/>
              <a:t>#</a:t>
            </a:r>
            <a:r>
              <a:rPr lang="ru-RU" dirty="0"/>
              <a:t>-</a:t>
            </a:r>
            <a:r>
              <a:rPr lang="en-US" dirty="0"/>
              <a:t>2#</a:t>
            </a: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en-US" dirty="0"/>
              <a:t>2. </a:t>
            </a:r>
            <a:r>
              <a:rPr lang="ru-RU" dirty="0"/>
              <a:t>Задача 5</a:t>
            </a:r>
            <a:r>
              <a:rPr lang="en-US" dirty="0"/>
              <a:t>+</a:t>
            </a:r>
            <a:endParaRPr lang="ru-RU" dirty="0"/>
          </a:p>
          <a:p>
            <a:r>
              <a:rPr lang="ru-RU" dirty="0"/>
              <a:t>Придумать что-то на нажатие клавиши </a:t>
            </a:r>
            <a:r>
              <a:rPr lang="en-US" dirty="0"/>
              <a:t>U (Up – </a:t>
            </a:r>
            <a:r>
              <a:rPr lang="ru-RU" dirty="0"/>
              <a:t>«вверх»</a:t>
            </a:r>
            <a:r>
              <a:rPr lang="en-US" dirty="0"/>
              <a:t>)</a:t>
            </a:r>
            <a:r>
              <a:rPr lang="ru-RU" dirty="0"/>
              <a:t>и реализовать это (стена</a:t>
            </a:r>
            <a:r>
              <a:rPr lang="en-US" dirty="0"/>
              <a:t>/</a:t>
            </a:r>
            <a:r>
              <a:rPr lang="ru-RU" dirty="0"/>
              <a:t> золото создать</a:t>
            </a:r>
            <a:r>
              <a:rPr lang="en-US" dirty="0"/>
              <a:t>/</a:t>
            </a:r>
            <a:r>
              <a:rPr lang="ru-RU" dirty="0"/>
              <a:t>разрушить) для клетки выше игрока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ru-RU" dirty="0"/>
              <a:t>Задача </a:t>
            </a:r>
            <a:r>
              <a:rPr lang="en-US" dirty="0"/>
              <a:t>6+</a:t>
            </a:r>
            <a:r>
              <a:rPr lang="ru-RU" dirty="0"/>
              <a:t>.</a:t>
            </a:r>
          </a:p>
          <a:p>
            <a:r>
              <a:rPr lang="ru-RU" dirty="0"/>
              <a:t>Придумать что-то на нажатие клавиши </a:t>
            </a:r>
            <a:r>
              <a:rPr lang="en-US" dirty="0"/>
              <a:t>D (Down – </a:t>
            </a:r>
            <a:r>
              <a:rPr lang="ru-RU" dirty="0"/>
              <a:t>«вниз»</a:t>
            </a:r>
            <a:r>
              <a:rPr lang="en-US" dirty="0"/>
              <a:t>) </a:t>
            </a:r>
            <a:r>
              <a:rPr lang="ru-RU" dirty="0"/>
              <a:t>и реализовать это (стена</a:t>
            </a:r>
            <a:r>
              <a:rPr lang="en-US" dirty="0"/>
              <a:t>/</a:t>
            </a:r>
            <a:r>
              <a:rPr lang="ru-RU" dirty="0"/>
              <a:t> золото создать</a:t>
            </a:r>
            <a:r>
              <a:rPr lang="en-US" dirty="0"/>
              <a:t>/</a:t>
            </a:r>
            <a:r>
              <a:rPr lang="ru-RU" dirty="0"/>
              <a:t>разрушить) для клетки ниже игрока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ru-RU" dirty="0"/>
              <a:t>Задача 7*.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‘Z’ </a:t>
            </a:r>
            <a:r>
              <a:rPr lang="ru-RU" dirty="0"/>
              <a:t>уничтожить элементы стен начиная справа от игрока и до правой границы игрового поля.</a:t>
            </a:r>
          </a:p>
          <a:p>
            <a:endParaRPr lang="ru-RU" dirty="0"/>
          </a:p>
          <a:p>
            <a:r>
              <a:rPr lang="ru-RU" dirty="0"/>
              <a:t>5. Задача 8*.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‘A’ </a:t>
            </a:r>
            <a:r>
              <a:rPr lang="ru-RU" dirty="0"/>
              <a:t>уничтожить все элементы стен, которых непосредственно касается игрок – со всех сторон!</a:t>
            </a:r>
          </a:p>
          <a:p>
            <a:endParaRPr lang="ru-RU" dirty="0"/>
          </a:p>
          <a:p>
            <a:r>
              <a:rPr lang="ru-RU" dirty="0"/>
              <a:t>6. Задача 9**.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‘O’ </a:t>
            </a:r>
            <a:r>
              <a:rPr lang="ru-RU" dirty="0"/>
              <a:t>уничтожить все элементы стен со всех сторон на расстояние 2! При этом золото не должно пострадать!</a:t>
            </a:r>
          </a:p>
        </p:txBody>
      </p:sp>
    </p:spTree>
    <p:extLst>
      <p:ext uri="{BB962C8B-B14F-4D97-AF65-F5344CB8AC3E}">
        <p14:creationId xmlns:p14="http://schemas.microsoft.com/office/powerpoint/2010/main" val="35711867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7906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лекции 11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Разобрались с рядом операций над двухмерными массивами</a:t>
            </a:r>
          </a:p>
          <a:p>
            <a:pPr marL="457200" indent="-457200">
              <a:buAutoNum type="arabicPeriod"/>
            </a:pPr>
            <a:r>
              <a:rPr lang="ru-RU" sz="2300" dirty="0"/>
              <a:t>Узнали что нужно сделать в ЛР20 и ЛР21</a:t>
            </a:r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82564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Лекция 9. «Массив грибов»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916832"/>
            <a:ext cx="8640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Координаты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12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Х 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200, 220, 240, 260,      300, 400, 420, 440, 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460, 480, 500, 520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400, 350, 300, 250,      300, 200, 100, 200,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100, 140, 120, 100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виден ли гриб? (для каждого гриба!)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 { 1, 1, 1, 1,        1, 1, 1, 1,    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1, 1, 1, 1 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игре нужно собрать все грибы. В массивах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и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хранятся координаты каждого гриба. В массиве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хранится признак – «виден»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«не виден».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133EE6-8FA0-4B7C-800A-1C0E2A85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7" y="5517232"/>
            <a:ext cx="8901593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315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11140</TotalTime>
  <Words>6892</Words>
  <Application>Microsoft Office PowerPoint</Application>
  <PresentationFormat>Экран (4:3)</PresentationFormat>
  <Paragraphs>869</Paragraphs>
  <Slides>84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84</vt:i4>
      </vt:variant>
    </vt:vector>
  </HeadingPairs>
  <TitlesOfParts>
    <vt:vector size="88" baseType="lpstr">
      <vt:lpstr>Arial</vt:lpstr>
      <vt:lpstr>Calibri</vt:lpstr>
      <vt:lpstr>Consolas</vt:lpstr>
      <vt:lpstr>Тема Office</vt:lpstr>
      <vt:lpstr>Презентация PowerPoint</vt:lpstr>
      <vt:lpstr>Презентация PowerPoint</vt:lpstr>
      <vt:lpstr>Переменные, структуры, массивы, массивы структур</vt:lpstr>
      <vt:lpstr>Лекция 2. «Покупаем квартиру»</vt:lpstr>
      <vt:lpstr>Лекция 2. «Покупаем квартиру»</vt:lpstr>
      <vt:lpstr>Лекция 7. «Рисуем много линий из центра»</vt:lpstr>
      <vt:lpstr>Лекция 7. «Рисуем много линий из центра»</vt:lpstr>
      <vt:lpstr>Лекция 9. «Массив грибов»</vt:lpstr>
      <vt:lpstr>Лекция 9. «Массив грибов»</vt:lpstr>
      <vt:lpstr>Лекция 7 «Массивы&amp;Структуры – пример – Polygon»</vt:lpstr>
      <vt:lpstr>Лекция 7 «Массивы&amp;Структуры – пример – Polygon»</vt:lpstr>
      <vt:lpstr>Презентация PowerPoint</vt:lpstr>
      <vt:lpstr>Двухмерные массивы в Си</vt:lpstr>
      <vt:lpstr>Двухмерные массивы – пример 1</vt:lpstr>
      <vt:lpstr>Двухмерные массивы – пример 1</vt:lpstr>
      <vt:lpstr>Двухмерные массивы – пример 1</vt:lpstr>
      <vt:lpstr>Двухмерные массивы – пример 2</vt:lpstr>
      <vt:lpstr>Двухмерные массивы – пример 3</vt:lpstr>
      <vt:lpstr>Двухмерные массивы – пример 4</vt:lpstr>
      <vt:lpstr>Двухмерные массивы – пример 5</vt:lpstr>
      <vt:lpstr>Презентация PowerPoint</vt:lpstr>
      <vt:lpstr>Двухмерный массив в Си Некоторые операции</vt:lpstr>
      <vt:lpstr>Вывод элементов массива</vt:lpstr>
      <vt:lpstr>Заполнение значениями i * 10 + j</vt:lpstr>
      <vt:lpstr>Заполнение значениями 0</vt:lpstr>
      <vt:lpstr>Заполнение случайными значениями</vt:lpstr>
      <vt:lpstr>Поиск минимального элемента</vt:lpstr>
      <vt:lpstr>Удалить строку </vt:lpstr>
      <vt:lpstr>Вставить столбец (в конец) </vt:lpstr>
      <vt:lpstr>Сохранить в файл</vt:lpstr>
      <vt:lpstr>Загрузить из файла</vt:lpstr>
      <vt:lpstr>Демонстрация сохранения и загрузки</vt:lpstr>
      <vt:lpstr>Презентация PowerPoint</vt:lpstr>
      <vt:lpstr>Лабораторная работа №20</vt:lpstr>
      <vt:lpstr>Задача 1#. Создать консольное меню</vt:lpstr>
      <vt:lpstr>Задача 2#. Реализовать операции</vt:lpstr>
      <vt:lpstr>Задача 3#. Реализовать операцию</vt:lpstr>
      <vt:lpstr>Задача 4+. Реализовать операцию</vt:lpstr>
      <vt:lpstr>Домашнее задание по ЛР20</vt:lpstr>
      <vt:lpstr>Варианты для задачи 9*</vt:lpstr>
      <vt:lpstr>Варианты для задачи 10**</vt:lpstr>
      <vt:lpstr>ИТОГО по ЛР20</vt:lpstr>
      <vt:lpstr>Презентация PowerPoint</vt:lpstr>
      <vt:lpstr>Использование двухмерного массива для игры</vt:lpstr>
      <vt:lpstr>Как представить карту</vt:lpstr>
      <vt:lpstr>Как представить карту</vt:lpstr>
      <vt:lpstr>Как нарисовать карту (1)</vt:lpstr>
      <vt:lpstr>Как нарисовать карту (2)</vt:lpstr>
      <vt:lpstr>Как героев подвинуть влево</vt:lpstr>
      <vt:lpstr>Как героев подвинуть вправо</vt:lpstr>
      <vt:lpstr>Как героев подвинуть вверх</vt:lpstr>
      <vt:lpstr>Как управлять перемещением героев</vt:lpstr>
      <vt:lpstr>Как отрисовывать карту</vt:lpstr>
      <vt:lpstr>Сохранение состояния в игре</vt:lpstr>
      <vt:lpstr>Сохранение состояния игры</vt:lpstr>
      <vt:lpstr>Сохранение состояния игры (2)</vt:lpstr>
      <vt:lpstr>Сохранение состояния игры (3)</vt:lpstr>
      <vt:lpstr>Сохранение состояния игры (4)</vt:lpstr>
      <vt:lpstr>Сохранение состояния игры (5)</vt:lpstr>
      <vt:lpstr>Работа с бинарными файлами*</vt:lpstr>
      <vt:lpstr>Сохранение состояния игры</vt:lpstr>
      <vt:lpstr>Сохранение состояния игры (2)</vt:lpstr>
      <vt:lpstr>Сохранение состояния игры (3)</vt:lpstr>
      <vt:lpstr>Сохранение состояния игры (4)</vt:lpstr>
      <vt:lpstr>Сохранение состояния игры (5)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Презентация PowerPoint</vt:lpstr>
      <vt:lpstr>Лабораторная работа №21</vt:lpstr>
      <vt:lpstr>Задача 1#. Собрать игру из кода</vt:lpstr>
      <vt:lpstr>Задача 2#. Доделать управление</vt:lpstr>
      <vt:lpstr>Задача 3+.</vt:lpstr>
      <vt:lpstr>Задача 4+.</vt:lpstr>
      <vt:lpstr>Домашнее задание</vt:lpstr>
      <vt:lpstr>Презентация PowerPoint</vt:lpstr>
      <vt:lpstr>ИТОГО по лекции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307</cp:revision>
  <dcterms:created xsi:type="dcterms:W3CDTF">2015-09-02T18:56:24Z</dcterms:created>
  <dcterms:modified xsi:type="dcterms:W3CDTF">2023-04-28T14:42:14Z</dcterms:modified>
</cp:coreProperties>
</file>