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1" r:id="rId6"/>
    <p:sldId id="260" r:id="rId7"/>
    <p:sldId id="268" r:id="rId8"/>
    <p:sldId id="269" r:id="rId9"/>
    <p:sldId id="265" r:id="rId10"/>
    <p:sldId id="266" r:id="rId11"/>
    <p:sldId id="267" r:id="rId12"/>
    <p:sldId id="262" r:id="rId13"/>
    <p:sldId id="263" r:id="rId14"/>
    <p:sldId id="264"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0" r:id="rId28"/>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autoAdjust="0"/>
    <p:restoredTop sz="94582" autoAdjust="0"/>
  </p:normalViewPr>
  <p:slideViewPr>
    <p:cSldViewPr>
      <p:cViewPr varScale="1">
        <p:scale>
          <a:sx n="81" d="100"/>
          <a:sy n="81" d="100"/>
        </p:scale>
        <p:origin x="1502" y="62"/>
      </p:cViewPr>
      <p:guideLst>
        <p:guide orient="horz" pos="2160"/>
        <p:guide pos="2880"/>
      </p:guideLst>
    </p:cSldViewPr>
  </p:slideViewPr>
  <p:outlineViewPr>
    <p:cViewPr>
      <p:scale>
        <a:sx n="33" d="100"/>
        <a:sy n="33" d="100"/>
      </p:scale>
      <p:origin x="30" y="358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CF9ED5-EAD6-45C1-8BE5-E5A2D2FD8AF5}" type="datetimeFigureOut">
              <a:rPr lang="el-GR" smtClean="0"/>
              <a:t>17/4/2019</a:t>
            </a:fld>
            <a:endParaRPr lang="el-G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EC1933-C579-43F1-9BDC-41EB4B99D98B}" type="slidenum">
              <a:rPr lang="el-GR" smtClean="0"/>
              <a:t>‹#›</a:t>
            </a:fld>
            <a:endParaRPr lang="el-GR"/>
          </a:p>
        </p:txBody>
      </p:sp>
    </p:spTree>
    <p:extLst>
      <p:ext uri="{BB962C8B-B14F-4D97-AF65-F5344CB8AC3E}">
        <p14:creationId xmlns:p14="http://schemas.microsoft.com/office/powerpoint/2010/main" val="361343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Ref idx="1001">
        <a:schemeClr val="bg1"/>
      </p:bgRef>
    </p:bg>
    <p:spTree>
      <p:nvGrpSpPr>
        <p:cNvPr id="1" name=""/>
        <p:cNvGrpSpPr/>
        <p:nvPr/>
      </p:nvGrpSpPr>
      <p:grpSpPr>
        <a:xfrm>
          <a:off x="0" y="0"/>
          <a:ext cx="0" cy="0"/>
          <a:chOff x="0" y="0"/>
          <a:chExt cx="0" cy="0"/>
        </a:xfrm>
      </p:grpSpPr>
      <p:sp>
        <p:nvSpPr>
          <p:cNvPr id="8" name="7 - Τίτλος"/>
          <p:cNvSpPr>
            <a:spLocks noGrp="1"/>
          </p:cNvSpPr>
          <p:nvPr>
            <p:ph type="ctrTitle"/>
          </p:nvPr>
        </p:nvSpPr>
        <p:spPr>
          <a:xfrm>
            <a:off x="2286000" y="3124200"/>
            <a:ext cx="6172200" cy="1894362"/>
          </a:xfrm>
        </p:spPr>
        <p:txBody>
          <a:bodyPr/>
          <a:lstStyle>
            <a:lvl1pPr>
              <a:defRPr b="1"/>
            </a:lvl1pPr>
          </a:lstStyle>
          <a:p>
            <a:r>
              <a:rPr kumimoji="0" lang="el-GR"/>
              <a:t>Kλικ για επεξεργασία του τίτλου</a:t>
            </a:r>
            <a:endParaRPr kumimoji="0" lang="en-US"/>
          </a:p>
        </p:txBody>
      </p:sp>
      <p:sp>
        <p:nvSpPr>
          <p:cNvPr id="9" name="8 - Υπότιτλος"/>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bwMode="auto">
          <a:xfrm rot="5400000">
            <a:off x="7764621" y="1174097"/>
            <a:ext cx="2286000" cy="381000"/>
          </a:xfrm>
        </p:spPr>
        <p:txBody>
          <a:bodyPr/>
          <a:lstStyle/>
          <a:p>
            <a:fld id="{4CABB093-DD84-497C-B30D-199451253375}" type="datetime1">
              <a:rPr lang="el-GR" smtClean="0"/>
              <a:t>17/4/2019</a:t>
            </a:fld>
            <a:endParaRPr lang="el-GR"/>
          </a:p>
        </p:txBody>
      </p:sp>
      <p:sp>
        <p:nvSpPr>
          <p:cNvPr id="17" name="16 - Θέση υποσέλιδου"/>
          <p:cNvSpPr>
            <a:spLocks noGrp="1"/>
          </p:cNvSpPr>
          <p:nvPr>
            <p:ph type="ftr" sz="quarter" idx="11"/>
          </p:nvPr>
        </p:nvSpPr>
        <p:spPr bwMode="auto">
          <a:xfrm rot="5400000">
            <a:off x="7077269" y="4181669"/>
            <a:ext cx="3657600" cy="384048"/>
          </a:xfrm>
        </p:spPr>
        <p:txBody>
          <a:bodyPr/>
          <a:lstStyle/>
          <a:p>
            <a:endParaRPr lang="el-GR"/>
          </a:p>
        </p:txBody>
      </p:sp>
      <p:sp>
        <p:nvSpPr>
          <p:cNvPr id="10" name="9 - Ορθογώνιο"/>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Ορθογώνιο"/>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 Ορθογώνιο"/>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 Ορθογώνιο"/>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Ευθεία γραμμή σύνδεσης"/>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 Ευθεία γραμμή σύνδεσης"/>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 Ευθεία γραμμή σύνδεσης"/>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 Ευθεία γραμμή σύνδεσης"/>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 Ευθεία γραμμή σύνδεσης"/>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 Ευθεία γραμμή σύνδεσης"/>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 Ορθογώνιο"/>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 Έλλειψη"/>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Έλλειψη"/>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 Έλλειψη"/>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 Έλλειψη"/>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 Έλλειψη"/>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 Θέση αριθμού διαφάνειας"/>
          <p:cNvSpPr>
            <a:spLocks noGrp="1"/>
          </p:cNvSpPr>
          <p:nvPr>
            <p:ph type="sldNum" sz="quarter" idx="12"/>
          </p:nvPr>
        </p:nvSpPr>
        <p:spPr bwMode="auto">
          <a:xfrm>
            <a:off x="1325544" y="4928702"/>
            <a:ext cx="609600" cy="517524"/>
          </a:xfrm>
        </p:spPr>
        <p:txBody>
          <a:bodyPr/>
          <a:lstStyle/>
          <a:p>
            <a:fld id="{6F79F0A5-531E-4E53-ACD0-D7CE4AA5FA28}" type="slidenum">
              <a:rPr lang="el-GR" smtClean="0"/>
              <a:pPr/>
              <a:t>‹#›</a:t>
            </a:fld>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4" name="3 - Θέση ημερομηνίας"/>
          <p:cNvSpPr>
            <a:spLocks noGrp="1"/>
          </p:cNvSpPr>
          <p:nvPr>
            <p:ph type="dt" sz="half" idx="10"/>
          </p:nvPr>
        </p:nvSpPr>
        <p:spPr/>
        <p:txBody>
          <a:bodyPr/>
          <a:lstStyle/>
          <a:p>
            <a:fld id="{576AD711-2E33-4DA6-AAA1-A051B12A03C0}" type="datetime1">
              <a:rPr lang="el-GR" smtClean="0"/>
              <a:t>17/4/2019</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6F79F0A5-531E-4E53-ACD0-D7CE4AA5FA28}"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9"/>
            <a:ext cx="1676400" cy="5851525"/>
          </a:xfrm>
        </p:spPr>
        <p:txBody>
          <a:bodyPr vert="eaVert"/>
          <a:lstStyle/>
          <a:p>
            <a:r>
              <a:rPr kumimoji="0" lang="el-GR"/>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4" name="3 - Θέση ημερομηνίας"/>
          <p:cNvSpPr>
            <a:spLocks noGrp="1"/>
          </p:cNvSpPr>
          <p:nvPr>
            <p:ph type="dt" sz="half" idx="10"/>
          </p:nvPr>
        </p:nvSpPr>
        <p:spPr/>
        <p:txBody>
          <a:bodyPr/>
          <a:lstStyle/>
          <a:p>
            <a:fld id="{17090A51-A91F-41E0-B53E-CD61E7F182FD}" type="datetime1">
              <a:rPr lang="el-GR" smtClean="0"/>
              <a:t>17/4/2019</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6F79F0A5-531E-4E53-ACD0-D7CE4AA5FA28}"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a:t>Kλικ για επεξεργασία του τίτλου</a:t>
            </a:r>
            <a:endParaRPr kumimoji="0" lang="en-US"/>
          </a:p>
        </p:txBody>
      </p:sp>
      <p:sp>
        <p:nvSpPr>
          <p:cNvPr id="8" name="7 - Θέση περιεχομένου"/>
          <p:cNvSpPr>
            <a:spLocks noGrp="1"/>
          </p:cNvSpPr>
          <p:nvPr>
            <p:ph sz="quarter" idx="1"/>
          </p:nvPr>
        </p:nvSpPr>
        <p:spPr>
          <a:xfrm>
            <a:off x="457200" y="1600200"/>
            <a:ext cx="7467600" cy="4873752"/>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7" name="6 - Θέση ημερομηνίας"/>
          <p:cNvSpPr>
            <a:spLocks noGrp="1"/>
          </p:cNvSpPr>
          <p:nvPr>
            <p:ph type="dt" sz="half" idx="14"/>
          </p:nvPr>
        </p:nvSpPr>
        <p:spPr/>
        <p:txBody>
          <a:bodyPr rtlCol="0"/>
          <a:lstStyle/>
          <a:p>
            <a:fld id="{1C359F1D-9DC2-4804-8B6C-C849F92A6D26}" type="datetime1">
              <a:rPr lang="el-GR" smtClean="0"/>
              <a:t>17/4/2019</a:t>
            </a:fld>
            <a:endParaRPr lang="el-GR"/>
          </a:p>
        </p:txBody>
      </p:sp>
      <p:sp>
        <p:nvSpPr>
          <p:cNvPr id="9" name="8 - Θέση αριθμού διαφάνειας"/>
          <p:cNvSpPr>
            <a:spLocks noGrp="1"/>
          </p:cNvSpPr>
          <p:nvPr>
            <p:ph type="sldNum" sz="quarter" idx="15"/>
          </p:nvPr>
        </p:nvSpPr>
        <p:spPr/>
        <p:txBody>
          <a:bodyPr rtlCol="0"/>
          <a:lstStyle/>
          <a:p>
            <a:fld id="{6F79F0A5-531E-4E53-ACD0-D7CE4AA5FA28}" type="slidenum">
              <a:rPr lang="el-GR" smtClean="0"/>
              <a:pPr/>
              <a:t>‹#›</a:t>
            </a:fld>
            <a:endParaRPr lang="el-GR"/>
          </a:p>
        </p:txBody>
      </p:sp>
      <p:sp>
        <p:nvSpPr>
          <p:cNvPr id="10" name="9 - Θέση υποσέλιδου"/>
          <p:cNvSpPr>
            <a:spLocks noGrp="1"/>
          </p:cNvSpPr>
          <p:nvPr>
            <p:ph type="ftr" sz="quarter" idx="16"/>
          </p:nvPr>
        </p:nvSpPr>
        <p:spPr/>
        <p:txBody>
          <a:bodyPr rtlCol="0"/>
          <a:lstStyle/>
          <a:p>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2286000" y="2895600"/>
            <a:ext cx="6172200" cy="2053590"/>
          </a:xfrm>
        </p:spPr>
        <p:txBody>
          <a:bodyPr/>
          <a:lstStyle>
            <a:lvl1pPr algn="l">
              <a:buNone/>
              <a:defRPr sz="3000" b="1" cap="small" baseline="0"/>
            </a:lvl1pPr>
          </a:lstStyle>
          <a:p>
            <a:r>
              <a:rPr kumimoji="0" lang="el-GR"/>
              <a:t>Kλικ για επεξεργασία του τίτλου</a:t>
            </a:r>
            <a:endParaRPr kumimoji="0" lang="en-US"/>
          </a:p>
        </p:txBody>
      </p:sp>
      <p:sp>
        <p:nvSpPr>
          <p:cNvPr id="3" name="2 - Θέση κειμένου"/>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a:t>Kλικ για επεξεργασία των στυλ του υποδείγματος</a:t>
            </a:r>
          </a:p>
        </p:txBody>
      </p:sp>
      <p:sp>
        <p:nvSpPr>
          <p:cNvPr id="4" name="3 - Θέση ημερομηνίας"/>
          <p:cNvSpPr>
            <a:spLocks noGrp="1"/>
          </p:cNvSpPr>
          <p:nvPr>
            <p:ph type="dt" sz="half" idx="10"/>
          </p:nvPr>
        </p:nvSpPr>
        <p:spPr bwMode="auto">
          <a:xfrm rot="5400000">
            <a:off x="7763256" y="1170432"/>
            <a:ext cx="2286000" cy="381000"/>
          </a:xfrm>
        </p:spPr>
        <p:txBody>
          <a:bodyPr/>
          <a:lstStyle/>
          <a:p>
            <a:fld id="{E7EDAE37-E468-436C-AED6-8EC8D86B2430}" type="datetime1">
              <a:rPr lang="el-GR" smtClean="0"/>
              <a:t>17/4/2019</a:t>
            </a:fld>
            <a:endParaRPr lang="el-GR"/>
          </a:p>
        </p:txBody>
      </p:sp>
      <p:sp>
        <p:nvSpPr>
          <p:cNvPr id="5" name="4 - Θέση υποσέλιδου"/>
          <p:cNvSpPr>
            <a:spLocks noGrp="1"/>
          </p:cNvSpPr>
          <p:nvPr>
            <p:ph type="ftr" sz="quarter" idx="11"/>
          </p:nvPr>
        </p:nvSpPr>
        <p:spPr bwMode="auto">
          <a:xfrm rot="5400000">
            <a:off x="7077456" y="4178808"/>
            <a:ext cx="3657600" cy="384048"/>
          </a:xfrm>
        </p:spPr>
        <p:txBody>
          <a:bodyPr/>
          <a:lstStyle/>
          <a:p>
            <a:endParaRPr lang="el-GR"/>
          </a:p>
        </p:txBody>
      </p:sp>
      <p:sp>
        <p:nvSpPr>
          <p:cNvPr id="9" name="8 - Ορθογώνιο"/>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Ορθογώνιο"/>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Ορθογώνιο"/>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Ευθεία γραμμή σύνδεσης"/>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 Ευθεία γραμμή σύνδεσης"/>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 Ευθεία γραμμή σύνδεσης"/>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 Ευθεία γραμμή σύνδεσης"/>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 Ευθεία γραμμή σύνδεσης"/>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 Ορθογώνιο"/>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 Έλλειψη"/>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 Έλλειψη"/>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 Έλλειψη"/>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 Έλλειψη"/>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Έλλειψη"/>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 Ευθεία γραμμή σύνδεσης"/>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 Θέση αριθμού διαφάνειας"/>
          <p:cNvSpPr>
            <a:spLocks noGrp="1"/>
          </p:cNvSpPr>
          <p:nvPr>
            <p:ph type="sldNum" sz="quarter" idx="12"/>
          </p:nvPr>
        </p:nvSpPr>
        <p:spPr bwMode="auto">
          <a:xfrm>
            <a:off x="1340616" y="4928702"/>
            <a:ext cx="609600" cy="517524"/>
          </a:xfrm>
        </p:spPr>
        <p:txBody>
          <a:bodyPr/>
          <a:lstStyle/>
          <a:p>
            <a:fld id="{6F79F0A5-531E-4E53-ACD0-D7CE4AA5FA28}"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B82E7A2D-5189-4D89-964D-499F197E93EC}" type="datetime1">
              <a:rPr lang="el-GR" smtClean="0"/>
              <a:t>17/4/2019</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6F79F0A5-531E-4E53-ACD0-D7CE4AA5FA28}" type="slidenum">
              <a:rPr lang="el-GR" smtClean="0"/>
              <a:pPr/>
              <a:t>‹#›</a:t>
            </a:fld>
            <a:endParaRPr lang="el-GR"/>
          </a:p>
        </p:txBody>
      </p:sp>
      <p:sp>
        <p:nvSpPr>
          <p:cNvPr id="9" name="8 - Θέση περιεχομένου"/>
          <p:cNvSpPr>
            <a:spLocks noGrp="1"/>
          </p:cNvSpPr>
          <p:nvPr>
            <p:ph sz="quarter" idx="1"/>
          </p:nvPr>
        </p:nvSpPr>
        <p:spPr>
          <a:xfrm>
            <a:off x="457200" y="1600200"/>
            <a:ext cx="3657600" cy="4572000"/>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11" name="10 - Θέση περιεχομένου"/>
          <p:cNvSpPr>
            <a:spLocks noGrp="1"/>
          </p:cNvSpPr>
          <p:nvPr>
            <p:ph sz="quarter" idx="2"/>
          </p:nvPr>
        </p:nvSpPr>
        <p:spPr>
          <a:xfrm>
            <a:off x="4270248" y="1600200"/>
            <a:ext cx="3657600" cy="4572000"/>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7543800" cy="1143000"/>
          </a:xfrm>
        </p:spPr>
        <p:txBody>
          <a:bodyPr anchor="b"/>
          <a:lstStyle>
            <a:lvl1pPr>
              <a:defRPr/>
            </a:lvl1pPr>
          </a:lstStyle>
          <a:p>
            <a:r>
              <a:rPr kumimoji="0" lang="el-GR"/>
              <a:t>Kλικ για επεξεργασία του τίτλου</a:t>
            </a:r>
            <a:endParaRPr kumimoji="0" lang="en-US"/>
          </a:p>
        </p:txBody>
      </p:sp>
      <p:sp>
        <p:nvSpPr>
          <p:cNvPr id="7" name="6 - Θέση ημερομηνίας"/>
          <p:cNvSpPr>
            <a:spLocks noGrp="1"/>
          </p:cNvSpPr>
          <p:nvPr>
            <p:ph type="dt" sz="half" idx="10"/>
          </p:nvPr>
        </p:nvSpPr>
        <p:spPr/>
        <p:txBody>
          <a:bodyPr/>
          <a:lstStyle/>
          <a:p>
            <a:fld id="{FA61A1E4-DB0A-4FBB-A6D8-2623E44FACE7}" type="datetime1">
              <a:rPr lang="el-GR" smtClean="0"/>
              <a:t>17/4/2019</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6F79F0A5-531E-4E53-ACD0-D7CE4AA5FA28}" type="slidenum">
              <a:rPr lang="el-GR" smtClean="0"/>
              <a:pPr/>
              <a:t>‹#›</a:t>
            </a:fld>
            <a:endParaRPr lang="el-GR"/>
          </a:p>
        </p:txBody>
      </p:sp>
      <p:sp>
        <p:nvSpPr>
          <p:cNvPr id="11" name="10 - Θέση περιεχομένου"/>
          <p:cNvSpPr>
            <a:spLocks noGrp="1"/>
          </p:cNvSpPr>
          <p:nvPr>
            <p:ph sz="quarter" idx="2"/>
          </p:nvPr>
        </p:nvSpPr>
        <p:spPr>
          <a:xfrm>
            <a:off x="457200" y="2362200"/>
            <a:ext cx="3657600" cy="3886200"/>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13" name="12 - Θέση περιεχομένου"/>
          <p:cNvSpPr>
            <a:spLocks noGrp="1"/>
          </p:cNvSpPr>
          <p:nvPr>
            <p:ph sz="quarter" idx="4"/>
          </p:nvPr>
        </p:nvSpPr>
        <p:spPr>
          <a:xfrm>
            <a:off x="4371975" y="2362200"/>
            <a:ext cx="3657600" cy="3886200"/>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12" name="11 - Θέση κειμένου"/>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l-GR"/>
              <a:t>Kλικ για επεξεργασία των στυλ του υποδείγματος</a:t>
            </a:r>
          </a:p>
        </p:txBody>
      </p:sp>
      <p:sp>
        <p:nvSpPr>
          <p:cNvPr id="14" name="13 - Θέση κειμένου"/>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l-GR"/>
              <a:t>Kλικ για επεξεργασία των στυλ του υποδείγματος</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a:t>Kλικ για επεξεργασία του τίτλου</a:t>
            </a:r>
            <a:endParaRPr kumimoji="0" lang="en-US"/>
          </a:p>
        </p:txBody>
      </p:sp>
      <p:sp>
        <p:nvSpPr>
          <p:cNvPr id="6" name="5 - Θέση ημερομηνίας"/>
          <p:cNvSpPr>
            <a:spLocks noGrp="1"/>
          </p:cNvSpPr>
          <p:nvPr>
            <p:ph type="dt" sz="half" idx="10"/>
          </p:nvPr>
        </p:nvSpPr>
        <p:spPr/>
        <p:txBody>
          <a:bodyPr rtlCol="0"/>
          <a:lstStyle/>
          <a:p>
            <a:fld id="{98C03BB6-F2D3-486A-BE40-662FDE0A3483}" type="datetime1">
              <a:rPr lang="el-GR" smtClean="0"/>
              <a:t>17/4/2019</a:t>
            </a:fld>
            <a:endParaRPr lang="el-GR"/>
          </a:p>
        </p:txBody>
      </p:sp>
      <p:sp>
        <p:nvSpPr>
          <p:cNvPr id="7" name="6 - Θέση αριθμού διαφάνειας"/>
          <p:cNvSpPr>
            <a:spLocks noGrp="1"/>
          </p:cNvSpPr>
          <p:nvPr>
            <p:ph type="sldNum" sz="quarter" idx="11"/>
          </p:nvPr>
        </p:nvSpPr>
        <p:spPr/>
        <p:txBody>
          <a:bodyPr rtlCol="0"/>
          <a:lstStyle/>
          <a:p>
            <a:fld id="{6F79F0A5-531E-4E53-ACD0-D7CE4AA5FA28}" type="slidenum">
              <a:rPr lang="el-GR" smtClean="0"/>
              <a:pPr/>
              <a:t>‹#›</a:t>
            </a:fld>
            <a:endParaRPr lang="el-GR"/>
          </a:p>
        </p:txBody>
      </p:sp>
      <p:sp>
        <p:nvSpPr>
          <p:cNvPr id="8" name="7 - Θέση υποσέλιδου"/>
          <p:cNvSpPr>
            <a:spLocks noGrp="1"/>
          </p:cNvSpPr>
          <p:nvPr>
            <p:ph type="ftr" sz="quarter" idx="12"/>
          </p:nvPr>
        </p:nvSpPr>
        <p:spPr/>
        <p:txBody>
          <a:bodyPr rtlCol="0"/>
          <a:lstStyle/>
          <a:p>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9D08BF43-CA79-4CB0-B15F-A7C9F9E4F855}" type="datetime1">
              <a:rPr lang="el-GR" smtClean="0"/>
              <a:t>17/4/2019</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6F79F0A5-531E-4E53-ACD0-D7CE4AA5FA28}"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bg>
      <p:bgRef idx="1001">
        <a:schemeClr val="bg1"/>
      </p:bgRef>
    </p:bg>
    <p:spTree>
      <p:nvGrpSpPr>
        <p:cNvPr id="1" name=""/>
        <p:cNvGrpSpPr/>
        <p:nvPr/>
      </p:nvGrpSpPr>
      <p:grpSpPr>
        <a:xfrm>
          <a:off x="0" y="0"/>
          <a:ext cx="0" cy="0"/>
          <a:chOff x="0" y="0"/>
          <a:chExt cx="0" cy="0"/>
        </a:xfrm>
      </p:grpSpPr>
      <p:sp>
        <p:nvSpPr>
          <p:cNvPr id="10" name="9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 Τίτλος"/>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l-GR"/>
              <a:t>Kλικ για επεξεργασία του τίτλου</a:t>
            </a:r>
            <a:endParaRPr kumimoji="0" lang="en-US"/>
          </a:p>
        </p:txBody>
      </p:sp>
      <p:sp>
        <p:nvSpPr>
          <p:cNvPr id="3" name="2 - Θέση κειμένου"/>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l-GR"/>
              <a:t>Kλικ για επεξεργασία των στυλ του υποδείγματος</a:t>
            </a:r>
          </a:p>
        </p:txBody>
      </p:sp>
      <p:sp>
        <p:nvSpPr>
          <p:cNvPr id="8" name="7 - Ευθεία γραμμή σύνδεσης"/>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Ευθεία γραμμή σύνδεσης"/>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 Ευθεία γραμμή σύνδεσης"/>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 Ορθογώνιο"/>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 Θέση περιεχομένου"/>
          <p:cNvSpPr>
            <a:spLocks noGrp="1"/>
          </p:cNvSpPr>
          <p:nvPr>
            <p:ph sz="quarter" idx="1"/>
          </p:nvPr>
        </p:nvSpPr>
        <p:spPr>
          <a:xfrm>
            <a:off x="304800" y="274320"/>
            <a:ext cx="5638800" cy="6327648"/>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21" name="20 - Θέση ημερομηνίας"/>
          <p:cNvSpPr>
            <a:spLocks noGrp="1"/>
          </p:cNvSpPr>
          <p:nvPr>
            <p:ph type="dt" sz="half" idx="14"/>
          </p:nvPr>
        </p:nvSpPr>
        <p:spPr/>
        <p:txBody>
          <a:bodyPr rtlCol="0"/>
          <a:lstStyle/>
          <a:p>
            <a:fld id="{E1C34034-A759-4246-8E4F-6674452EC9C2}" type="datetime1">
              <a:rPr lang="el-GR" smtClean="0"/>
              <a:t>17/4/2019</a:t>
            </a:fld>
            <a:endParaRPr lang="el-GR"/>
          </a:p>
        </p:txBody>
      </p:sp>
      <p:sp>
        <p:nvSpPr>
          <p:cNvPr id="22" name="21 - Θέση αριθμού διαφάνειας"/>
          <p:cNvSpPr>
            <a:spLocks noGrp="1"/>
          </p:cNvSpPr>
          <p:nvPr>
            <p:ph type="sldNum" sz="quarter" idx="15"/>
          </p:nvPr>
        </p:nvSpPr>
        <p:spPr/>
        <p:txBody>
          <a:bodyPr rtlCol="0"/>
          <a:lstStyle/>
          <a:p>
            <a:fld id="{6F79F0A5-531E-4E53-ACD0-D7CE4AA5FA28}" type="slidenum">
              <a:rPr lang="el-GR" smtClean="0"/>
              <a:pPr/>
              <a:t>‹#›</a:t>
            </a:fld>
            <a:endParaRPr lang="el-GR"/>
          </a:p>
        </p:txBody>
      </p:sp>
      <p:sp>
        <p:nvSpPr>
          <p:cNvPr id="23" name="22 - Θέση υποσέλιδου"/>
          <p:cNvSpPr>
            <a:spLocks noGrp="1"/>
          </p:cNvSpPr>
          <p:nvPr>
            <p:ph type="ftr" sz="quarter" idx="16"/>
          </p:nvPr>
        </p:nvSpPr>
        <p:spPr/>
        <p:txBody>
          <a:bodyPr rtlCol="0"/>
          <a:lstStyle/>
          <a:p>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9" name="8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 Τίτλος"/>
          <p:cNvSpPr>
            <a:spLocks noGrp="1"/>
          </p:cNvSpPr>
          <p:nvPr>
            <p:ph type="title"/>
          </p:nvPr>
        </p:nvSpPr>
        <p:spPr>
          <a:xfrm rot="5400000">
            <a:off x="3350133" y="3200400"/>
            <a:ext cx="6309360" cy="457200"/>
          </a:xfrm>
        </p:spPr>
        <p:txBody>
          <a:bodyPr anchor="b"/>
          <a:lstStyle>
            <a:lvl1pPr algn="l">
              <a:buNone/>
              <a:defRPr sz="2000" b="1"/>
            </a:lvl1pPr>
          </a:lstStyle>
          <a:p>
            <a:r>
              <a:rPr kumimoji="0" lang="el-GR"/>
              <a:t>Kλικ για επεξεργασία του τίτλου</a:t>
            </a:r>
            <a:endParaRPr kumimoji="0" lang="en-US"/>
          </a:p>
        </p:txBody>
      </p:sp>
      <p:sp>
        <p:nvSpPr>
          <p:cNvPr id="3" name="2 - Θέση εικόνας"/>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l-GR"/>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l-GR"/>
              <a:t>Kλικ για επεξεργασία των στυλ του υποδείγματος</a:t>
            </a:r>
          </a:p>
        </p:txBody>
      </p:sp>
      <p:sp>
        <p:nvSpPr>
          <p:cNvPr id="10" name="9 - Ευθεία γραμμή σύνδεσης"/>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 Ορθογώνιο"/>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 Ευθεία γραμμή σύνδεσης"/>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 Ευθεία γραμμή σύνδεσης"/>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 Θέση ημερομηνίας"/>
          <p:cNvSpPr>
            <a:spLocks noGrp="1"/>
          </p:cNvSpPr>
          <p:nvPr>
            <p:ph type="dt" sz="half" idx="10"/>
          </p:nvPr>
        </p:nvSpPr>
        <p:spPr/>
        <p:txBody>
          <a:bodyPr rtlCol="0"/>
          <a:lstStyle/>
          <a:p>
            <a:fld id="{620CCCDD-1275-4BCF-A981-3049E59CDFF9}" type="datetime1">
              <a:rPr lang="el-GR" smtClean="0"/>
              <a:t>17/4/2019</a:t>
            </a:fld>
            <a:endParaRPr lang="el-GR"/>
          </a:p>
        </p:txBody>
      </p:sp>
      <p:sp>
        <p:nvSpPr>
          <p:cNvPr id="18" name="17 - Θέση αριθμού διαφάνειας"/>
          <p:cNvSpPr>
            <a:spLocks noGrp="1"/>
          </p:cNvSpPr>
          <p:nvPr>
            <p:ph type="sldNum" sz="quarter" idx="11"/>
          </p:nvPr>
        </p:nvSpPr>
        <p:spPr/>
        <p:txBody>
          <a:bodyPr rtlCol="0"/>
          <a:lstStyle/>
          <a:p>
            <a:fld id="{6F79F0A5-531E-4E53-ACD0-D7CE4AA5FA28}" type="slidenum">
              <a:rPr lang="el-GR" smtClean="0"/>
              <a:pPr/>
              <a:t>‹#›</a:t>
            </a:fld>
            <a:endParaRPr lang="el-GR"/>
          </a:p>
        </p:txBody>
      </p:sp>
      <p:sp>
        <p:nvSpPr>
          <p:cNvPr id="21" name="20 - Θέση υποσέλιδου"/>
          <p:cNvSpPr>
            <a:spLocks noGrp="1"/>
          </p:cNvSpPr>
          <p:nvPr>
            <p:ph type="ftr" sz="quarter" idx="12"/>
          </p:nvPr>
        </p:nvSpPr>
        <p:spPr/>
        <p:txBody>
          <a:bodyPr rtlCol="0"/>
          <a:lstStyle/>
          <a:p>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 Θέση τίτλου"/>
          <p:cNvSpPr>
            <a:spLocks noGrp="1"/>
          </p:cNvSpPr>
          <p:nvPr>
            <p:ph type="title"/>
          </p:nvPr>
        </p:nvSpPr>
        <p:spPr>
          <a:xfrm>
            <a:off x="457200" y="274638"/>
            <a:ext cx="7467600" cy="1143000"/>
          </a:xfrm>
          <a:prstGeom prst="rect">
            <a:avLst/>
          </a:prstGeom>
        </p:spPr>
        <p:txBody>
          <a:bodyPr vert="horz" anchor="b">
            <a:normAutofit/>
          </a:bodyPr>
          <a:lstStyle/>
          <a:p>
            <a:r>
              <a:rPr kumimoji="0" lang="el-GR"/>
              <a:t>Kλικ για επεξεργασία του τίτλου</a:t>
            </a:r>
            <a:endParaRPr kumimoji="0" lang="en-US"/>
          </a:p>
        </p:txBody>
      </p:sp>
      <p:sp>
        <p:nvSpPr>
          <p:cNvPr id="13" name="12 - Θέση κειμένου"/>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l-GR"/>
              <a:t>Kλικ για επεξεργασία των στυλ του υποδείγματος</a:t>
            </a:r>
          </a:p>
          <a:p>
            <a:pPr lvl="1" eaLnBrk="1" latinLnBrk="0" hangingPunct="1"/>
            <a:r>
              <a:rPr kumimoji="0" lang="el-GR"/>
              <a:t>Δεύτερου επιπέδου</a:t>
            </a:r>
          </a:p>
          <a:p>
            <a:pPr lvl="2" eaLnBrk="1" latinLnBrk="0" hangingPunct="1"/>
            <a:r>
              <a:rPr kumimoji="0" lang="el-GR"/>
              <a:t>Τρίτου επιπέδου</a:t>
            </a:r>
          </a:p>
          <a:p>
            <a:pPr lvl="3" eaLnBrk="1" latinLnBrk="0" hangingPunct="1"/>
            <a:r>
              <a:rPr kumimoji="0" lang="el-GR"/>
              <a:t>Τέταρτου επιπέδου</a:t>
            </a:r>
          </a:p>
          <a:p>
            <a:pPr lvl="4" eaLnBrk="1" latinLnBrk="0" hangingPunct="1"/>
            <a:r>
              <a:rPr kumimoji="0" lang="el-GR"/>
              <a:t>Πέμπτου επιπέδου</a:t>
            </a:r>
            <a:endParaRPr kumimoji="0" lang="en-US"/>
          </a:p>
        </p:txBody>
      </p:sp>
      <p:sp>
        <p:nvSpPr>
          <p:cNvPr id="14" name="13 - Θέση ημερομηνίας"/>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777B55-7010-4762-BF2F-204FC62C0B58}" type="datetime1">
              <a:rPr lang="el-GR" smtClean="0"/>
              <a:t>17/4/2019</a:t>
            </a:fld>
            <a:endParaRPr lang="el-GR"/>
          </a:p>
        </p:txBody>
      </p:sp>
      <p:sp>
        <p:nvSpPr>
          <p:cNvPr id="3" name="2 - Θέση υποσέλιδου"/>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l-GR"/>
          </a:p>
        </p:txBody>
      </p:sp>
      <p:sp>
        <p:nvSpPr>
          <p:cNvPr id="7" name="6 - Ευθεία γραμμή σύνδεσης"/>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 Ευθεία γραμμή σύνδεσης"/>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 Ορθογώνιο"/>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Θέση αριθμού διαφάνειας"/>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F79F0A5-531E-4E53-ACD0-D7CE4AA5FA28}"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spoint.com/software_engineering/software_requirements.htm" TargetMode="External"/><Relationship Id="rId2" Type="http://schemas.openxmlformats.org/officeDocument/2006/relationships/hyperlink" Target="http://www.icsd.aegean.gr/website_files/proptyxiako/736332428.pdf" TargetMode="External"/><Relationship Id="rId1" Type="http://schemas.openxmlformats.org/officeDocument/2006/relationships/slideLayout" Target="../slideLayouts/slideLayout2.xml"/><Relationship Id="rId5" Type="http://schemas.openxmlformats.org/officeDocument/2006/relationships/hyperlink" Target="https://www.guru99.com/learn-software-requirements-analysis-with-case-study.html" TargetMode="External"/><Relationship Id="rId4" Type="http://schemas.openxmlformats.org/officeDocument/2006/relationships/hyperlink" Target="http://www.inf.ed.ac.uk/teaching/courses/cs2/LectureNotes/CS2Ah/SoftEng/se02.pdf"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eclass.teiemt.gr/modules/document/file.php/DBA178/%CE%94%CE%99%CE%91%CE%A6%CE%91%CE%9D%CE%95%CE%99%CE%95%CE%A3%20%CE%A0%CE%91%CE%A1%CE%91%CE%94%CE%9F%CE%A3%CE%95%CE%A9%CE%9D/%CE%A4%CE%B5%CF%87%CE%BD%20%CE%9B%CE%BF%CE%B3%CE%B9%CF%83%CE%BC%20%CE%9C%CE%91%CE%98%CE%97%CE%9C%CE%91-3.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2195736" y="260648"/>
            <a:ext cx="6174432" cy="941490"/>
          </a:xfrm>
        </p:spPr>
        <p:txBody>
          <a:bodyPr/>
          <a:lstStyle/>
          <a:p>
            <a:pPr algn="ctr"/>
            <a:r>
              <a:rPr lang="el-GR" dirty="0"/>
              <a:t>ΑΠΑΙΤΗΣΕΙΣ ΛΟΓΙΣΜΙΚΟΥ</a:t>
            </a:r>
          </a:p>
        </p:txBody>
      </p:sp>
      <p:sp>
        <p:nvSpPr>
          <p:cNvPr id="6" name="5 - Υπότιτλος"/>
          <p:cNvSpPr>
            <a:spLocks noGrp="1"/>
          </p:cNvSpPr>
          <p:nvPr>
            <p:ph type="subTitle" idx="1"/>
          </p:nvPr>
        </p:nvSpPr>
        <p:spPr>
          <a:xfrm>
            <a:off x="2483768" y="5417840"/>
            <a:ext cx="6264696" cy="1440160"/>
          </a:xfrm>
        </p:spPr>
        <p:txBody>
          <a:bodyPr>
            <a:normAutofit/>
          </a:bodyPr>
          <a:lstStyle/>
          <a:p>
            <a:r>
              <a:rPr lang="el-GR" dirty="0"/>
              <a:t>Λαφιώτης Νικόλαος</a:t>
            </a:r>
          </a:p>
          <a:p>
            <a:r>
              <a:rPr lang="el-GR" dirty="0"/>
              <a:t>Κουγιουμτζίδης Ιωάννης</a:t>
            </a:r>
          </a:p>
          <a:p>
            <a:r>
              <a:rPr lang="el-GR" dirty="0"/>
              <a:t>Μαυράκης Αντώνης</a:t>
            </a:r>
          </a:p>
          <a:p>
            <a:r>
              <a:rPr lang="el-GR" dirty="0"/>
              <a:t>Καπέτης Νικόλαος</a:t>
            </a:r>
          </a:p>
        </p:txBody>
      </p:sp>
      <p:pic>
        <p:nvPicPr>
          <p:cNvPr id="1026" name="Picture 2" descr="ÎÏÎ¿ÏÎ­Î»ÎµÏÎ¼Î± ÎµÎ¹ÎºÏÎ½Î±Ï Î³Î¹Î± software requirements"/>
          <p:cNvPicPr>
            <a:picLocks noChangeAspect="1" noChangeArrowheads="1"/>
          </p:cNvPicPr>
          <p:nvPr/>
        </p:nvPicPr>
        <p:blipFill>
          <a:blip r:embed="rId2" cstate="print"/>
          <a:srcRect/>
          <a:stretch>
            <a:fillRect/>
          </a:stretch>
        </p:blipFill>
        <p:spPr bwMode="auto">
          <a:xfrm>
            <a:off x="2411760" y="1700808"/>
            <a:ext cx="6197635" cy="3384376"/>
          </a:xfrm>
          <a:prstGeom prst="rect">
            <a:avLst/>
          </a:prstGeom>
          <a:noFill/>
        </p:spPr>
      </p:pic>
      <p:sp>
        <p:nvSpPr>
          <p:cNvPr id="3" name="Slide Number Placeholder 2">
            <a:extLst>
              <a:ext uri="{FF2B5EF4-FFF2-40B4-BE49-F238E27FC236}">
                <a16:creationId xmlns:a16="http://schemas.microsoft.com/office/drawing/2014/main" id="{D01201ED-54C7-4070-9804-7EC7DF6E07AC}"/>
              </a:ext>
            </a:extLst>
          </p:cNvPr>
          <p:cNvSpPr>
            <a:spLocks noGrp="1"/>
          </p:cNvSpPr>
          <p:nvPr>
            <p:ph type="sldNum" sz="quarter" idx="12"/>
          </p:nvPr>
        </p:nvSpPr>
        <p:spPr/>
        <p:txBody>
          <a:bodyPr/>
          <a:lstStyle/>
          <a:p>
            <a:fld id="{6F79F0A5-531E-4E53-ACD0-D7CE4AA5FA28}" type="slidenum">
              <a:rPr lang="el-GR" smtClean="0"/>
              <a:pPr/>
              <a:t>1</a:t>
            </a:fld>
            <a:endParaRPr lang="el-G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Λειτουργικέσ Απαιτήσεισ (γενικά)</a:t>
            </a:r>
            <a:endParaRPr lang="el-GR" dirty="0"/>
          </a:p>
        </p:txBody>
      </p:sp>
      <p:sp>
        <p:nvSpPr>
          <p:cNvPr id="3" name="2 - Θέση περιεχομένου"/>
          <p:cNvSpPr>
            <a:spLocks noGrp="1"/>
          </p:cNvSpPr>
          <p:nvPr>
            <p:ph sz="quarter" idx="1"/>
          </p:nvPr>
        </p:nvSpPr>
        <p:spPr/>
        <p:txBody>
          <a:bodyPr/>
          <a:lstStyle/>
          <a:p>
            <a:r>
              <a:rPr lang="el-GR" sz="2600" dirty="0"/>
              <a:t>Περιγράφουν λειτουργικές δυνατότητες ή υπηρεσίες του συστήματος.</a:t>
            </a:r>
          </a:p>
          <a:p>
            <a:endParaRPr lang="el-GR" sz="2600" dirty="0"/>
          </a:p>
          <a:p>
            <a:r>
              <a:rPr lang="el-GR" sz="2600" dirty="0"/>
              <a:t>Εξαρτώνται από τον τύπο του λογισμικού, από τους αναμενόμενους χρήστες του λογισμικού και από τον τύπο του συστήματος στον οποίο χρησιμοποιείται το λογισμικό.</a:t>
            </a:r>
          </a:p>
          <a:p>
            <a:pPr lvl="1"/>
            <a:endParaRPr lang="el-GR" dirty="0"/>
          </a:p>
        </p:txBody>
      </p:sp>
      <p:sp>
        <p:nvSpPr>
          <p:cNvPr id="4" name="Slide Number Placeholder 3">
            <a:extLst>
              <a:ext uri="{FF2B5EF4-FFF2-40B4-BE49-F238E27FC236}">
                <a16:creationId xmlns:a16="http://schemas.microsoft.com/office/drawing/2014/main" id="{73158E4B-E74D-4E35-B76F-5F69C24EDC9C}"/>
              </a:ext>
            </a:extLst>
          </p:cNvPr>
          <p:cNvSpPr>
            <a:spLocks noGrp="1"/>
          </p:cNvSpPr>
          <p:nvPr>
            <p:ph type="sldNum" sz="quarter" idx="15"/>
          </p:nvPr>
        </p:nvSpPr>
        <p:spPr/>
        <p:txBody>
          <a:bodyPr/>
          <a:lstStyle/>
          <a:p>
            <a:fld id="{6F79F0A5-531E-4E53-ACD0-D7CE4AA5FA28}" type="slidenum">
              <a:rPr lang="el-GR" smtClean="0"/>
              <a:pPr/>
              <a:t>10</a:t>
            </a:fld>
            <a:endParaRPr lang="el-G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Λειτουργικέσ Απαιτήσεισ (γενικά)</a:t>
            </a:r>
            <a:endParaRPr lang="el-GR" dirty="0"/>
          </a:p>
        </p:txBody>
      </p:sp>
      <p:sp>
        <p:nvSpPr>
          <p:cNvPr id="3" name="2 - Θέση περιεχομένου"/>
          <p:cNvSpPr>
            <a:spLocks noGrp="1"/>
          </p:cNvSpPr>
          <p:nvPr>
            <p:ph sz="quarter" idx="1"/>
          </p:nvPr>
        </p:nvSpPr>
        <p:spPr/>
        <p:txBody>
          <a:bodyPr>
            <a:normAutofit/>
          </a:bodyPr>
          <a:lstStyle/>
          <a:p>
            <a:endParaRPr lang="el-GR" sz="2600" dirty="0"/>
          </a:p>
          <a:p>
            <a:r>
              <a:rPr lang="el-GR" sz="2600" dirty="0"/>
              <a:t>Οι λειτουργικές απαιτήσεις χρήστη μπορεί να είναι υψηλού επιπέδου δηλώσεις των δυνατοτήτων του συστήματος, αλλά οι λειτουργικές απαιτήσεις του συστήματος πρέπει να περιγράφουν με λεπτομέρειες τις υπηρεσίες του συστήματος.</a:t>
            </a:r>
          </a:p>
        </p:txBody>
      </p:sp>
      <p:sp>
        <p:nvSpPr>
          <p:cNvPr id="4" name="Slide Number Placeholder 3">
            <a:extLst>
              <a:ext uri="{FF2B5EF4-FFF2-40B4-BE49-F238E27FC236}">
                <a16:creationId xmlns:a16="http://schemas.microsoft.com/office/drawing/2014/main" id="{46549937-EFA2-4641-BD66-67F83C373293}"/>
              </a:ext>
            </a:extLst>
          </p:cNvPr>
          <p:cNvSpPr>
            <a:spLocks noGrp="1"/>
          </p:cNvSpPr>
          <p:nvPr>
            <p:ph type="sldNum" sz="quarter" idx="15"/>
          </p:nvPr>
        </p:nvSpPr>
        <p:spPr/>
        <p:txBody>
          <a:bodyPr/>
          <a:lstStyle/>
          <a:p>
            <a:fld id="{6F79F0A5-531E-4E53-ACD0-D7CE4AA5FA28}" type="slidenum">
              <a:rPr lang="el-GR" smtClean="0"/>
              <a:pPr/>
              <a:t>11</a:t>
            </a:fld>
            <a:endParaRPr lang="el-G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Λειτουργικέσ Απαιτήσεισ</a:t>
            </a:r>
          </a:p>
        </p:txBody>
      </p:sp>
      <p:sp>
        <p:nvSpPr>
          <p:cNvPr id="3" name="2 - Θέση περιεχομένου"/>
          <p:cNvSpPr>
            <a:spLocks noGrp="1"/>
          </p:cNvSpPr>
          <p:nvPr>
            <p:ph sz="quarter" idx="1"/>
          </p:nvPr>
        </p:nvSpPr>
        <p:spPr/>
        <p:txBody>
          <a:bodyPr>
            <a:normAutofit/>
          </a:bodyPr>
          <a:lstStyle/>
          <a:p>
            <a:r>
              <a:rPr lang="el-GR" sz="2800" dirty="0"/>
              <a:t>Μια Λειτουργική Απαίτηση (</a:t>
            </a:r>
            <a:r>
              <a:rPr lang="en-US" sz="2800" dirty="0"/>
              <a:t>functional requirement) </a:t>
            </a:r>
            <a:r>
              <a:rPr lang="el-GR" sz="2800" dirty="0"/>
              <a:t>περιγράφει μια αλληλεπίδραση μεταξύ του συστήματος και του περιβάλλοντος του.</a:t>
            </a:r>
          </a:p>
          <a:p>
            <a:endParaRPr lang="el-GR" sz="2800" dirty="0"/>
          </a:p>
          <a:p>
            <a:r>
              <a:rPr lang="el-GR" sz="2800" dirty="0"/>
              <a:t>Οι λειτουργικές απαιτήσεις περιγράφονται ως μια τριάδα εισόδου – επεξεργασίας – εξόδου (σχήμα 1).</a:t>
            </a:r>
          </a:p>
        </p:txBody>
      </p:sp>
      <p:sp>
        <p:nvSpPr>
          <p:cNvPr id="4" name="Slide Number Placeholder 3">
            <a:extLst>
              <a:ext uri="{FF2B5EF4-FFF2-40B4-BE49-F238E27FC236}">
                <a16:creationId xmlns:a16="http://schemas.microsoft.com/office/drawing/2014/main" id="{973E8259-6001-48BF-B42D-9968E131B30A}"/>
              </a:ext>
            </a:extLst>
          </p:cNvPr>
          <p:cNvSpPr>
            <a:spLocks noGrp="1"/>
          </p:cNvSpPr>
          <p:nvPr>
            <p:ph type="sldNum" sz="quarter" idx="15"/>
          </p:nvPr>
        </p:nvSpPr>
        <p:spPr/>
        <p:txBody>
          <a:bodyPr/>
          <a:lstStyle/>
          <a:p>
            <a:fld id="{6F79F0A5-531E-4E53-ACD0-D7CE4AA5FA28}" type="slidenum">
              <a:rPr lang="el-GR" smtClean="0"/>
              <a:pPr/>
              <a:t>12</a:t>
            </a:fld>
            <a:endParaRPr lang="el-G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994122"/>
          </a:xfrm>
        </p:spPr>
        <p:txBody>
          <a:bodyPr/>
          <a:lstStyle/>
          <a:p>
            <a:pPr algn="ctr"/>
            <a:r>
              <a:rPr lang="el-GR" b="1" dirty="0"/>
              <a:t>Λειτουργικέσ Απαιτήσεισ</a:t>
            </a:r>
            <a:endParaRPr lang="el-GR" dirty="0"/>
          </a:p>
        </p:txBody>
      </p:sp>
      <p:sp>
        <p:nvSpPr>
          <p:cNvPr id="3" name="2 - Θέση περιεχομένου"/>
          <p:cNvSpPr>
            <a:spLocks noGrp="1"/>
          </p:cNvSpPr>
          <p:nvPr>
            <p:ph sz="quarter" idx="1"/>
          </p:nvPr>
        </p:nvSpPr>
        <p:spPr/>
        <p:txBody>
          <a:bodyPr/>
          <a:lstStyle/>
          <a:p>
            <a:endParaRPr lang="el-GR" dirty="0">
              <a:sym typeface="Wingdings" pitchFamily="2" charset="2"/>
            </a:endParaRPr>
          </a:p>
          <a:p>
            <a:r>
              <a:rPr lang="en-US" dirty="0">
                <a:sym typeface="Wingdings" pitchFamily="2" charset="2"/>
              </a:rPr>
              <a:t>Xi</a:t>
            </a:r>
            <a:r>
              <a:rPr lang="el-GR" dirty="0">
                <a:sym typeface="Wingdings" pitchFamily="2" charset="2"/>
              </a:rPr>
              <a:t></a:t>
            </a:r>
            <a:r>
              <a:rPr lang="en-US" dirty="0">
                <a:sym typeface="Wingdings" pitchFamily="2" charset="2"/>
              </a:rPr>
              <a:t>                         </a:t>
            </a:r>
            <a:r>
              <a:rPr lang="el-GR" dirty="0">
                <a:sym typeface="Wingdings" pitchFamily="2" charset="2"/>
              </a:rPr>
              <a:t>  </a:t>
            </a:r>
            <a:r>
              <a:rPr lang="en-US" sz="2800" dirty="0">
                <a:sym typeface="Wingdings" pitchFamily="2" charset="2"/>
              </a:rPr>
              <a:t>Yi</a:t>
            </a:r>
            <a:r>
              <a:rPr lang="el-GR" sz="2800" dirty="0">
                <a:sym typeface="Wingdings" pitchFamily="2" charset="2"/>
              </a:rPr>
              <a:t>   (σχήμα 1)</a:t>
            </a:r>
            <a:endParaRPr lang="en-US" sz="2800" dirty="0">
              <a:sym typeface="Wingdings" pitchFamily="2" charset="2"/>
            </a:endParaRPr>
          </a:p>
          <a:p>
            <a:endParaRPr lang="en-US" dirty="0">
              <a:sym typeface="Wingdings" pitchFamily="2" charset="2"/>
            </a:endParaRPr>
          </a:p>
          <a:p>
            <a:pPr>
              <a:buNone/>
            </a:pPr>
            <a:endParaRPr lang="el-GR" sz="2800" dirty="0"/>
          </a:p>
          <a:p>
            <a:r>
              <a:rPr lang="el-GR" sz="2800" dirty="0"/>
              <a:t>Το σύνολο των { </a:t>
            </a:r>
            <a:r>
              <a:rPr lang="en-US" sz="2800" dirty="0"/>
              <a:t>Fi } </a:t>
            </a:r>
            <a:r>
              <a:rPr lang="el-GR" sz="2800" dirty="0"/>
              <a:t>περιγράφει τη λειτουργικότητα του συστήματος ( Χ</a:t>
            </a:r>
            <a:r>
              <a:rPr lang="en-US" sz="2800" dirty="0"/>
              <a:t>i: </a:t>
            </a:r>
            <a:r>
              <a:rPr lang="el-GR" sz="2800" dirty="0"/>
              <a:t>διάνυσμα εισόδου,  </a:t>
            </a:r>
            <a:r>
              <a:rPr lang="en-US" sz="2800" dirty="0"/>
              <a:t>Yi:</a:t>
            </a:r>
            <a:r>
              <a:rPr lang="el-GR" sz="2800" dirty="0"/>
              <a:t> διάνυσμα εξόδου )</a:t>
            </a:r>
          </a:p>
        </p:txBody>
      </p:sp>
      <p:graphicFrame>
        <p:nvGraphicFramePr>
          <p:cNvPr id="4" name="3 - Πίνακας"/>
          <p:cNvGraphicFramePr>
            <a:graphicFrameLocks noGrp="1"/>
          </p:cNvGraphicFramePr>
          <p:nvPr/>
        </p:nvGraphicFramePr>
        <p:xfrm>
          <a:off x="1691680" y="1916832"/>
          <a:ext cx="1800200" cy="792088"/>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tblGrid>
              <a:tr h="792088">
                <a:tc>
                  <a:txBody>
                    <a:bodyPr/>
                    <a:lstStyle/>
                    <a:p>
                      <a:pPr algn="ctr">
                        <a:spcBef>
                          <a:spcPts val="0"/>
                        </a:spcBef>
                      </a:pPr>
                      <a:r>
                        <a:rPr lang="en-US" dirty="0">
                          <a:solidFill>
                            <a:schemeClr val="tx1"/>
                          </a:solidFill>
                        </a:rPr>
                        <a:t>Fi</a:t>
                      </a:r>
                      <a:endParaRPr lang="el-GR" dirty="0">
                        <a:solidFill>
                          <a:schemeClr val="tx1"/>
                        </a:solidFill>
                      </a:endParaRPr>
                    </a:p>
                  </a:txBody>
                  <a:tcPr anchor="ctr"/>
                </a:tc>
                <a:extLst>
                  <a:ext uri="{0D108BD9-81ED-4DB2-BD59-A6C34878D82A}">
                    <a16:rowId xmlns:a16="http://schemas.microsoft.com/office/drawing/2014/main" val="10000"/>
                  </a:ext>
                </a:extLst>
              </a:tr>
            </a:tbl>
          </a:graphicData>
        </a:graphic>
      </p:graphicFrame>
      <p:sp>
        <p:nvSpPr>
          <p:cNvPr id="5" name="Slide Number Placeholder 4">
            <a:extLst>
              <a:ext uri="{FF2B5EF4-FFF2-40B4-BE49-F238E27FC236}">
                <a16:creationId xmlns:a16="http://schemas.microsoft.com/office/drawing/2014/main" id="{280A0338-6351-4036-8059-C96F7AC1CD65}"/>
              </a:ext>
            </a:extLst>
          </p:cNvPr>
          <p:cNvSpPr>
            <a:spLocks noGrp="1"/>
          </p:cNvSpPr>
          <p:nvPr>
            <p:ph type="sldNum" sz="quarter" idx="15"/>
          </p:nvPr>
        </p:nvSpPr>
        <p:spPr/>
        <p:txBody>
          <a:bodyPr/>
          <a:lstStyle/>
          <a:p>
            <a:fld id="{6F79F0A5-531E-4E53-ACD0-D7CE4AA5FA28}" type="slidenum">
              <a:rPr lang="el-GR" smtClean="0"/>
              <a:pPr/>
              <a:t>13</a:t>
            </a:fld>
            <a:endParaRPr lang="el-G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Λειτουργικέσ Απαιτήσεισ</a:t>
            </a:r>
            <a:endParaRPr lang="el-GR" dirty="0"/>
          </a:p>
        </p:txBody>
      </p:sp>
      <p:sp>
        <p:nvSpPr>
          <p:cNvPr id="3" name="2 - Θέση περιεχομένου"/>
          <p:cNvSpPr>
            <a:spLocks noGrp="1"/>
          </p:cNvSpPr>
          <p:nvPr>
            <p:ph sz="quarter" idx="1"/>
          </p:nvPr>
        </p:nvSpPr>
        <p:spPr/>
        <p:txBody>
          <a:bodyPr>
            <a:normAutofit/>
          </a:bodyPr>
          <a:lstStyle/>
          <a:p>
            <a:r>
              <a:rPr lang="el-GR" sz="2600" dirty="0"/>
              <a:t>Ο χρήστης πρέπει να έχει τη δυνατότητα να πραγματοποιεί αναζήτηση είτε σε όλες τις βάσεις δεδομένων είτε σε υποσύνολο αυτών.</a:t>
            </a:r>
          </a:p>
          <a:p>
            <a:r>
              <a:rPr lang="el-GR" sz="2600" dirty="0"/>
              <a:t>Το σύστημα θα πρέπει να παρέχει στο χρήστη κατάλληλο λογισμικό προβολής για την ανάγνωση εγγράφων από την αποθήκη εγγράφων.</a:t>
            </a:r>
          </a:p>
          <a:p>
            <a:r>
              <a:rPr lang="el-GR" sz="2600" dirty="0"/>
              <a:t>Σε κάθε παραγγελία θα πρέπει να αποδίδεται ένα μοναδικό αναγνωριστικό (ORDER_ID), το οποίο ο χρήστης θα μπορεί να αντιγράφει στο μόνιμο αποθηκευτικό χώρο του λογαριασμού.</a:t>
            </a:r>
          </a:p>
        </p:txBody>
      </p:sp>
      <p:sp>
        <p:nvSpPr>
          <p:cNvPr id="4" name="Slide Number Placeholder 3">
            <a:extLst>
              <a:ext uri="{FF2B5EF4-FFF2-40B4-BE49-F238E27FC236}">
                <a16:creationId xmlns:a16="http://schemas.microsoft.com/office/drawing/2014/main" id="{6F9C201F-A1DA-4901-8E28-1A7B9B1B5120}"/>
              </a:ext>
            </a:extLst>
          </p:cNvPr>
          <p:cNvSpPr>
            <a:spLocks noGrp="1"/>
          </p:cNvSpPr>
          <p:nvPr>
            <p:ph type="sldNum" sz="quarter" idx="15"/>
          </p:nvPr>
        </p:nvSpPr>
        <p:spPr/>
        <p:txBody>
          <a:bodyPr/>
          <a:lstStyle/>
          <a:p>
            <a:fld id="{6F79F0A5-531E-4E53-ACD0-D7CE4AA5FA28}" type="slidenum">
              <a:rPr lang="el-GR" smtClean="0"/>
              <a:pPr/>
              <a:t>14</a:t>
            </a:fld>
            <a:endParaRPr lang="el-G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Λειτουργικέσ Απαιτήσεισ</a:t>
            </a:r>
            <a:endParaRPr lang="el-GR" dirty="0"/>
          </a:p>
        </p:txBody>
      </p:sp>
      <p:sp>
        <p:nvSpPr>
          <p:cNvPr id="3" name="2 - Θέση περιεχομένου"/>
          <p:cNvSpPr>
            <a:spLocks noGrp="1"/>
          </p:cNvSpPr>
          <p:nvPr>
            <p:ph sz="quarter" idx="1"/>
          </p:nvPr>
        </p:nvSpPr>
        <p:spPr/>
        <p:txBody>
          <a:bodyPr/>
          <a:lstStyle/>
          <a:p>
            <a:r>
              <a:rPr lang="el-GR" sz="2600" dirty="0"/>
              <a:t>Στο παράδειγμα του εντάλματος πληρωμών:</a:t>
            </a:r>
          </a:p>
          <a:p>
            <a:r>
              <a:rPr lang="el-GR" sz="2600" dirty="0"/>
              <a:t>Από τα χαρακτηριστικά λογισμικού που αναφέραμε, οι λειτουργικές απαιτήσεις είναι αυτές που περιγράφουν τη λειτουργικότητα του λογισμικού και αφορούν ερωτήσεις όπως:</a:t>
            </a:r>
          </a:p>
          <a:p>
            <a:pPr lvl="1"/>
            <a:r>
              <a:rPr lang="el-GR" dirty="0"/>
              <a:t>Πότε εκδίδονται τα εντάλματα</a:t>
            </a:r>
          </a:p>
          <a:p>
            <a:pPr lvl="1"/>
            <a:r>
              <a:rPr lang="el-GR" dirty="0"/>
              <a:t>Ποια είσοδος είναι απαραίτητη για την εκτύπωση των ενταλμάτων </a:t>
            </a:r>
          </a:p>
          <a:p>
            <a:pPr lvl="1"/>
            <a:r>
              <a:rPr lang="el-GR" dirty="0"/>
              <a:t>Κάτω από ποιες συνθήκες είναι δυνατή η αλλαγή του ποσού πληρωμής κ.τ.λ.</a:t>
            </a:r>
          </a:p>
        </p:txBody>
      </p:sp>
      <p:sp>
        <p:nvSpPr>
          <p:cNvPr id="4" name="Slide Number Placeholder 3">
            <a:extLst>
              <a:ext uri="{FF2B5EF4-FFF2-40B4-BE49-F238E27FC236}">
                <a16:creationId xmlns:a16="http://schemas.microsoft.com/office/drawing/2014/main" id="{B60A9005-0D47-46C6-A772-B2C7103657A7}"/>
              </a:ext>
            </a:extLst>
          </p:cNvPr>
          <p:cNvSpPr>
            <a:spLocks noGrp="1"/>
          </p:cNvSpPr>
          <p:nvPr>
            <p:ph type="sldNum" sz="quarter" idx="15"/>
          </p:nvPr>
        </p:nvSpPr>
        <p:spPr/>
        <p:txBody>
          <a:bodyPr/>
          <a:lstStyle/>
          <a:p>
            <a:fld id="{6F79F0A5-531E-4E53-ACD0-D7CE4AA5FA28}" type="slidenum">
              <a:rPr lang="el-GR" smtClean="0"/>
              <a:pPr/>
              <a:t>15</a:t>
            </a:fld>
            <a:endParaRPr lang="el-G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Μη λειτουργικέσ απαιτήσεισ</a:t>
            </a:r>
          </a:p>
        </p:txBody>
      </p:sp>
      <p:sp>
        <p:nvSpPr>
          <p:cNvPr id="3" name="2 - Θέση περιεχομένου"/>
          <p:cNvSpPr>
            <a:spLocks noGrp="1"/>
          </p:cNvSpPr>
          <p:nvPr>
            <p:ph sz="quarter" idx="1"/>
          </p:nvPr>
        </p:nvSpPr>
        <p:spPr/>
        <p:txBody>
          <a:bodyPr/>
          <a:lstStyle/>
          <a:p>
            <a:r>
              <a:rPr lang="el-GR" sz="2600" dirty="0"/>
              <a:t>Ορίζουν ιδιότητες και περιορισμούς του συστήματος, για παράδειγμα την αξιοπιστία, το χρόνο απόκρισης και τις απαιτήσεις σε αποθηκευτικό χώρο. Περιορισμοί μπορεί να είναι οι δυνατότητες των συσκευών εισόδου-εξόδου, οι αναπαραστάσεις του συστήματος, κ.λπ.</a:t>
            </a:r>
          </a:p>
          <a:p>
            <a:pPr>
              <a:buNone/>
            </a:pPr>
            <a:endParaRPr lang="el-GR" dirty="0"/>
          </a:p>
        </p:txBody>
      </p:sp>
      <p:sp>
        <p:nvSpPr>
          <p:cNvPr id="4" name="Slide Number Placeholder 3">
            <a:extLst>
              <a:ext uri="{FF2B5EF4-FFF2-40B4-BE49-F238E27FC236}">
                <a16:creationId xmlns:a16="http://schemas.microsoft.com/office/drawing/2014/main" id="{2B2F9B0D-C2A6-4E19-A19F-35D86F79A7D0}"/>
              </a:ext>
            </a:extLst>
          </p:cNvPr>
          <p:cNvSpPr>
            <a:spLocks noGrp="1"/>
          </p:cNvSpPr>
          <p:nvPr>
            <p:ph type="sldNum" sz="quarter" idx="15"/>
          </p:nvPr>
        </p:nvSpPr>
        <p:spPr/>
        <p:txBody>
          <a:bodyPr/>
          <a:lstStyle/>
          <a:p>
            <a:fld id="{6F79F0A5-531E-4E53-ACD0-D7CE4AA5FA28}" type="slidenum">
              <a:rPr lang="el-GR" smtClean="0"/>
              <a:pPr/>
              <a:t>16</a:t>
            </a:fld>
            <a:endParaRPr lang="el-G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Μη λειτουργικέσ απαιτήσεισ</a:t>
            </a:r>
          </a:p>
        </p:txBody>
      </p:sp>
      <p:sp>
        <p:nvSpPr>
          <p:cNvPr id="3" name="2 - Θέση περιεχομένου"/>
          <p:cNvSpPr>
            <a:spLocks noGrp="1"/>
          </p:cNvSpPr>
          <p:nvPr>
            <p:ph sz="quarter" idx="1"/>
          </p:nvPr>
        </p:nvSpPr>
        <p:spPr/>
        <p:txBody>
          <a:bodyPr>
            <a:normAutofit/>
          </a:bodyPr>
          <a:lstStyle/>
          <a:p>
            <a:r>
              <a:rPr lang="el-GR" sz="2600" dirty="0"/>
              <a:t>Επίσης μπορεί να καθοριστούν απαιτήσεις διαδικασιών οι οποίες θα επιτάσσουν ένα συγκεκριμένο σύστημα CASE, μια συγκεκριμένη γλώσσα προγραμματισμού ή μέθοδο ανάπτυξης.</a:t>
            </a:r>
          </a:p>
          <a:p>
            <a:endParaRPr lang="el-GR" sz="2600" dirty="0"/>
          </a:p>
          <a:p>
            <a:r>
              <a:rPr lang="el-GR" sz="2600" dirty="0"/>
              <a:t>Οι μη λειτουργικές απαιτήσεις μπορεί να είναι πιο κρίσιμες από τις λειτουργικές. Αν οι πρώτες δεν πληρούνται, το σύστημα είναι άχρηστο.</a:t>
            </a:r>
          </a:p>
        </p:txBody>
      </p:sp>
      <p:sp>
        <p:nvSpPr>
          <p:cNvPr id="4" name="Slide Number Placeholder 3">
            <a:extLst>
              <a:ext uri="{FF2B5EF4-FFF2-40B4-BE49-F238E27FC236}">
                <a16:creationId xmlns:a16="http://schemas.microsoft.com/office/drawing/2014/main" id="{798382A8-C4E4-47E7-B30D-3A13BAC67381}"/>
              </a:ext>
            </a:extLst>
          </p:cNvPr>
          <p:cNvSpPr>
            <a:spLocks noGrp="1"/>
          </p:cNvSpPr>
          <p:nvPr>
            <p:ph type="sldNum" sz="quarter" idx="15"/>
          </p:nvPr>
        </p:nvSpPr>
        <p:spPr/>
        <p:txBody>
          <a:bodyPr/>
          <a:lstStyle/>
          <a:p>
            <a:fld id="{6F79F0A5-531E-4E53-ACD0-D7CE4AA5FA28}" type="slidenum">
              <a:rPr lang="el-GR" smtClean="0"/>
              <a:pPr/>
              <a:t>17</a:t>
            </a:fld>
            <a:endParaRPr lang="el-G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Κατηγορίεσ μη λειτουργικών απαιτήσεων</a:t>
            </a:r>
          </a:p>
        </p:txBody>
      </p:sp>
      <p:sp>
        <p:nvSpPr>
          <p:cNvPr id="3" name="2 - Θέση περιεχομένου"/>
          <p:cNvSpPr>
            <a:spLocks noGrp="1"/>
          </p:cNvSpPr>
          <p:nvPr>
            <p:ph sz="quarter" idx="1"/>
          </p:nvPr>
        </p:nvSpPr>
        <p:spPr/>
        <p:txBody>
          <a:bodyPr/>
          <a:lstStyle/>
          <a:p>
            <a:r>
              <a:rPr lang="el-GR" sz="2600" dirty="0"/>
              <a:t>Απαιτήσεις προϊόντος</a:t>
            </a:r>
          </a:p>
          <a:p>
            <a:pPr lvl="1"/>
            <a:r>
              <a:rPr lang="el-GR" dirty="0"/>
              <a:t>Απαιτήσεις που καθορίζουν τη συμπεριφορά του τελικού προϊόντος, για παράδειγμα, την ταχύτητα εκτέλεσης, την αξιοπιστία, κ.λπ.</a:t>
            </a:r>
          </a:p>
          <a:p>
            <a:endParaRPr lang="el-GR" dirty="0"/>
          </a:p>
          <a:p>
            <a:r>
              <a:rPr lang="el-GR" sz="2600" dirty="0"/>
              <a:t>Εταιρικές απαιτήσεις</a:t>
            </a:r>
          </a:p>
          <a:p>
            <a:pPr lvl="1"/>
            <a:r>
              <a:rPr lang="el-GR" dirty="0"/>
              <a:t>Απαιτήσεις που πηγάζουν από την εταιρική πολιτική και τις εταιρικές διαδικασίες, για παράδειγμα, τα πρότυπα διαδικασιών που πρέπει να χρησιμοποιηθούν, οι απαιτήσεις της υλοποίησης, κ.λπ.</a:t>
            </a:r>
          </a:p>
        </p:txBody>
      </p:sp>
      <p:sp>
        <p:nvSpPr>
          <p:cNvPr id="4" name="Slide Number Placeholder 3">
            <a:extLst>
              <a:ext uri="{FF2B5EF4-FFF2-40B4-BE49-F238E27FC236}">
                <a16:creationId xmlns:a16="http://schemas.microsoft.com/office/drawing/2014/main" id="{006AB603-4A12-40A3-86D6-C9CD5737D548}"/>
              </a:ext>
            </a:extLst>
          </p:cNvPr>
          <p:cNvSpPr>
            <a:spLocks noGrp="1"/>
          </p:cNvSpPr>
          <p:nvPr>
            <p:ph type="sldNum" sz="quarter" idx="15"/>
          </p:nvPr>
        </p:nvSpPr>
        <p:spPr/>
        <p:txBody>
          <a:bodyPr/>
          <a:lstStyle/>
          <a:p>
            <a:fld id="{6F79F0A5-531E-4E53-ACD0-D7CE4AA5FA28}" type="slidenum">
              <a:rPr lang="el-GR" smtClean="0"/>
              <a:pPr/>
              <a:t>18</a:t>
            </a:fld>
            <a:endParaRPr lang="el-G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Κατηγορίεσ μη λειτουργικών απαιτήσεων</a:t>
            </a:r>
          </a:p>
        </p:txBody>
      </p:sp>
      <p:sp>
        <p:nvSpPr>
          <p:cNvPr id="3" name="2 - Θέση περιεχομένου"/>
          <p:cNvSpPr>
            <a:spLocks noGrp="1"/>
          </p:cNvSpPr>
          <p:nvPr>
            <p:ph sz="quarter" idx="1"/>
          </p:nvPr>
        </p:nvSpPr>
        <p:spPr/>
        <p:txBody>
          <a:bodyPr>
            <a:normAutofit/>
          </a:bodyPr>
          <a:lstStyle/>
          <a:p>
            <a:r>
              <a:rPr lang="el-GR" sz="2600" dirty="0"/>
              <a:t>Εξωτερικές απαιτήσεις</a:t>
            </a:r>
          </a:p>
          <a:p>
            <a:pPr lvl="1"/>
            <a:r>
              <a:rPr lang="el-GR" sz="2400" dirty="0"/>
              <a:t>Απαιτήσεις που προέρχονται από παράγοντες εξωτερικούς προς το σύστημα και τη διαδικασία ανάπτυξής του, για παράδειγμα, απαιτήσεις </a:t>
            </a:r>
            <a:r>
              <a:rPr lang="el-GR" sz="2400" dirty="0" err="1"/>
              <a:t>διαλειτουργικότητας</a:t>
            </a:r>
            <a:r>
              <a:rPr lang="el-GR" sz="2400" dirty="0"/>
              <a:t>, νομικές απαιτήσεις, κ.λπ.</a:t>
            </a:r>
            <a:endParaRPr lang="el-GR" sz="2300" dirty="0"/>
          </a:p>
        </p:txBody>
      </p:sp>
      <p:sp>
        <p:nvSpPr>
          <p:cNvPr id="4" name="Slide Number Placeholder 3">
            <a:extLst>
              <a:ext uri="{FF2B5EF4-FFF2-40B4-BE49-F238E27FC236}">
                <a16:creationId xmlns:a16="http://schemas.microsoft.com/office/drawing/2014/main" id="{9894E92E-5EAF-4B6F-9E3F-1F18B54750B0}"/>
              </a:ext>
            </a:extLst>
          </p:cNvPr>
          <p:cNvSpPr>
            <a:spLocks noGrp="1"/>
          </p:cNvSpPr>
          <p:nvPr>
            <p:ph type="sldNum" sz="quarter" idx="15"/>
          </p:nvPr>
        </p:nvSpPr>
        <p:spPr/>
        <p:txBody>
          <a:bodyPr/>
          <a:lstStyle/>
          <a:p>
            <a:fld id="{6F79F0A5-531E-4E53-ACD0-D7CE4AA5FA28}" type="slidenum">
              <a:rPr lang="el-GR" smtClean="0"/>
              <a:pPr/>
              <a:t>19</a:t>
            </a:fld>
            <a:endParaRPr lang="el-G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 Τίτλος"/>
          <p:cNvSpPr>
            <a:spLocks noGrp="1"/>
          </p:cNvSpPr>
          <p:nvPr>
            <p:ph type="title"/>
          </p:nvPr>
        </p:nvSpPr>
        <p:spPr/>
        <p:txBody>
          <a:bodyPr/>
          <a:lstStyle/>
          <a:p>
            <a:pPr algn="ctr"/>
            <a:r>
              <a:rPr lang="el-GR" b="1" dirty="0"/>
              <a:t>Περιεχόμενα</a:t>
            </a:r>
          </a:p>
        </p:txBody>
      </p:sp>
      <p:sp>
        <p:nvSpPr>
          <p:cNvPr id="13" name="12 - Θέση περιεχομένου"/>
          <p:cNvSpPr>
            <a:spLocks noGrp="1"/>
          </p:cNvSpPr>
          <p:nvPr>
            <p:ph sz="quarter" idx="1"/>
          </p:nvPr>
        </p:nvSpPr>
        <p:spPr/>
        <p:txBody>
          <a:bodyPr/>
          <a:lstStyle/>
          <a:p>
            <a:r>
              <a:rPr lang="el-GR" sz="2600" dirty="0"/>
              <a:t>3. Τι είναι οι απαιτήσεις</a:t>
            </a:r>
          </a:p>
          <a:p>
            <a:r>
              <a:rPr lang="el-GR" sz="2600" dirty="0"/>
              <a:t>6. Τύποι απαιτήσεων</a:t>
            </a:r>
          </a:p>
          <a:p>
            <a:r>
              <a:rPr lang="el-GR" sz="2600" dirty="0"/>
              <a:t>7. Στόχοι απαιτήσεων</a:t>
            </a:r>
          </a:p>
          <a:p>
            <a:r>
              <a:rPr lang="el-GR" sz="2600" dirty="0"/>
              <a:t>9. Λειτουργικές και μη απαιτήσεις</a:t>
            </a:r>
          </a:p>
          <a:p>
            <a:pPr lvl="1"/>
            <a:r>
              <a:rPr lang="el-GR" dirty="0"/>
              <a:t>10. Λειτουργικές απαιτήσεις</a:t>
            </a:r>
          </a:p>
          <a:p>
            <a:pPr lvl="1"/>
            <a:r>
              <a:rPr lang="el-GR" dirty="0"/>
              <a:t>16. Μη Λειτουργικές απαιτήσεις</a:t>
            </a:r>
          </a:p>
          <a:p>
            <a:r>
              <a:rPr lang="el-GR" sz="2600" dirty="0"/>
              <a:t>20. Ποιους ενδιαφέρουν οι απαιτήσεις</a:t>
            </a:r>
          </a:p>
          <a:p>
            <a:r>
              <a:rPr lang="el-GR" sz="2600" dirty="0"/>
              <a:t>24. Επίπεδα απαιτήσεων</a:t>
            </a:r>
          </a:p>
          <a:p>
            <a:pPr>
              <a:buNone/>
            </a:pPr>
            <a:endParaRPr lang="el-GR" dirty="0"/>
          </a:p>
          <a:p>
            <a:endParaRPr lang="el-GR" dirty="0"/>
          </a:p>
          <a:p>
            <a:endParaRPr lang="el-GR" dirty="0"/>
          </a:p>
          <a:p>
            <a:endParaRPr lang="el-GR" dirty="0"/>
          </a:p>
          <a:p>
            <a:pPr lvl="1"/>
            <a:endParaRPr lang="el-GR" dirty="0"/>
          </a:p>
        </p:txBody>
      </p:sp>
      <p:sp>
        <p:nvSpPr>
          <p:cNvPr id="2" name="Slide Number Placeholder 1">
            <a:extLst>
              <a:ext uri="{FF2B5EF4-FFF2-40B4-BE49-F238E27FC236}">
                <a16:creationId xmlns:a16="http://schemas.microsoft.com/office/drawing/2014/main" id="{9A4558C1-2879-4502-B72D-EC85B2180385}"/>
              </a:ext>
            </a:extLst>
          </p:cNvPr>
          <p:cNvSpPr>
            <a:spLocks noGrp="1"/>
          </p:cNvSpPr>
          <p:nvPr>
            <p:ph type="sldNum" sz="quarter" idx="15"/>
          </p:nvPr>
        </p:nvSpPr>
        <p:spPr/>
        <p:txBody>
          <a:bodyPr/>
          <a:lstStyle/>
          <a:p>
            <a:fld id="{6F79F0A5-531E-4E53-ACD0-D7CE4AA5FA28}" type="slidenum">
              <a:rPr lang="el-GR" smtClean="0"/>
              <a:pPr/>
              <a:t>2</a:t>
            </a:fld>
            <a:endParaRPr lang="el-G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Ποιουσ ενδιαφέρουν οι Απαιτήσεισ</a:t>
            </a:r>
          </a:p>
        </p:txBody>
      </p:sp>
      <p:sp>
        <p:nvSpPr>
          <p:cNvPr id="3" name="2 - Θέση περιεχομένου"/>
          <p:cNvSpPr>
            <a:spLocks noGrp="1"/>
          </p:cNvSpPr>
          <p:nvPr>
            <p:ph sz="quarter" idx="1"/>
          </p:nvPr>
        </p:nvSpPr>
        <p:spPr/>
        <p:txBody>
          <a:bodyPr/>
          <a:lstStyle/>
          <a:p>
            <a:r>
              <a:rPr lang="el-GR" sz="2600" dirty="0"/>
              <a:t>Οι πελάτες</a:t>
            </a:r>
          </a:p>
          <a:p>
            <a:pPr lvl="1"/>
            <a:r>
              <a:rPr lang="el-GR" sz="2400" dirty="0"/>
              <a:t>Χρηματοδοτούν το έργο της ανάπτυξης του λογισμικού </a:t>
            </a:r>
            <a:r>
              <a:rPr lang="el-GR" sz="2400" dirty="0">
                <a:sym typeface="Wingdings" pitchFamily="2" charset="2"/>
              </a:rPr>
              <a:t> αναμένουν το λογισμικό για να επιτύχουν τους επιχειρησιακούς στόχους του οργανισμού τους.</a:t>
            </a:r>
          </a:p>
          <a:p>
            <a:pPr lvl="1">
              <a:buNone/>
            </a:pPr>
            <a:r>
              <a:rPr lang="el-GR" sz="2300" dirty="0"/>
              <a:t>	</a:t>
            </a:r>
          </a:p>
          <a:p>
            <a:r>
              <a:rPr lang="el-GR" sz="2600" dirty="0"/>
              <a:t>Οι άμεσοι χρήστες του λογισμικού</a:t>
            </a:r>
          </a:p>
          <a:p>
            <a:endParaRPr lang="el-GR" sz="2600" dirty="0">
              <a:sym typeface="Wingdings" pitchFamily="2" charset="2"/>
            </a:endParaRPr>
          </a:p>
          <a:p>
            <a:r>
              <a:rPr lang="el-GR" sz="2600" dirty="0">
                <a:sym typeface="Wingdings" pitchFamily="2" charset="2"/>
              </a:rPr>
              <a:t>Οι έμμεσοι  χρήστες του λογισμικού </a:t>
            </a:r>
          </a:p>
          <a:p>
            <a:pPr lvl="1"/>
            <a:r>
              <a:rPr lang="el-GR" dirty="0">
                <a:sym typeface="Wingdings" pitchFamily="2" charset="2"/>
              </a:rPr>
              <a:t>Αυτοί που λαμβάνουν υπηρεσίες από το λογισμικό μέσω τρίτων</a:t>
            </a:r>
          </a:p>
          <a:p>
            <a:pPr lvl="1"/>
            <a:endParaRPr lang="el-GR" dirty="0"/>
          </a:p>
        </p:txBody>
      </p:sp>
      <p:sp>
        <p:nvSpPr>
          <p:cNvPr id="4" name="Slide Number Placeholder 3">
            <a:extLst>
              <a:ext uri="{FF2B5EF4-FFF2-40B4-BE49-F238E27FC236}">
                <a16:creationId xmlns:a16="http://schemas.microsoft.com/office/drawing/2014/main" id="{619CA53A-F876-4055-9DF8-45C5A658E459}"/>
              </a:ext>
            </a:extLst>
          </p:cNvPr>
          <p:cNvSpPr>
            <a:spLocks noGrp="1"/>
          </p:cNvSpPr>
          <p:nvPr>
            <p:ph type="sldNum" sz="quarter" idx="15"/>
          </p:nvPr>
        </p:nvSpPr>
        <p:spPr/>
        <p:txBody>
          <a:bodyPr/>
          <a:lstStyle/>
          <a:p>
            <a:fld id="{6F79F0A5-531E-4E53-ACD0-D7CE4AA5FA28}" type="slidenum">
              <a:rPr lang="el-GR" smtClean="0"/>
              <a:pPr/>
              <a:t>20</a:t>
            </a:fld>
            <a:endParaRPr lang="el-G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Ποιουσ ενδιαφέρουν οι Απαιτήσεισ</a:t>
            </a:r>
            <a:endParaRPr lang="el-GR" dirty="0"/>
          </a:p>
        </p:txBody>
      </p:sp>
      <p:sp>
        <p:nvSpPr>
          <p:cNvPr id="3" name="2 - Θέση περιεχομένου"/>
          <p:cNvSpPr>
            <a:spLocks noGrp="1"/>
          </p:cNvSpPr>
          <p:nvPr>
            <p:ph sz="quarter" idx="1"/>
          </p:nvPr>
        </p:nvSpPr>
        <p:spPr/>
        <p:txBody>
          <a:bodyPr>
            <a:normAutofit/>
          </a:bodyPr>
          <a:lstStyle/>
          <a:p>
            <a:r>
              <a:rPr lang="el-GR" sz="2600" dirty="0"/>
              <a:t>Η ομάδα διασφάλισης ποιότητας του έργου</a:t>
            </a:r>
          </a:p>
          <a:p>
            <a:endParaRPr lang="el-GR" sz="2600" dirty="0"/>
          </a:p>
          <a:p>
            <a:r>
              <a:rPr lang="el-GR" sz="2600" dirty="0"/>
              <a:t>Οι νομικοί που διασφαλίζουν ότι το λογισμικό συμμορφώνεται με τους κανονισμούς και τους νόμους</a:t>
            </a:r>
          </a:p>
          <a:p>
            <a:pPr>
              <a:buNone/>
            </a:pPr>
            <a:endParaRPr lang="el-GR" sz="2600" dirty="0"/>
          </a:p>
          <a:p>
            <a:r>
              <a:rPr lang="el-GR" sz="2600" dirty="0"/>
              <a:t>Οι παραγωγοί συστημάτων που θα χρησιμοποιήσουν το λογισμικό για να κτίσουν συστήματα</a:t>
            </a:r>
          </a:p>
        </p:txBody>
      </p:sp>
      <p:sp>
        <p:nvSpPr>
          <p:cNvPr id="4" name="Slide Number Placeholder 3">
            <a:extLst>
              <a:ext uri="{FF2B5EF4-FFF2-40B4-BE49-F238E27FC236}">
                <a16:creationId xmlns:a16="http://schemas.microsoft.com/office/drawing/2014/main" id="{8DE9B3F8-7538-4735-8435-40F89836BAB2}"/>
              </a:ext>
            </a:extLst>
          </p:cNvPr>
          <p:cNvSpPr>
            <a:spLocks noGrp="1"/>
          </p:cNvSpPr>
          <p:nvPr>
            <p:ph type="sldNum" sz="quarter" idx="15"/>
          </p:nvPr>
        </p:nvSpPr>
        <p:spPr/>
        <p:txBody>
          <a:bodyPr/>
          <a:lstStyle/>
          <a:p>
            <a:fld id="{6F79F0A5-531E-4E53-ACD0-D7CE4AA5FA28}" type="slidenum">
              <a:rPr lang="el-GR" smtClean="0"/>
              <a:pPr/>
              <a:t>21</a:t>
            </a:fld>
            <a:endParaRPr lang="el-G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Ποιουσ ενδιαφέρουν οι Απαιτήσεισ</a:t>
            </a:r>
            <a:endParaRPr lang="el-GR" dirty="0"/>
          </a:p>
        </p:txBody>
      </p:sp>
      <p:sp>
        <p:nvSpPr>
          <p:cNvPr id="3" name="2 - Θέση περιεχομένου"/>
          <p:cNvSpPr>
            <a:spLocks noGrp="1"/>
          </p:cNvSpPr>
          <p:nvPr>
            <p:ph sz="quarter" idx="1"/>
          </p:nvPr>
        </p:nvSpPr>
        <p:spPr>
          <a:xfrm>
            <a:off x="457200" y="1600200"/>
            <a:ext cx="7467600" cy="5069160"/>
          </a:xfrm>
        </p:spPr>
        <p:txBody>
          <a:bodyPr>
            <a:noAutofit/>
          </a:bodyPr>
          <a:lstStyle/>
          <a:p>
            <a:r>
              <a:rPr lang="el-GR" sz="2600" dirty="0"/>
              <a:t>Οι μηχανικοί λογισμικού που συντάσσουν τις απαιτήσεις</a:t>
            </a:r>
          </a:p>
          <a:p>
            <a:endParaRPr lang="el-GR" sz="2600" dirty="0"/>
          </a:p>
          <a:p>
            <a:r>
              <a:rPr lang="el-GR" sz="2600" dirty="0"/>
              <a:t>Οι διοικητές του έργου της ανάπτυξης του λογισμικού</a:t>
            </a:r>
          </a:p>
          <a:p>
            <a:endParaRPr lang="el-GR" sz="2600" dirty="0"/>
          </a:p>
          <a:p>
            <a:r>
              <a:rPr lang="el-GR" sz="2600" dirty="0"/>
              <a:t>Οι συντάκτες των εγχειριδίων χρήσης και οι εκπαιδευτές των χρηστών</a:t>
            </a:r>
          </a:p>
          <a:p>
            <a:endParaRPr lang="el-GR" sz="2600" dirty="0"/>
          </a:p>
          <a:p>
            <a:r>
              <a:rPr lang="el-GR" sz="2600" dirty="0"/>
              <a:t>Οι διοικητές του έργου της ανάπτυξης λογισμικού</a:t>
            </a:r>
          </a:p>
        </p:txBody>
      </p:sp>
      <p:sp>
        <p:nvSpPr>
          <p:cNvPr id="4" name="Slide Number Placeholder 3">
            <a:extLst>
              <a:ext uri="{FF2B5EF4-FFF2-40B4-BE49-F238E27FC236}">
                <a16:creationId xmlns:a16="http://schemas.microsoft.com/office/drawing/2014/main" id="{15F4DA24-87D0-4FB1-A08B-C9680B71D169}"/>
              </a:ext>
            </a:extLst>
          </p:cNvPr>
          <p:cNvSpPr>
            <a:spLocks noGrp="1"/>
          </p:cNvSpPr>
          <p:nvPr>
            <p:ph type="sldNum" sz="quarter" idx="15"/>
          </p:nvPr>
        </p:nvSpPr>
        <p:spPr/>
        <p:txBody>
          <a:bodyPr/>
          <a:lstStyle/>
          <a:p>
            <a:fld id="{6F79F0A5-531E-4E53-ACD0-D7CE4AA5FA28}" type="slidenum">
              <a:rPr lang="el-GR" smtClean="0"/>
              <a:pPr/>
              <a:t>22</a:t>
            </a:fld>
            <a:endParaRPr lang="el-G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Ποιουσ ενδιαφέρουν οι Απαιτήσεισ</a:t>
            </a:r>
            <a:endParaRPr lang="el-GR" dirty="0"/>
          </a:p>
        </p:txBody>
      </p:sp>
      <p:sp>
        <p:nvSpPr>
          <p:cNvPr id="3" name="2 - Θέση περιεχομένου"/>
          <p:cNvSpPr>
            <a:spLocks noGrp="1"/>
          </p:cNvSpPr>
          <p:nvPr>
            <p:ph sz="quarter" idx="1"/>
          </p:nvPr>
        </p:nvSpPr>
        <p:spPr/>
        <p:txBody>
          <a:bodyPr>
            <a:normAutofit/>
          </a:bodyPr>
          <a:lstStyle/>
          <a:p>
            <a:endParaRPr lang="el-GR" sz="2600" dirty="0"/>
          </a:p>
          <a:p>
            <a:r>
              <a:rPr lang="el-GR" sz="2600" dirty="0"/>
              <a:t>Οι πωλητές, διαφημιστές και τα στελέχη </a:t>
            </a:r>
            <a:r>
              <a:rPr lang="el-GR" sz="2600" dirty="0">
                <a:sym typeface="Wingdings" pitchFamily="2" charset="2"/>
              </a:rPr>
              <a:t></a:t>
            </a:r>
            <a:r>
              <a:rPr lang="el-GR" sz="2600" dirty="0"/>
              <a:t> αυτοί δηλαδή που θα προωθήσουν το λογισμικό στην αγορά ή θα προωθήσουν τις υπηρεσίες που αυτό θα παράγει στην αγορά</a:t>
            </a:r>
          </a:p>
        </p:txBody>
      </p:sp>
      <p:sp>
        <p:nvSpPr>
          <p:cNvPr id="4" name="Slide Number Placeholder 3">
            <a:extLst>
              <a:ext uri="{FF2B5EF4-FFF2-40B4-BE49-F238E27FC236}">
                <a16:creationId xmlns:a16="http://schemas.microsoft.com/office/drawing/2014/main" id="{7E80BB6B-097C-4432-B296-D43961DDBDB1}"/>
              </a:ext>
            </a:extLst>
          </p:cNvPr>
          <p:cNvSpPr>
            <a:spLocks noGrp="1"/>
          </p:cNvSpPr>
          <p:nvPr>
            <p:ph type="sldNum" sz="quarter" idx="15"/>
          </p:nvPr>
        </p:nvSpPr>
        <p:spPr/>
        <p:txBody>
          <a:bodyPr/>
          <a:lstStyle/>
          <a:p>
            <a:fld id="{6F79F0A5-531E-4E53-ACD0-D7CE4AA5FA28}" type="slidenum">
              <a:rPr lang="el-GR" smtClean="0"/>
              <a:pPr/>
              <a:t>23</a:t>
            </a:fld>
            <a:endParaRPr lang="el-G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Επίπεδα Απαιτήσεων</a:t>
            </a:r>
          </a:p>
        </p:txBody>
      </p:sp>
      <p:sp>
        <p:nvSpPr>
          <p:cNvPr id="3" name="2 - Θέση περιεχομένου"/>
          <p:cNvSpPr>
            <a:spLocks noGrp="1"/>
          </p:cNvSpPr>
          <p:nvPr>
            <p:ph sz="quarter" idx="1"/>
          </p:nvPr>
        </p:nvSpPr>
        <p:spPr/>
        <p:txBody>
          <a:bodyPr>
            <a:normAutofit/>
          </a:bodyPr>
          <a:lstStyle/>
          <a:p>
            <a:r>
              <a:rPr lang="el-GR" sz="2600" dirty="0"/>
              <a:t>Επιχειρησιακές Απαιτήσεις (</a:t>
            </a:r>
            <a:r>
              <a:rPr lang="en-US" sz="2600" dirty="0"/>
              <a:t>Business Requirements)</a:t>
            </a:r>
            <a:endParaRPr lang="el-GR" sz="2600" dirty="0"/>
          </a:p>
          <a:p>
            <a:r>
              <a:rPr lang="el-GR" sz="2600" dirty="0"/>
              <a:t>Απαιτήσεις Χρηστών (</a:t>
            </a:r>
            <a:r>
              <a:rPr lang="en-US" sz="2600" dirty="0"/>
              <a:t>User Requirements)</a:t>
            </a:r>
          </a:p>
          <a:p>
            <a:r>
              <a:rPr lang="el-GR" sz="2600" dirty="0"/>
              <a:t>Απαιτήσεις Συστήματος</a:t>
            </a:r>
          </a:p>
          <a:p>
            <a:r>
              <a:rPr lang="el-GR" sz="2600" dirty="0"/>
              <a:t>Απαιτήσεις Λογισμικού</a:t>
            </a:r>
          </a:p>
        </p:txBody>
      </p:sp>
      <p:sp>
        <p:nvSpPr>
          <p:cNvPr id="4" name="Slide Number Placeholder 3">
            <a:extLst>
              <a:ext uri="{FF2B5EF4-FFF2-40B4-BE49-F238E27FC236}">
                <a16:creationId xmlns:a16="http://schemas.microsoft.com/office/drawing/2014/main" id="{7C023602-945B-44D1-9904-5831A13F7207}"/>
              </a:ext>
            </a:extLst>
          </p:cNvPr>
          <p:cNvSpPr>
            <a:spLocks noGrp="1"/>
          </p:cNvSpPr>
          <p:nvPr>
            <p:ph type="sldNum" sz="quarter" idx="15"/>
          </p:nvPr>
        </p:nvSpPr>
        <p:spPr/>
        <p:txBody>
          <a:bodyPr/>
          <a:lstStyle/>
          <a:p>
            <a:fld id="{6F79F0A5-531E-4E53-ACD0-D7CE4AA5FA28}" type="slidenum">
              <a:rPr lang="el-GR" smtClean="0"/>
              <a:pPr/>
              <a:t>24</a:t>
            </a:fld>
            <a:endParaRPr lang="el-G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Πηγέσ</a:t>
            </a:r>
          </a:p>
        </p:txBody>
      </p:sp>
      <p:sp>
        <p:nvSpPr>
          <p:cNvPr id="3" name="2 - Θέση περιεχομένου"/>
          <p:cNvSpPr>
            <a:spLocks noGrp="1"/>
          </p:cNvSpPr>
          <p:nvPr>
            <p:ph sz="quarter" idx="1"/>
          </p:nvPr>
        </p:nvSpPr>
        <p:spPr/>
        <p:txBody>
          <a:bodyPr>
            <a:normAutofit/>
          </a:bodyPr>
          <a:lstStyle/>
          <a:p>
            <a:r>
              <a:rPr lang="en-US" sz="2600" dirty="0">
                <a:hlinkClick r:id="rId2"/>
              </a:rPr>
              <a:t>http://www.icsd.aegean.gr/website_files/proptyxiako/736332428.pdf</a:t>
            </a:r>
            <a:endParaRPr lang="el-GR" sz="2600" dirty="0"/>
          </a:p>
          <a:p>
            <a:r>
              <a:rPr lang="en-US" sz="2600" dirty="0">
                <a:hlinkClick r:id="rId3"/>
              </a:rPr>
              <a:t>https://www.tutorialspoint.com/software_engineering/software_requirements.htm</a:t>
            </a:r>
            <a:endParaRPr lang="el-GR" sz="2600" dirty="0"/>
          </a:p>
          <a:p>
            <a:r>
              <a:rPr lang="en-US" sz="2600" dirty="0">
                <a:hlinkClick r:id="rId4"/>
              </a:rPr>
              <a:t>http://www.inf.ed.ac.uk/teaching/courses/cs2/LectureNotes/CS2Ah/SoftEng/se02.pdf</a:t>
            </a:r>
            <a:endParaRPr lang="el-GR" sz="2600" dirty="0"/>
          </a:p>
          <a:p>
            <a:r>
              <a:rPr lang="en-US" sz="2800" dirty="0">
                <a:hlinkClick r:id="rId5"/>
              </a:rPr>
              <a:t>https://www.guru99.com/learn-software-requirements-analysis-with-case-study.html</a:t>
            </a:r>
            <a:endParaRPr lang="el-GR" sz="2600" dirty="0"/>
          </a:p>
        </p:txBody>
      </p:sp>
      <p:sp>
        <p:nvSpPr>
          <p:cNvPr id="4" name="Slide Number Placeholder 3">
            <a:extLst>
              <a:ext uri="{FF2B5EF4-FFF2-40B4-BE49-F238E27FC236}">
                <a16:creationId xmlns:a16="http://schemas.microsoft.com/office/drawing/2014/main" id="{E15D5838-DB58-4482-A80A-E607C00543C9}"/>
              </a:ext>
            </a:extLst>
          </p:cNvPr>
          <p:cNvSpPr>
            <a:spLocks noGrp="1"/>
          </p:cNvSpPr>
          <p:nvPr>
            <p:ph type="sldNum" sz="quarter" idx="15"/>
          </p:nvPr>
        </p:nvSpPr>
        <p:spPr/>
        <p:txBody>
          <a:bodyPr/>
          <a:lstStyle/>
          <a:p>
            <a:fld id="{6F79F0A5-531E-4E53-ACD0-D7CE4AA5FA28}" type="slidenum">
              <a:rPr lang="el-GR" smtClean="0"/>
              <a:pPr/>
              <a:t>25</a:t>
            </a:fld>
            <a:endParaRPr lang="el-G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Πηγέσ</a:t>
            </a:r>
            <a:endParaRPr lang="el-GR" dirty="0"/>
          </a:p>
        </p:txBody>
      </p:sp>
      <p:sp>
        <p:nvSpPr>
          <p:cNvPr id="3" name="2 - Θέση περιεχομένου"/>
          <p:cNvSpPr>
            <a:spLocks noGrp="1"/>
          </p:cNvSpPr>
          <p:nvPr>
            <p:ph sz="quarter" idx="1"/>
          </p:nvPr>
        </p:nvSpPr>
        <p:spPr/>
        <p:txBody>
          <a:bodyPr/>
          <a:lstStyle/>
          <a:p>
            <a:r>
              <a:rPr lang="en-US" dirty="0">
                <a:hlinkClick r:id="rId2"/>
              </a:rPr>
              <a:t>https://eclass.teiemt.gr/modules/document/file.php/DBA178/%CE%94%CE%99%CE%91%CE%A6%CE%91%CE%9D%CE%95%CE%99%CE%95%CE%A3%20%CE%A0%CE%91%CE%A1%CE%91%CE%94%CE%9F%CE%A3%CE%95%CE%A9%CE%9D/%CE%A4%CE%B5%CF%87%CE%BD%20%CE%9B%CE%BF%CE%B3%CE%B9%CF%83%CE%BC%20%CE%9C%CE%91%CE%98%CE%97%CE%9C%CE%91-3.pdf</a:t>
            </a:r>
            <a:endParaRPr lang="el-GR" dirty="0"/>
          </a:p>
        </p:txBody>
      </p:sp>
      <p:sp>
        <p:nvSpPr>
          <p:cNvPr id="4" name="Slide Number Placeholder 3">
            <a:extLst>
              <a:ext uri="{FF2B5EF4-FFF2-40B4-BE49-F238E27FC236}">
                <a16:creationId xmlns:a16="http://schemas.microsoft.com/office/drawing/2014/main" id="{839E3452-72BC-4700-BCA7-DF854D2BDD8E}"/>
              </a:ext>
            </a:extLst>
          </p:cNvPr>
          <p:cNvSpPr>
            <a:spLocks noGrp="1"/>
          </p:cNvSpPr>
          <p:nvPr>
            <p:ph type="sldNum" sz="quarter" idx="15"/>
          </p:nvPr>
        </p:nvSpPr>
        <p:spPr/>
        <p:txBody>
          <a:bodyPr/>
          <a:lstStyle/>
          <a:p>
            <a:fld id="{6F79F0A5-531E-4E53-ACD0-D7CE4AA5FA28}" type="slidenum">
              <a:rPr lang="el-GR" smtClean="0"/>
              <a:pPr/>
              <a:t>26</a:t>
            </a:fld>
            <a:endParaRPr lang="el-G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i="1" dirty="0"/>
              <a:t>Τέλοσ</a:t>
            </a:r>
          </a:p>
        </p:txBody>
      </p:sp>
      <p:sp>
        <p:nvSpPr>
          <p:cNvPr id="3" name="2 - Θέση περιεχομένου"/>
          <p:cNvSpPr>
            <a:spLocks noGrp="1"/>
          </p:cNvSpPr>
          <p:nvPr>
            <p:ph sz="quarter" idx="1"/>
          </p:nvPr>
        </p:nvSpPr>
        <p:spPr/>
        <p:txBody>
          <a:bodyPr/>
          <a:lstStyle/>
          <a:p>
            <a:endParaRPr lang="el-GR" dirty="0"/>
          </a:p>
        </p:txBody>
      </p:sp>
      <p:pic>
        <p:nvPicPr>
          <p:cNvPr id="4098" name="Picture 2" descr="Î£ÏÎµÏÎ¹ÎºÎ® ÎµÎ¹ÎºÏÎ½Î±"/>
          <p:cNvPicPr>
            <a:picLocks noChangeAspect="1" noChangeArrowheads="1"/>
          </p:cNvPicPr>
          <p:nvPr/>
        </p:nvPicPr>
        <p:blipFill>
          <a:blip r:embed="rId2" cstate="print"/>
          <a:srcRect/>
          <a:stretch>
            <a:fillRect/>
          </a:stretch>
        </p:blipFill>
        <p:spPr bwMode="auto">
          <a:xfrm>
            <a:off x="539552" y="1700808"/>
            <a:ext cx="7460802" cy="4464496"/>
          </a:xfrm>
          <a:prstGeom prst="rect">
            <a:avLst/>
          </a:prstGeom>
          <a:noFill/>
        </p:spPr>
      </p:pic>
      <p:sp>
        <p:nvSpPr>
          <p:cNvPr id="4" name="Slide Number Placeholder 3">
            <a:extLst>
              <a:ext uri="{FF2B5EF4-FFF2-40B4-BE49-F238E27FC236}">
                <a16:creationId xmlns:a16="http://schemas.microsoft.com/office/drawing/2014/main" id="{29767CCD-C8AF-466E-86C0-0D5729E7DCF5}"/>
              </a:ext>
            </a:extLst>
          </p:cNvPr>
          <p:cNvSpPr>
            <a:spLocks noGrp="1"/>
          </p:cNvSpPr>
          <p:nvPr>
            <p:ph type="sldNum" sz="quarter" idx="15"/>
          </p:nvPr>
        </p:nvSpPr>
        <p:spPr/>
        <p:txBody>
          <a:bodyPr/>
          <a:lstStyle/>
          <a:p>
            <a:fld id="{6F79F0A5-531E-4E53-ACD0-D7CE4AA5FA28}" type="slidenum">
              <a:rPr lang="el-GR" smtClean="0"/>
              <a:pPr/>
              <a:t>27</a:t>
            </a:fld>
            <a:endParaRPr lang="el-G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67544" y="260648"/>
            <a:ext cx="7467600" cy="1143000"/>
          </a:xfrm>
        </p:spPr>
        <p:txBody>
          <a:bodyPr/>
          <a:lstStyle/>
          <a:p>
            <a:pPr algn="ctr"/>
            <a:r>
              <a:rPr lang="el-GR" b="1" dirty="0"/>
              <a:t>Τι είναι η απαίτηση</a:t>
            </a:r>
          </a:p>
        </p:txBody>
      </p:sp>
      <p:sp>
        <p:nvSpPr>
          <p:cNvPr id="3" name="2 - Θέση περιεχομένου"/>
          <p:cNvSpPr>
            <a:spLocks noGrp="1"/>
          </p:cNvSpPr>
          <p:nvPr>
            <p:ph sz="quarter" idx="1"/>
          </p:nvPr>
        </p:nvSpPr>
        <p:spPr/>
        <p:txBody>
          <a:bodyPr/>
          <a:lstStyle/>
          <a:p>
            <a:r>
              <a:rPr lang="el-GR" sz="2800" dirty="0"/>
              <a:t>Μπορεί να είναι οτιδήποτε, από μια υψηλού επιπέδου αφηρημένη δήλωση μιας υπηρεσίας ή ενός περιορισμού του συστήματος μέχρι ένας λεπτομερής, μαθηματικός ορισμός μιας λειτουργίας του συστήματος.</a:t>
            </a:r>
          </a:p>
          <a:p>
            <a:endParaRPr lang="el-GR" dirty="0"/>
          </a:p>
        </p:txBody>
      </p:sp>
      <p:sp>
        <p:nvSpPr>
          <p:cNvPr id="4" name="Slide Number Placeholder 3">
            <a:extLst>
              <a:ext uri="{FF2B5EF4-FFF2-40B4-BE49-F238E27FC236}">
                <a16:creationId xmlns:a16="http://schemas.microsoft.com/office/drawing/2014/main" id="{C2ED0F23-4593-4315-A8EE-9BFFD647E9D5}"/>
              </a:ext>
            </a:extLst>
          </p:cNvPr>
          <p:cNvSpPr>
            <a:spLocks noGrp="1"/>
          </p:cNvSpPr>
          <p:nvPr>
            <p:ph type="sldNum" sz="quarter" idx="15"/>
          </p:nvPr>
        </p:nvSpPr>
        <p:spPr/>
        <p:txBody>
          <a:bodyPr/>
          <a:lstStyle/>
          <a:p>
            <a:fld id="{6F79F0A5-531E-4E53-ACD0-D7CE4AA5FA28}" type="slidenum">
              <a:rPr lang="el-GR" smtClean="0"/>
              <a:pPr/>
              <a:t>3</a:t>
            </a:fld>
            <a:endParaRPr lang="el-G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Τι είναι η απαίτηση</a:t>
            </a:r>
            <a:endParaRPr lang="el-GR" dirty="0"/>
          </a:p>
        </p:txBody>
      </p:sp>
      <p:sp>
        <p:nvSpPr>
          <p:cNvPr id="3" name="2 - Θέση περιεχομένου"/>
          <p:cNvSpPr>
            <a:spLocks noGrp="1"/>
          </p:cNvSpPr>
          <p:nvPr>
            <p:ph sz="quarter" idx="1"/>
          </p:nvPr>
        </p:nvSpPr>
        <p:spPr/>
        <p:txBody>
          <a:bodyPr/>
          <a:lstStyle/>
          <a:p>
            <a:r>
              <a:rPr lang="el-GR" sz="2600" dirty="0"/>
              <a:t>Οι απαιτήσεις μπορούν να έχουν διττή λειτουργία </a:t>
            </a:r>
          </a:p>
          <a:p>
            <a:pPr lvl="1"/>
            <a:r>
              <a:rPr lang="el-GR" dirty="0"/>
              <a:t>Μπορεί να αποτελούν τη βάση διαπραγμάτευσης μιας σύμβασης άρα πρέπει να αφήνουν περιθώρια διαφορετικών ερμηνειών </a:t>
            </a:r>
          </a:p>
          <a:p>
            <a:pPr lvl="1"/>
            <a:r>
              <a:rPr lang="el-GR" dirty="0"/>
              <a:t>Μπορεί να αποτελούν τη βάση για την ίδια τη σύμβαση - επομένως πρέπει να καθορίζονται λεπτομερώς </a:t>
            </a:r>
          </a:p>
          <a:p>
            <a:pPr lvl="1"/>
            <a:r>
              <a:rPr lang="el-GR" dirty="0"/>
              <a:t>Και οι δύο αυτοί τύποι δηλώσεων μπορούν να παίξουν το ρόλο απαιτήσεων.</a:t>
            </a:r>
          </a:p>
        </p:txBody>
      </p:sp>
      <p:sp>
        <p:nvSpPr>
          <p:cNvPr id="4" name="Slide Number Placeholder 3">
            <a:extLst>
              <a:ext uri="{FF2B5EF4-FFF2-40B4-BE49-F238E27FC236}">
                <a16:creationId xmlns:a16="http://schemas.microsoft.com/office/drawing/2014/main" id="{17D46559-EA15-487C-AB88-BD4D1A0AE5F4}"/>
              </a:ext>
            </a:extLst>
          </p:cNvPr>
          <p:cNvSpPr>
            <a:spLocks noGrp="1"/>
          </p:cNvSpPr>
          <p:nvPr>
            <p:ph type="sldNum" sz="quarter" idx="15"/>
          </p:nvPr>
        </p:nvSpPr>
        <p:spPr/>
        <p:txBody>
          <a:bodyPr/>
          <a:lstStyle/>
          <a:p>
            <a:fld id="{6F79F0A5-531E-4E53-ACD0-D7CE4AA5FA28}" type="slidenum">
              <a:rPr lang="el-GR" smtClean="0"/>
              <a:pPr/>
              <a:t>4</a:t>
            </a:fld>
            <a:endParaRPr lang="el-G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Απαιτήσεισ</a:t>
            </a:r>
            <a:r>
              <a:rPr lang="el-GR" dirty="0"/>
              <a:t> (</a:t>
            </a:r>
            <a:r>
              <a:rPr lang="el-GR" dirty="0" err="1"/>
              <a:t>παραδείγμαατα</a:t>
            </a:r>
            <a:r>
              <a:rPr lang="el-GR" dirty="0"/>
              <a:t>)</a:t>
            </a:r>
          </a:p>
        </p:txBody>
      </p:sp>
      <p:sp>
        <p:nvSpPr>
          <p:cNvPr id="3" name="2 - Θέση περιεχομένου"/>
          <p:cNvSpPr>
            <a:spLocks noGrp="1"/>
          </p:cNvSpPr>
          <p:nvPr>
            <p:ph sz="quarter" idx="1"/>
          </p:nvPr>
        </p:nvSpPr>
        <p:spPr/>
        <p:txBody>
          <a:bodyPr/>
          <a:lstStyle/>
          <a:p>
            <a:r>
              <a:rPr lang="el-GR" sz="2600" dirty="0"/>
              <a:t>Ας υποθέσουμε ότι αναπτύσσουμε ένα λογισμικό που παράγει εντάλματα πληρωμών για την επιχείρηση του πελάτη μας</a:t>
            </a:r>
            <a:r>
              <a:rPr lang="el-GR" dirty="0"/>
              <a:t>:</a:t>
            </a:r>
          </a:p>
          <a:p>
            <a:pPr lvl="1"/>
            <a:r>
              <a:rPr lang="el-GR" dirty="0"/>
              <a:t>Οι απαιτήσεις θα πρέπει να περιγράφουν κάθε πότε εκδίδονται εντάλματα, για ποιους θα εκδίδονται, ποιοι και πως θα έχουν πρόσβαση στην έκδοση και από ποια σημεία.</a:t>
            </a:r>
          </a:p>
          <a:p>
            <a:pPr lvl="1"/>
            <a:r>
              <a:rPr lang="el-GR" dirty="0"/>
              <a:t> Όλα τα παραπάνω αποτελούν περιγραφή των χαρακτηριστικών στα οποία ανταποκρίνεται το λογισμικό. (</a:t>
            </a:r>
            <a:r>
              <a:rPr lang="el-GR" dirty="0">
                <a:hlinkClick r:id="rId2" action="ppaction://hlinksldjump"/>
              </a:rPr>
              <a:t>Διαφάνεια 15</a:t>
            </a:r>
            <a:r>
              <a:rPr lang="el-GR" dirty="0"/>
              <a:t>)</a:t>
            </a:r>
          </a:p>
          <a:p>
            <a:pPr lvl="1"/>
            <a:endParaRPr lang="el-GR" dirty="0"/>
          </a:p>
        </p:txBody>
      </p:sp>
      <p:sp>
        <p:nvSpPr>
          <p:cNvPr id="4" name="Slide Number Placeholder 3">
            <a:extLst>
              <a:ext uri="{FF2B5EF4-FFF2-40B4-BE49-F238E27FC236}">
                <a16:creationId xmlns:a16="http://schemas.microsoft.com/office/drawing/2014/main" id="{211195A1-8536-4F78-B916-C8148D5C66AD}"/>
              </a:ext>
            </a:extLst>
          </p:cNvPr>
          <p:cNvSpPr>
            <a:spLocks noGrp="1"/>
          </p:cNvSpPr>
          <p:nvPr>
            <p:ph type="sldNum" sz="quarter" idx="15"/>
          </p:nvPr>
        </p:nvSpPr>
        <p:spPr/>
        <p:txBody>
          <a:bodyPr/>
          <a:lstStyle/>
          <a:p>
            <a:fld id="{6F79F0A5-531E-4E53-ACD0-D7CE4AA5FA28}" type="slidenum">
              <a:rPr lang="el-GR" smtClean="0"/>
              <a:pPr/>
              <a:t>5</a:t>
            </a:fld>
            <a:endParaRPr lang="el-G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Τύποι απαιτήσεων</a:t>
            </a:r>
          </a:p>
        </p:txBody>
      </p:sp>
      <p:sp>
        <p:nvSpPr>
          <p:cNvPr id="3" name="2 - Θέση περιεχομένου"/>
          <p:cNvSpPr>
            <a:spLocks noGrp="1"/>
          </p:cNvSpPr>
          <p:nvPr>
            <p:ph sz="quarter" idx="1"/>
          </p:nvPr>
        </p:nvSpPr>
        <p:spPr/>
        <p:txBody>
          <a:bodyPr>
            <a:normAutofit/>
          </a:bodyPr>
          <a:lstStyle/>
          <a:p>
            <a:r>
              <a:rPr lang="el-GR" sz="2600" dirty="0"/>
              <a:t>Απαιτήσεις χρήστη </a:t>
            </a:r>
          </a:p>
          <a:p>
            <a:pPr lvl="1"/>
            <a:r>
              <a:rPr lang="el-GR" dirty="0"/>
              <a:t> Δηλώσεις σε φυσική γλώσσα και διαγράμματα των υπηρεσιών που παρέχει το σύστημα και των λειτουργικών περιορισμών του. Γράφονται για τους πελάτες.</a:t>
            </a:r>
          </a:p>
          <a:p>
            <a:r>
              <a:rPr lang="el-GR" sz="2600" dirty="0"/>
              <a:t>Απαιτήσεις συστήματος </a:t>
            </a:r>
          </a:p>
          <a:p>
            <a:pPr lvl="1"/>
            <a:r>
              <a:rPr lang="el-GR" dirty="0"/>
              <a:t> Ένα δομημένο έγγραφο που περιγράφει με λεπτομέρειες τις λειτουργίες, τις υπηρεσίες, και τους λειτουργικούς περιορισμούς του συστήματος. Ορίζει με ακρίβεια τι πρέπει να υλοποιηθεί ώστε να αποτελεί μέρος της σύμβασης μεταξύ πελάτη και αναδόχου.</a:t>
            </a:r>
          </a:p>
          <a:p>
            <a:endParaRPr lang="el-GR" dirty="0"/>
          </a:p>
        </p:txBody>
      </p:sp>
      <p:sp>
        <p:nvSpPr>
          <p:cNvPr id="4" name="Slide Number Placeholder 3">
            <a:extLst>
              <a:ext uri="{FF2B5EF4-FFF2-40B4-BE49-F238E27FC236}">
                <a16:creationId xmlns:a16="http://schemas.microsoft.com/office/drawing/2014/main" id="{809E4A22-8A5A-4AD0-9933-B8DB3B8BEE45}"/>
              </a:ext>
            </a:extLst>
          </p:cNvPr>
          <p:cNvSpPr>
            <a:spLocks noGrp="1"/>
          </p:cNvSpPr>
          <p:nvPr>
            <p:ph type="sldNum" sz="quarter" idx="15"/>
          </p:nvPr>
        </p:nvSpPr>
        <p:spPr/>
        <p:txBody>
          <a:bodyPr/>
          <a:lstStyle/>
          <a:p>
            <a:fld id="{6F79F0A5-531E-4E53-ACD0-D7CE4AA5FA28}" type="slidenum">
              <a:rPr lang="el-GR" smtClean="0"/>
              <a:pPr/>
              <a:t>6</a:t>
            </a:fld>
            <a:endParaRPr lang="el-G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Στόχοι Των Απαιτήσεων Λογισμικού</a:t>
            </a:r>
          </a:p>
        </p:txBody>
      </p:sp>
      <p:sp>
        <p:nvSpPr>
          <p:cNvPr id="3" name="2 - Θέση περιεχομένου"/>
          <p:cNvSpPr>
            <a:spLocks noGrp="1"/>
          </p:cNvSpPr>
          <p:nvPr>
            <p:ph sz="quarter" idx="1"/>
          </p:nvPr>
        </p:nvSpPr>
        <p:spPr/>
        <p:txBody>
          <a:bodyPr>
            <a:normAutofit fontScale="92500"/>
          </a:bodyPr>
          <a:lstStyle/>
          <a:p>
            <a:r>
              <a:rPr lang="el-GR" sz="2600" dirty="0"/>
              <a:t>Η Προδιαγραφή Απαιτήσεων Λογισμικού (SRS) είναι ένα εργαλείο επικοινωνίας μεταξύ χρηστών και σχεδιαστών λογισμικού με στόχο:</a:t>
            </a:r>
          </a:p>
          <a:p>
            <a:pPr lvl="1"/>
            <a:r>
              <a:rPr lang="el-GR" sz="2200" dirty="0"/>
              <a:t>Διευκόλυνση των αναθεωρήσεων</a:t>
            </a:r>
          </a:p>
          <a:p>
            <a:pPr lvl="1"/>
            <a:r>
              <a:rPr lang="el-GR" sz="2200" dirty="0"/>
              <a:t>Περιγράφοντας το εύρος της εργασίας</a:t>
            </a:r>
          </a:p>
          <a:p>
            <a:pPr lvl="1"/>
            <a:r>
              <a:rPr lang="el-GR" sz="2200" dirty="0"/>
              <a:t>Παροχή αναφοράς στους σχεδιαστές λογισμικού (π.χ. βοηθήματα πλοήγησης, δομή εγγράφων)</a:t>
            </a:r>
          </a:p>
          <a:p>
            <a:pPr lvl="1"/>
            <a:r>
              <a:rPr lang="el-GR" sz="2400" dirty="0"/>
              <a:t>Παροχή πλαισίου για την εξέταση των περιπτώσεων πρωτοβάθμιας και δευτερογενούς χρήσης</a:t>
            </a:r>
          </a:p>
          <a:p>
            <a:pPr lvl="1"/>
            <a:endParaRPr lang="el-GR" sz="2200" dirty="0"/>
          </a:p>
          <a:p>
            <a:pPr lvl="1">
              <a:buNone/>
            </a:pPr>
            <a:br>
              <a:rPr lang="el-GR" dirty="0"/>
            </a:br>
            <a:br>
              <a:rPr lang="el-GR" dirty="0"/>
            </a:br>
            <a:endParaRPr lang="el-GR" dirty="0"/>
          </a:p>
        </p:txBody>
      </p:sp>
      <p:sp>
        <p:nvSpPr>
          <p:cNvPr id="4" name="Slide Number Placeholder 3">
            <a:extLst>
              <a:ext uri="{FF2B5EF4-FFF2-40B4-BE49-F238E27FC236}">
                <a16:creationId xmlns:a16="http://schemas.microsoft.com/office/drawing/2014/main" id="{A30ACD1E-FDC8-413D-836E-29625399BD68}"/>
              </a:ext>
            </a:extLst>
          </p:cNvPr>
          <p:cNvSpPr>
            <a:spLocks noGrp="1"/>
          </p:cNvSpPr>
          <p:nvPr>
            <p:ph type="sldNum" sz="quarter" idx="15"/>
          </p:nvPr>
        </p:nvSpPr>
        <p:spPr/>
        <p:txBody>
          <a:bodyPr/>
          <a:lstStyle/>
          <a:p>
            <a:fld id="{6F79F0A5-531E-4E53-ACD0-D7CE4AA5FA28}" type="slidenum">
              <a:rPr lang="el-GR" smtClean="0"/>
              <a:pPr/>
              <a:t>7</a:t>
            </a:fld>
            <a:endParaRPr lang="el-G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Στόχοι Των Απαιτήσεων Λογισμικού</a:t>
            </a:r>
            <a:endParaRPr lang="el-GR" dirty="0"/>
          </a:p>
        </p:txBody>
      </p:sp>
      <p:sp>
        <p:nvSpPr>
          <p:cNvPr id="3" name="2 - Θέση περιεχομένου"/>
          <p:cNvSpPr>
            <a:spLocks noGrp="1"/>
          </p:cNvSpPr>
          <p:nvPr>
            <p:ph sz="quarter" idx="1"/>
          </p:nvPr>
        </p:nvSpPr>
        <p:spPr/>
        <p:txBody>
          <a:bodyPr/>
          <a:lstStyle/>
          <a:p>
            <a:pPr lvl="1"/>
            <a:endParaRPr lang="el-GR" sz="2200" dirty="0"/>
          </a:p>
          <a:p>
            <a:pPr lvl="1"/>
            <a:r>
              <a:rPr lang="el-GR" sz="2200" dirty="0"/>
              <a:t>Συμπεριλαμβανομένων των χαρακτηριστικών στις απαιτήσεις των πελατών</a:t>
            </a:r>
          </a:p>
          <a:p>
            <a:pPr lvl="1"/>
            <a:endParaRPr lang="el-GR" sz="2200" dirty="0"/>
          </a:p>
          <a:p>
            <a:pPr lvl="1"/>
            <a:r>
              <a:rPr lang="el-GR" sz="2200" dirty="0"/>
              <a:t>Παροχή πλατφόρμας για συνεχή βελτίωση (μέσω ελλιπών προδιαγραφών ή ερωτήσεων)</a:t>
            </a:r>
          </a:p>
          <a:p>
            <a:pPr lvl="1"/>
            <a:endParaRPr lang="el-GR" dirty="0"/>
          </a:p>
          <a:p>
            <a:endParaRPr lang="el-GR" dirty="0"/>
          </a:p>
        </p:txBody>
      </p:sp>
      <p:sp>
        <p:nvSpPr>
          <p:cNvPr id="4" name="Slide Number Placeholder 3">
            <a:extLst>
              <a:ext uri="{FF2B5EF4-FFF2-40B4-BE49-F238E27FC236}">
                <a16:creationId xmlns:a16="http://schemas.microsoft.com/office/drawing/2014/main" id="{9C1DD212-E026-472B-8C65-12FA910BA3B3}"/>
              </a:ext>
            </a:extLst>
          </p:cNvPr>
          <p:cNvSpPr>
            <a:spLocks noGrp="1"/>
          </p:cNvSpPr>
          <p:nvPr>
            <p:ph type="sldNum" sz="quarter" idx="15"/>
          </p:nvPr>
        </p:nvSpPr>
        <p:spPr/>
        <p:txBody>
          <a:bodyPr/>
          <a:lstStyle/>
          <a:p>
            <a:fld id="{6F79F0A5-531E-4E53-ACD0-D7CE4AA5FA28}" type="slidenum">
              <a:rPr lang="el-GR" smtClean="0"/>
              <a:pPr/>
              <a:t>8</a:t>
            </a:fld>
            <a:endParaRPr lang="el-G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l-GR" b="1" dirty="0"/>
              <a:t>Λειτουργικέσ και μη Απαιτήσεισ</a:t>
            </a:r>
          </a:p>
        </p:txBody>
      </p:sp>
      <p:sp>
        <p:nvSpPr>
          <p:cNvPr id="3" name="2 - Θέση περιεχομένου"/>
          <p:cNvSpPr>
            <a:spLocks noGrp="1"/>
          </p:cNvSpPr>
          <p:nvPr>
            <p:ph sz="quarter" idx="1"/>
          </p:nvPr>
        </p:nvSpPr>
        <p:spPr/>
        <p:txBody>
          <a:bodyPr/>
          <a:lstStyle/>
          <a:p>
            <a:r>
              <a:rPr lang="el-GR" sz="2600" dirty="0"/>
              <a:t>Λειτουργικές απαιτήσεις</a:t>
            </a:r>
            <a:r>
              <a:rPr lang="el-GR" dirty="0"/>
              <a:t> </a:t>
            </a:r>
          </a:p>
          <a:p>
            <a:pPr lvl="1"/>
            <a:r>
              <a:rPr lang="el-GR" dirty="0"/>
              <a:t>Δηλώσεις που ορίζουν ποιες υπηρεσίες θα πρέπει να παρέχει το σύστημα, πώς θα πρέπει να αντιδρά σε συγκεκριμένες εισόδους και πώς θα πρέπει να συμπεριφέρεται σε συγκεκριμένες καταστάσεις</a:t>
            </a:r>
          </a:p>
          <a:p>
            <a:endParaRPr lang="el-GR" dirty="0"/>
          </a:p>
          <a:p>
            <a:r>
              <a:rPr lang="el-GR" sz="2600" dirty="0"/>
              <a:t>Μη λειτουργικές απαιτήσεις</a:t>
            </a:r>
          </a:p>
          <a:p>
            <a:pPr lvl="1"/>
            <a:r>
              <a:rPr lang="el-GR" dirty="0"/>
              <a:t>Περιορισμοί στις υπηρεσίες ή τις λειτουργίες που προσφέρει το σύστημα, όπως χρονικοί περιορισμοί, περιορισμοί της διαδικασίας ανάπτυξης, πρότυπα, κ.λπ.</a:t>
            </a:r>
          </a:p>
        </p:txBody>
      </p:sp>
      <p:sp>
        <p:nvSpPr>
          <p:cNvPr id="4" name="Slide Number Placeholder 3">
            <a:extLst>
              <a:ext uri="{FF2B5EF4-FFF2-40B4-BE49-F238E27FC236}">
                <a16:creationId xmlns:a16="http://schemas.microsoft.com/office/drawing/2014/main" id="{11E267B8-8715-495D-BAF5-2C0D89DE8803}"/>
              </a:ext>
            </a:extLst>
          </p:cNvPr>
          <p:cNvSpPr>
            <a:spLocks noGrp="1"/>
          </p:cNvSpPr>
          <p:nvPr>
            <p:ph type="sldNum" sz="quarter" idx="15"/>
          </p:nvPr>
        </p:nvSpPr>
        <p:spPr/>
        <p:txBody>
          <a:bodyPr/>
          <a:lstStyle/>
          <a:p>
            <a:fld id="{6F79F0A5-531E-4E53-ACD0-D7CE4AA5FA28}" type="slidenum">
              <a:rPr lang="el-GR" smtClean="0"/>
              <a:pPr/>
              <a:t>9</a:t>
            </a:fld>
            <a:endParaRPr lang="el-G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Προεξοχή">
  <a:themeElements>
    <a:clrScheme name="Προεξοχή">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Προεξοχή">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Προεξοχή">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1425</TotalTime>
  <Words>1292</Words>
  <Application>Microsoft Office PowerPoint</Application>
  <PresentationFormat>On-screen Show (4:3)</PresentationFormat>
  <Paragraphs>160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Century Schoolbook</vt:lpstr>
      <vt:lpstr>Wingdings</vt:lpstr>
      <vt:lpstr>Wingdings 2</vt:lpstr>
      <vt:lpstr>Προεξοχή</vt:lpstr>
      <vt:lpstr>ΑΠΑΙΤΗΣΕΙΣ ΛΟΓΙΣΜΙΚΟΥ</vt:lpstr>
      <vt:lpstr>Περιεχόμενα</vt:lpstr>
      <vt:lpstr>Τι είναι η απαίτηση</vt:lpstr>
      <vt:lpstr>Τι είναι η απαίτηση</vt:lpstr>
      <vt:lpstr>Απαιτήσεισ (παραδείγμαατα)</vt:lpstr>
      <vt:lpstr>Τύποι απαιτήσεων</vt:lpstr>
      <vt:lpstr>Στόχοι Των Απαιτήσεων Λογισμικού</vt:lpstr>
      <vt:lpstr>Στόχοι Των Απαιτήσεων Λογισμικού</vt:lpstr>
      <vt:lpstr>Λειτουργικέσ και μη Απαιτήσεισ</vt:lpstr>
      <vt:lpstr>Λειτουργικέσ Απαιτήσεισ (γενικά)</vt:lpstr>
      <vt:lpstr>Λειτουργικέσ Απαιτήσεισ (γενικά)</vt:lpstr>
      <vt:lpstr>Λειτουργικέσ Απαιτήσεισ</vt:lpstr>
      <vt:lpstr>Λειτουργικέσ Απαιτήσεισ</vt:lpstr>
      <vt:lpstr>Λειτουργικέσ Απαιτήσεισ</vt:lpstr>
      <vt:lpstr>Λειτουργικέσ Απαιτήσεισ</vt:lpstr>
      <vt:lpstr>Μη λειτουργικέσ απαιτήσεισ</vt:lpstr>
      <vt:lpstr>Μη λειτουργικέσ απαιτήσεισ</vt:lpstr>
      <vt:lpstr>Κατηγορίεσ μη λειτουργικών απαιτήσεων</vt:lpstr>
      <vt:lpstr>Κατηγορίεσ μη λειτουργικών απαιτήσεων</vt:lpstr>
      <vt:lpstr>Ποιουσ ενδιαφέρουν οι Απαιτήσεισ</vt:lpstr>
      <vt:lpstr>Ποιουσ ενδιαφέρουν οι Απαιτήσεισ</vt:lpstr>
      <vt:lpstr>Ποιουσ ενδιαφέρουν οι Απαιτήσεισ</vt:lpstr>
      <vt:lpstr>Ποιουσ ενδιαφέρουν οι Απαιτήσεισ</vt:lpstr>
      <vt:lpstr>Επίπεδα Απαιτήσεων</vt:lpstr>
      <vt:lpstr>Πηγέσ</vt:lpstr>
      <vt:lpstr>Πηγέσ</vt:lpstr>
      <vt:lpstr>Τέλοσ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ΑΠΑΙΤΗΣΕΙΣ ΛΟΓΙΣΜΙΚΟΥ</dc:title>
  <dc:creator>user</dc:creator>
  <cp:lastModifiedBy>johnmoshi@outlook.com.gr</cp:lastModifiedBy>
  <cp:revision>35</cp:revision>
  <dcterms:created xsi:type="dcterms:W3CDTF">2019-04-15T15:22:23Z</dcterms:created>
  <dcterms:modified xsi:type="dcterms:W3CDTF">2019-04-17T16:57:20Z</dcterms:modified>
</cp:coreProperties>
</file>