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15"/>
  </p:notesMasterIdLst>
  <p:sldIdLst>
    <p:sldId id="256" r:id="rId2"/>
    <p:sldId id="269" r:id="rId3"/>
    <p:sldId id="260" r:id="rId4"/>
    <p:sldId id="265" r:id="rId5"/>
    <p:sldId id="262" r:id="rId6"/>
    <p:sldId id="263" r:id="rId7"/>
    <p:sldId id="264" r:id="rId8"/>
    <p:sldId id="273" r:id="rId9"/>
    <p:sldId id="268" r:id="rId10"/>
    <p:sldId id="267" r:id="rId11"/>
    <p:sldId id="270" r:id="rId12"/>
    <p:sldId id="266"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Μεσαίο στυλ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3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74FE60-1AC1-4B60-A6FA-9CEB69CCAE3E}" type="datetimeFigureOut">
              <a:rPr lang="el-GR" smtClean="0"/>
              <a:t>22/2/2019</a:t>
            </a:fld>
            <a:endParaRPr lang="el-GR"/>
          </a:p>
        </p:txBody>
      </p:sp>
      <p:sp>
        <p:nvSpPr>
          <p:cNvPr id="4" name="Θέση εικόνας διαφάνειας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Θέση υποσέλιδου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A75F1-E37E-47C0-A46F-64F0B20AAD3E}" type="slidenum">
              <a:rPr lang="el-GR" smtClean="0"/>
              <a:t>‹#›</a:t>
            </a:fld>
            <a:endParaRPr lang="el-GR"/>
          </a:p>
        </p:txBody>
      </p:sp>
    </p:spTree>
    <p:extLst>
      <p:ext uri="{BB962C8B-B14F-4D97-AF65-F5344CB8AC3E}">
        <p14:creationId xmlns:p14="http://schemas.microsoft.com/office/powerpoint/2010/main" val="1714272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l-GR"/>
              <a:t>Στυλ κύριου τίτλου</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r>
              <a:rPr lang="el-GR" smtClean="0"/>
              <a:t>Τμ. Μηχ. Πληροφορικής, 2018</a:t>
            </a:r>
            <a:endParaRPr lang="el-GR"/>
          </a:p>
        </p:txBody>
      </p:sp>
      <p:sp>
        <p:nvSpPr>
          <p:cNvPr id="5" name="Footer Placeholder 4"/>
          <p:cNvSpPr>
            <a:spLocks noGrp="1"/>
          </p:cNvSpPr>
          <p:nvPr>
            <p:ph type="ftr" sz="quarter" idx="11"/>
          </p:nvPr>
        </p:nvSpPr>
        <p:spPr/>
        <p:txBody>
          <a:bodyPr/>
          <a:lstStyle/>
          <a:p>
            <a:r>
              <a:rPr lang="el-GR"/>
              <a:t>ΚΑΤΕΥΘΥΝΣΕΙΣ ΣΤΟ ΠΡΟΓΡΑΜΜΑ ΣΠΟΥΔΩΝ</a:t>
            </a:r>
          </a:p>
        </p:txBody>
      </p:sp>
      <p:sp>
        <p:nvSpPr>
          <p:cNvPr id="6" name="Slide Number Placeholder 5"/>
          <p:cNvSpPr>
            <a:spLocks noGrp="1"/>
          </p:cNvSpPr>
          <p:nvPr>
            <p:ph type="sldNum" sz="quarter" idx="12"/>
          </p:nvPr>
        </p:nvSpPr>
        <p:spPr/>
        <p:txBody>
          <a:bodyPr/>
          <a:lstStyle/>
          <a:p>
            <a:fld id="{7155B4C8-4D10-45EB-9AF9-338F21D6DEC5}" type="slidenum">
              <a:rPr lang="el-GR" smtClean="0"/>
              <a:t>‹#›</a:t>
            </a:fld>
            <a:endParaRPr lang="el-G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67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r>
              <a:rPr lang="el-GR" smtClean="0"/>
              <a:t>Τμ. Μηχ. Πληροφορικής, 2018</a:t>
            </a:r>
            <a:endParaRPr lang="el-GR"/>
          </a:p>
        </p:txBody>
      </p:sp>
      <p:sp>
        <p:nvSpPr>
          <p:cNvPr id="5" name="Footer Placeholder 4"/>
          <p:cNvSpPr>
            <a:spLocks noGrp="1"/>
          </p:cNvSpPr>
          <p:nvPr>
            <p:ph type="ftr" sz="quarter" idx="11"/>
          </p:nvPr>
        </p:nvSpPr>
        <p:spPr/>
        <p:txBody>
          <a:bodyPr/>
          <a:lstStyle/>
          <a:p>
            <a:r>
              <a:rPr lang="el-GR"/>
              <a:t>ΚΑΤΕΥΘΥΝΣΕΙΣ ΣΤΟ ΠΡΟΓΡΑΜΜΑ ΣΠΟΥΔΩΝ</a:t>
            </a:r>
          </a:p>
        </p:txBody>
      </p:sp>
      <p:sp>
        <p:nvSpPr>
          <p:cNvPr id="6" name="Slide Number Placeholder 5"/>
          <p:cNvSpPr>
            <a:spLocks noGrp="1"/>
          </p:cNvSpPr>
          <p:nvPr>
            <p:ph type="sldNum" sz="quarter" idx="12"/>
          </p:nvPr>
        </p:nvSpPr>
        <p:spPr/>
        <p:txBody>
          <a:bodyPr/>
          <a:lstStyle/>
          <a:p>
            <a:fld id="{7155B4C8-4D10-45EB-9AF9-338F21D6DEC5}" type="slidenum">
              <a:rPr lang="el-GR" smtClean="0"/>
              <a:t>‹#›</a:t>
            </a:fld>
            <a:endParaRPr lang="el-GR"/>
          </a:p>
        </p:txBody>
      </p:sp>
    </p:spTree>
    <p:extLst>
      <p:ext uri="{BB962C8B-B14F-4D97-AF65-F5344CB8AC3E}">
        <p14:creationId xmlns:p14="http://schemas.microsoft.com/office/powerpoint/2010/main" val="185864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l-GR"/>
              <a:t>Στυλ κύριου τίτλου</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r>
              <a:rPr lang="el-GR" smtClean="0"/>
              <a:t>Τμ. Μηχ. Πληροφορικής, 2018</a:t>
            </a:r>
            <a:endParaRPr lang="el-GR"/>
          </a:p>
        </p:txBody>
      </p:sp>
      <p:sp>
        <p:nvSpPr>
          <p:cNvPr id="5" name="Footer Placeholder 4"/>
          <p:cNvSpPr>
            <a:spLocks noGrp="1"/>
          </p:cNvSpPr>
          <p:nvPr>
            <p:ph type="ftr" sz="quarter" idx="11"/>
          </p:nvPr>
        </p:nvSpPr>
        <p:spPr/>
        <p:txBody>
          <a:bodyPr/>
          <a:lstStyle/>
          <a:p>
            <a:r>
              <a:rPr lang="el-GR"/>
              <a:t>ΚΑΤΕΥΘΥΝΣΕΙΣ ΣΤΟ ΠΡΟΓΡΑΜΜΑ ΣΠΟΥΔΩΝ</a:t>
            </a:r>
          </a:p>
        </p:txBody>
      </p:sp>
      <p:sp>
        <p:nvSpPr>
          <p:cNvPr id="6" name="Slide Number Placeholder 5"/>
          <p:cNvSpPr>
            <a:spLocks noGrp="1"/>
          </p:cNvSpPr>
          <p:nvPr>
            <p:ph type="sldNum" sz="quarter" idx="12"/>
          </p:nvPr>
        </p:nvSpPr>
        <p:spPr/>
        <p:txBody>
          <a:bodyPr/>
          <a:lstStyle/>
          <a:p>
            <a:fld id="{7155B4C8-4D10-45EB-9AF9-338F21D6DEC5}" type="slidenum">
              <a:rPr lang="el-GR" smtClean="0"/>
              <a:t>‹#›</a:t>
            </a:fld>
            <a:endParaRPr lang="el-GR"/>
          </a:p>
        </p:txBody>
      </p:sp>
    </p:spTree>
    <p:extLst>
      <p:ext uri="{BB962C8B-B14F-4D97-AF65-F5344CB8AC3E}">
        <p14:creationId xmlns:p14="http://schemas.microsoft.com/office/powerpoint/2010/main" val="30778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endParaRPr lang="en-US" dirty="0"/>
          </a:p>
        </p:txBody>
      </p:sp>
      <p:sp>
        <p:nvSpPr>
          <p:cNvPr id="3" name="Content Placeholder 2"/>
          <p:cNvSpPr>
            <a:spLocks noGrp="1"/>
          </p:cNvSpPr>
          <p:nvPr>
            <p:ph idx="1"/>
          </p:nvPr>
        </p:nvSpPr>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r>
              <a:rPr lang="el-GR" smtClean="0"/>
              <a:t>Τμ. Μηχ. Πληροφορικής, 2018</a:t>
            </a:r>
            <a:endParaRPr lang="el-GR"/>
          </a:p>
        </p:txBody>
      </p:sp>
      <p:sp>
        <p:nvSpPr>
          <p:cNvPr id="5" name="Footer Placeholder 4"/>
          <p:cNvSpPr>
            <a:spLocks noGrp="1"/>
          </p:cNvSpPr>
          <p:nvPr>
            <p:ph type="ftr" sz="quarter" idx="11"/>
          </p:nvPr>
        </p:nvSpPr>
        <p:spPr/>
        <p:txBody>
          <a:bodyPr/>
          <a:lstStyle/>
          <a:p>
            <a:r>
              <a:rPr lang="el-GR"/>
              <a:t>ΚΑΤΕΥΘΥΝΣΕΙΣ ΣΤΟ ΠΡΟΓΡΑΜΜΑ ΣΠΟΥΔΩΝ</a:t>
            </a:r>
          </a:p>
        </p:txBody>
      </p:sp>
      <p:sp>
        <p:nvSpPr>
          <p:cNvPr id="6" name="Slide Number Placeholder 5"/>
          <p:cNvSpPr>
            <a:spLocks noGrp="1"/>
          </p:cNvSpPr>
          <p:nvPr>
            <p:ph type="sldNum" sz="quarter" idx="12"/>
          </p:nvPr>
        </p:nvSpPr>
        <p:spPr/>
        <p:txBody>
          <a:bodyPr/>
          <a:lstStyle/>
          <a:p>
            <a:fld id="{7155B4C8-4D10-45EB-9AF9-338F21D6DEC5}" type="slidenum">
              <a:rPr lang="el-GR" smtClean="0"/>
              <a:t>‹#›</a:t>
            </a:fld>
            <a:endParaRPr lang="el-GR"/>
          </a:p>
        </p:txBody>
      </p:sp>
    </p:spTree>
    <p:extLst>
      <p:ext uri="{BB962C8B-B14F-4D97-AF65-F5344CB8AC3E}">
        <p14:creationId xmlns:p14="http://schemas.microsoft.com/office/powerpoint/2010/main" val="301615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l-GR"/>
              <a:t>Στυλ κύριου τίτλου</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Επεξεργασία στυλ υποδείγματος κειμένου</a:t>
            </a:r>
          </a:p>
        </p:txBody>
      </p:sp>
      <p:sp>
        <p:nvSpPr>
          <p:cNvPr id="4" name="Date Placeholder 3"/>
          <p:cNvSpPr>
            <a:spLocks noGrp="1"/>
          </p:cNvSpPr>
          <p:nvPr>
            <p:ph type="dt" sz="half" idx="10"/>
          </p:nvPr>
        </p:nvSpPr>
        <p:spPr/>
        <p:txBody>
          <a:bodyPr/>
          <a:lstStyle/>
          <a:p>
            <a:r>
              <a:rPr lang="el-GR" smtClean="0"/>
              <a:t>Τμ. Μηχ. Πληροφορικής, 2018</a:t>
            </a:r>
            <a:endParaRPr lang="el-GR"/>
          </a:p>
        </p:txBody>
      </p:sp>
      <p:sp>
        <p:nvSpPr>
          <p:cNvPr id="5" name="Footer Placeholder 4"/>
          <p:cNvSpPr>
            <a:spLocks noGrp="1"/>
          </p:cNvSpPr>
          <p:nvPr>
            <p:ph type="ftr" sz="quarter" idx="11"/>
          </p:nvPr>
        </p:nvSpPr>
        <p:spPr/>
        <p:txBody>
          <a:bodyPr/>
          <a:lstStyle/>
          <a:p>
            <a:r>
              <a:rPr lang="el-GR"/>
              <a:t>ΚΑΤΕΥΘΥΝΣΕΙΣ ΣΤΟ ΠΡΟΓΡΑΜΜΑ ΣΠΟΥΔΩΝ</a:t>
            </a:r>
          </a:p>
        </p:txBody>
      </p:sp>
      <p:sp>
        <p:nvSpPr>
          <p:cNvPr id="6" name="Slide Number Placeholder 5"/>
          <p:cNvSpPr>
            <a:spLocks noGrp="1"/>
          </p:cNvSpPr>
          <p:nvPr>
            <p:ph type="sldNum" sz="quarter" idx="12"/>
          </p:nvPr>
        </p:nvSpPr>
        <p:spPr/>
        <p:txBody>
          <a:bodyPr/>
          <a:lstStyle/>
          <a:p>
            <a:fld id="{7155B4C8-4D10-45EB-9AF9-338F21D6DEC5}" type="slidenum">
              <a:rPr lang="el-GR" smtClean="0"/>
              <a:t>‹#›</a:t>
            </a:fld>
            <a:endParaRPr lang="el-G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00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l-GR"/>
              <a:t>Στυλ κύριου τίτλου</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Date Placeholder 4"/>
          <p:cNvSpPr>
            <a:spLocks noGrp="1"/>
          </p:cNvSpPr>
          <p:nvPr>
            <p:ph type="dt" sz="half" idx="10"/>
          </p:nvPr>
        </p:nvSpPr>
        <p:spPr/>
        <p:txBody>
          <a:bodyPr/>
          <a:lstStyle/>
          <a:p>
            <a:r>
              <a:rPr lang="el-GR" smtClean="0"/>
              <a:t>Τμ. Μηχ. Πληροφορικής, 2018</a:t>
            </a:r>
            <a:endParaRPr lang="el-GR"/>
          </a:p>
        </p:txBody>
      </p:sp>
      <p:sp>
        <p:nvSpPr>
          <p:cNvPr id="6" name="Footer Placeholder 5"/>
          <p:cNvSpPr>
            <a:spLocks noGrp="1"/>
          </p:cNvSpPr>
          <p:nvPr>
            <p:ph type="ftr" sz="quarter" idx="11"/>
          </p:nvPr>
        </p:nvSpPr>
        <p:spPr/>
        <p:txBody>
          <a:bodyPr/>
          <a:lstStyle/>
          <a:p>
            <a:r>
              <a:rPr lang="el-GR"/>
              <a:t>ΚΑΤΕΥΘΥΝΣΕΙΣ ΣΤΟ ΠΡΟΓΡΑΜΜΑ ΣΠΟΥΔΩΝ</a:t>
            </a:r>
          </a:p>
        </p:txBody>
      </p:sp>
      <p:sp>
        <p:nvSpPr>
          <p:cNvPr id="7" name="Slide Number Placeholder 6"/>
          <p:cNvSpPr>
            <a:spLocks noGrp="1"/>
          </p:cNvSpPr>
          <p:nvPr>
            <p:ph type="sldNum" sz="quarter" idx="12"/>
          </p:nvPr>
        </p:nvSpPr>
        <p:spPr/>
        <p:txBody>
          <a:bodyPr/>
          <a:lstStyle/>
          <a:p>
            <a:fld id="{7155B4C8-4D10-45EB-9AF9-338F21D6DEC5}" type="slidenum">
              <a:rPr lang="el-GR" smtClean="0"/>
              <a:t>‹#›</a:t>
            </a:fld>
            <a:endParaRPr lang="el-GR"/>
          </a:p>
        </p:txBody>
      </p:sp>
    </p:spTree>
    <p:extLst>
      <p:ext uri="{BB962C8B-B14F-4D97-AF65-F5344CB8AC3E}">
        <p14:creationId xmlns:p14="http://schemas.microsoft.com/office/powerpoint/2010/main" val="108760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l-GR"/>
              <a:t>Στυλ κύριου τίτλου</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4" name="Content Placeholder 3"/>
          <p:cNvSpPr>
            <a:spLocks noGrp="1"/>
          </p:cNvSpPr>
          <p:nvPr>
            <p:ph sz="half" idx="2"/>
          </p:nvPr>
        </p:nvSpPr>
        <p:spPr>
          <a:xfrm>
            <a:off x="822960" y="2582334"/>
            <a:ext cx="3703320" cy="3286760"/>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6" name="Content Placeholder 5"/>
          <p:cNvSpPr>
            <a:spLocks noGrp="1"/>
          </p:cNvSpPr>
          <p:nvPr>
            <p:ph sz="quarter" idx="4"/>
          </p:nvPr>
        </p:nvSpPr>
        <p:spPr>
          <a:xfrm>
            <a:off x="4663440" y="2582334"/>
            <a:ext cx="3703320" cy="3286760"/>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7" name="Date Placeholder 6"/>
          <p:cNvSpPr>
            <a:spLocks noGrp="1"/>
          </p:cNvSpPr>
          <p:nvPr>
            <p:ph type="dt" sz="half" idx="10"/>
          </p:nvPr>
        </p:nvSpPr>
        <p:spPr/>
        <p:txBody>
          <a:bodyPr/>
          <a:lstStyle/>
          <a:p>
            <a:r>
              <a:rPr lang="el-GR" smtClean="0"/>
              <a:t>Τμ. Μηχ. Πληροφορικής, 2018</a:t>
            </a:r>
            <a:endParaRPr lang="el-GR"/>
          </a:p>
        </p:txBody>
      </p:sp>
      <p:sp>
        <p:nvSpPr>
          <p:cNvPr id="8" name="Footer Placeholder 7"/>
          <p:cNvSpPr>
            <a:spLocks noGrp="1"/>
          </p:cNvSpPr>
          <p:nvPr>
            <p:ph type="ftr" sz="quarter" idx="11"/>
          </p:nvPr>
        </p:nvSpPr>
        <p:spPr/>
        <p:txBody>
          <a:bodyPr/>
          <a:lstStyle/>
          <a:p>
            <a:r>
              <a:rPr lang="el-GR"/>
              <a:t>ΚΑΤΕΥΘΥΝΣΕΙΣ ΣΤΟ ΠΡΟΓΡΑΜΜΑ ΣΠΟΥΔΩΝ</a:t>
            </a:r>
          </a:p>
        </p:txBody>
      </p:sp>
      <p:sp>
        <p:nvSpPr>
          <p:cNvPr id="9" name="Slide Number Placeholder 8"/>
          <p:cNvSpPr>
            <a:spLocks noGrp="1"/>
          </p:cNvSpPr>
          <p:nvPr>
            <p:ph type="sldNum" sz="quarter" idx="12"/>
          </p:nvPr>
        </p:nvSpPr>
        <p:spPr/>
        <p:txBody>
          <a:bodyPr/>
          <a:lstStyle/>
          <a:p>
            <a:fld id="{7155B4C8-4D10-45EB-9AF9-338F21D6DEC5}" type="slidenum">
              <a:rPr lang="el-GR" smtClean="0"/>
              <a:t>‹#›</a:t>
            </a:fld>
            <a:endParaRPr lang="el-GR"/>
          </a:p>
        </p:txBody>
      </p:sp>
    </p:spTree>
    <p:extLst>
      <p:ext uri="{BB962C8B-B14F-4D97-AF65-F5344CB8AC3E}">
        <p14:creationId xmlns:p14="http://schemas.microsoft.com/office/powerpoint/2010/main" val="2835152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endParaRPr lang="en-US" dirty="0"/>
          </a:p>
        </p:txBody>
      </p:sp>
      <p:sp>
        <p:nvSpPr>
          <p:cNvPr id="3" name="Date Placeholder 2"/>
          <p:cNvSpPr>
            <a:spLocks noGrp="1"/>
          </p:cNvSpPr>
          <p:nvPr>
            <p:ph type="dt" sz="half" idx="10"/>
          </p:nvPr>
        </p:nvSpPr>
        <p:spPr/>
        <p:txBody>
          <a:bodyPr/>
          <a:lstStyle/>
          <a:p>
            <a:r>
              <a:rPr lang="el-GR" smtClean="0"/>
              <a:t>Τμ. Μηχ. Πληροφορικής, 2018</a:t>
            </a:r>
            <a:endParaRPr lang="el-GR"/>
          </a:p>
        </p:txBody>
      </p:sp>
      <p:sp>
        <p:nvSpPr>
          <p:cNvPr id="4" name="Footer Placeholder 3"/>
          <p:cNvSpPr>
            <a:spLocks noGrp="1"/>
          </p:cNvSpPr>
          <p:nvPr>
            <p:ph type="ftr" sz="quarter" idx="11"/>
          </p:nvPr>
        </p:nvSpPr>
        <p:spPr/>
        <p:txBody>
          <a:bodyPr/>
          <a:lstStyle/>
          <a:p>
            <a:r>
              <a:rPr lang="el-GR"/>
              <a:t>ΚΑΤΕΥΘΥΝΣΕΙΣ ΣΤΟ ΠΡΟΓΡΑΜΜΑ ΣΠΟΥΔΩΝ</a:t>
            </a:r>
          </a:p>
        </p:txBody>
      </p:sp>
      <p:sp>
        <p:nvSpPr>
          <p:cNvPr id="5" name="Slide Number Placeholder 4"/>
          <p:cNvSpPr>
            <a:spLocks noGrp="1"/>
          </p:cNvSpPr>
          <p:nvPr>
            <p:ph type="sldNum" sz="quarter" idx="12"/>
          </p:nvPr>
        </p:nvSpPr>
        <p:spPr/>
        <p:txBody>
          <a:bodyPr/>
          <a:lstStyle/>
          <a:p>
            <a:fld id="{7155B4C8-4D10-45EB-9AF9-338F21D6DEC5}" type="slidenum">
              <a:rPr lang="el-GR" smtClean="0"/>
              <a:t>‹#›</a:t>
            </a:fld>
            <a:endParaRPr lang="el-GR"/>
          </a:p>
        </p:txBody>
      </p:sp>
    </p:spTree>
    <p:extLst>
      <p:ext uri="{BB962C8B-B14F-4D97-AF65-F5344CB8AC3E}">
        <p14:creationId xmlns:p14="http://schemas.microsoft.com/office/powerpoint/2010/main" val="2496116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l-GR" smtClean="0"/>
              <a:t>Τμ. Μηχ. Πληροφορικής, 2018</a:t>
            </a:r>
            <a:endParaRPr lang="el-G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l-GR"/>
              <a:t>ΚΑΤΕΥΘΥΝΣΕΙΣ ΣΤΟ ΠΡΟΓΡΑΜΜΑ ΣΠΟΥΔΩΝ</a:t>
            </a:r>
          </a:p>
        </p:txBody>
      </p:sp>
      <p:sp>
        <p:nvSpPr>
          <p:cNvPr id="9" name="Slide Number Placeholder 8"/>
          <p:cNvSpPr>
            <a:spLocks noGrp="1"/>
          </p:cNvSpPr>
          <p:nvPr>
            <p:ph type="sldNum" sz="quarter" idx="12"/>
          </p:nvPr>
        </p:nvSpPr>
        <p:spPr/>
        <p:txBody>
          <a:bodyPr/>
          <a:lstStyle/>
          <a:p>
            <a:fld id="{7155B4C8-4D10-45EB-9AF9-338F21D6DEC5}" type="slidenum">
              <a:rPr lang="el-GR" smtClean="0"/>
              <a:t>‹#›</a:t>
            </a:fld>
            <a:endParaRPr lang="el-GR"/>
          </a:p>
        </p:txBody>
      </p:sp>
    </p:spTree>
    <p:extLst>
      <p:ext uri="{BB962C8B-B14F-4D97-AF65-F5344CB8AC3E}">
        <p14:creationId xmlns:p14="http://schemas.microsoft.com/office/powerpoint/2010/main" val="407865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l-GR"/>
              <a:t>Στυλ κύριου τίτλου</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l-GR" smtClean="0"/>
              <a:t>Τμ. Μηχ. Πληροφορικής, 2018</a:t>
            </a:r>
            <a:endParaRPr lang="el-G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l-GR"/>
              <a:t>ΚΑΤΕΥΘΥΝΣΕΙΣ ΣΤΟ ΠΡΟΓΡΑΜΜΑ ΣΠΟΥΔΩΝ</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55B4C8-4D10-45EB-9AF9-338F21D6DEC5}" type="slidenum">
              <a:rPr lang="el-GR" smtClean="0"/>
              <a:t>‹#›</a:t>
            </a:fld>
            <a:endParaRPr lang="el-GR"/>
          </a:p>
        </p:txBody>
      </p:sp>
    </p:spTree>
    <p:extLst>
      <p:ext uri="{BB962C8B-B14F-4D97-AF65-F5344CB8AC3E}">
        <p14:creationId xmlns:p14="http://schemas.microsoft.com/office/powerpoint/2010/main" val="1807153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l-GR"/>
              <a:t>Στυλ κύριου τίτλου</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sp>
        <p:nvSpPr>
          <p:cNvPr id="5" name="Date Placeholder 4"/>
          <p:cNvSpPr>
            <a:spLocks noGrp="1"/>
          </p:cNvSpPr>
          <p:nvPr>
            <p:ph type="dt" sz="half" idx="10"/>
          </p:nvPr>
        </p:nvSpPr>
        <p:spPr/>
        <p:txBody>
          <a:bodyPr/>
          <a:lstStyle/>
          <a:p>
            <a:r>
              <a:rPr lang="el-GR" smtClean="0"/>
              <a:t>Τμ. Μηχ. Πληροφορικής, 2018</a:t>
            </a:r>
            <a:endParaRPr lang="el-GR"/>
          </a:p>
        </p:txBody>
      </p:sp>
      <p:sp>
        <p:nvSpPr>
          <p:cNvPr id="6" name="Footer Placeholder 5"/>
          <p:cNvSpPr>
            <a:spLocks noGrp="1"/>
          </p:cNvSpPr>
          <p:nvPr>
            <p:ph type="ftr" sz="quarter" idx="11"/>
          </p:nvPr>
        </p:nvSpPr>
        <p:spPr/>
        <p:txBody>
          <a:bodyPr/>
          <a:lstStyle/>
          <a:p>
            <a:r>
              <a:rPr lang="el-GR"/>
              <a:t>ΚΑΤΕΥΘΥΝΣΕΙΣ ΣΤΟ ΠΡΟΓΡΑΜΜΑ ΣΠΟΥΔΩΝ</a:t>
            </a:r>
          </a:p>
        </p:txBody>
      </p:sp>
      <p:sp>
        <p:nvSpPr>
          <p:cNvPr id="7" name="Slide Number Placeholder 6"/>
          <p:cNvSpPr>
            <a:spLocks noGrp="1"/>
          </p:cNvSpPr>
          <p:nvPr>
            <p:ph type="sldNum" sz="quarter" idx="12"/>
          </p:nvPr>
        </p:nvSpPr>
        <p:spPr/>
        <p:txBody>
          <a:bodyPr/>
          <a:lstStyle/>
          <a:p>
            <a:fld id="{7155B4C8-4D10-45EB-9AF9-338F21D6DEC5}" type="slidenum">
              <a:rPr lang="el-GR" smtClean="0"/>
              <a:t>‹#›</a:t>
            </a:fld>
            <a:endParaRPr lang="el-GR"/>
          </a:p>
        </p:txBody>
      </p:sp>
    </p:spTree>
    <p:extLst>
      <p:ext uri="{BB962C8B-B14F-4D97-AF65-F5344CB8AC3E}">
        <p14:creationId xmlns:p14="http://schemas.microsoft.com/office/powerpoint/2010/main" val="58723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l-GR"/>
              <a:t>Στυλ κύριου τίτλου</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lang="el-GR" smtClean="0"/>
              <a:t>Τμ. Μηχ. Πληροφορικής, 2018</a:t>
            </a:r>
            <a:endParaRPr lang="el-G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l-GR"/>
              <a:t>ΚΑΤΕΥΘΥΝΣΕΙΣ ΣΤΟ ΠΡΟΓΡΑΜΜΑ ΣΠΟΥΔΩΝ</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155B4C8-4D10-45EB-9AF9-338F21D6DEC5}" type="slidenum">
              <a:rPr lang="el-GR" smtClean="0"/>
              <a:t>‹#›</a:t>
            </a:fld>
            <a:endParaRPr lang="el-G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742200"/>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822960" y="758952"/>
            <a:ext cx="7543800" cy="2886072"/>
          </a:xfrm>
        </p:spPr>
        <p:txBody>
          <a:bodyPr>
            <a:normAutofit/>
          </a:bodyPr>
          <a:lstStyle/>
          <a:p>
            <a:r>
              <a:rPr lang="el-GR" sz="6000" dirty="0"/>
              <a:t>Οι Κατευθύνσεις στο τμήμα Μηχανικών Πληροφορικής</a:t>
            </a:r>
          </a:p>
        </p:txBody>
      </p:sp>
      <p:sp>
        <p:nvSpPr>
          <p:cNvPr id="4" name="Υπότιτλος 3"/>
          <p:cNvSpPr>
            <a:spLocks noGrp="1"/>
          </p:cNvSpPr>
          <p:nvPr>
            <p:ph type="subTitle" idx="1"/>
          </p:nvPr>
        </p:nvSpPr>
        <p:spPr>
          <a:xfrm>
            <a:off x="825038" y="4365104"/>
            <a:ext cx="7543800" cy="1233517"/>
          </a:xfrm>
        </p:spPr>
        <p:txBody>
          <a:bodyPr>
            <a:normAutofit/>
          </a:bodyPr>
          <a:lstStyle/>
          <a:p>
            <a:pPr algn="ctr"/>
            <a:r>
              <a:rPr lang="el-GR" dirty="0" smtClean="0"/>
              <a:t>201</a:t>
            </a:r>
            <a:r>
              <a:rPr lang="en-US" dirty="0"/>
              <a:t>9</a:t>
            </a:r>
            <a:endParaRPr lang="el-GR" dirty="0"/>
          </a:p>
        </p:txBody>
      </p:sp>
      <p:pic>
        <p:nvPicPr>
          <p:cNvPr id="5" name="Εικόνα 4"/>
          <p:cNvPicPr>
            <a:picLocks noChangeAspect="1"/>
          </p:cNvPicPr>
          <p:nvPr/>
        </p:nvPicPr>
        <p:blipFill rotWithShape="1">
          <a:blip r:embed="rId2">
            <a:extLst>
              <a:ext uri="{28A0092B-C50C-407E-A947-70E740481C1C}">
                <a14:useLocalDpi xmlns:a14="http://schemas.microsoft.com/office/drawing/2010/main" val="0"/>
              </a:ext>
            </a:extLst>
          </a:blip>
          <a:srcRect r="70505"/>
          <a:stretch/>
        </p:blipFill>
        <p:spPr>
          <a:xfrm>
            <a:off x="539552" y="4077072"/>
            <a:ext cx="1457616" cy="2034904"/>
          </a:xfrm>
          <a:prstGeom prst="rect">
            <a:avLst/>
          </a:prstGeom>
        </p:spPr>
      </p:pic>
      <p:pic>
        <p:nvPicPr>
          <p:cNvPr id="6" name="Εικόνα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624" y="4535680"/>
            <a:ext cx="1224136" cy="1117689"/>
          </a:xfrm>
          <a:prstGeom prst="rect">
            <a:avLst/>
          </a:prstGeom>
        </p:spPr>
      </p:pic>
      <p:sp>
        <p:nvSpPr>
          <p:cNvPr id="3" name="Θέση υποσέλιδου 2"/>
          <p:cNvSpPr>
            <a:spLocks noGrp="1"/>
          </p:cNvSpPr>
          <p:nvPr>
            <p:ph type="ftr" sz="quarter" idx="11"/>
          </p:nvPr>
        </p:nvSpPr>
        <p:spPr/>
        <p:txBody>
          <a:bodyPr/>
          <a:lstStyle/>
          <a:p>
            <a:r>
              <a:rPr lang="el-GR" dirty="0"/>
              <a:t>ΚΑΤΕΥΘΥΝΣΕΙΣ ΣΤΟ ΠΡΟΓΡΑΜΜΑ ΣΠΟΥΔΩΝ</a:t>
            </a:r>
          </a:p>
        </p:txBody>
      </p:sp>
      <p:sp>
        <p:nvSpPr>
          <p:cNvPr id="7" name="Θέση ημερομηνίας 6"/>
          <p:cNvSpPr>
            <a:spLocks noGrp="1"/>
          </p:cNvSpPr>
          <p:nvPr>
            <p:ph type="dt" sz="half" idx="10"/>
          </p:nvPr>
        </p:nvSpPr>
        <p:spPr/>
        <p:txBody>
          <a:bodyPr/>
          <a:lstStyle/>
          <a:p>
            <a:r>
              <a:rPr lang="el-GR" dirty="0" smtClean="0"/>
              <a:t>Τμ. Μηχ. Πληροφορικής, </a:t>
            </a:r>
            <a:r>
              <a:rPr lang="el-GR" dirty="0" smtClean="0"/>
              <a:t>201</a:t>
            </a:r>
            <a:r>
              <a:rPr lang="en-US" dirty="0" smtClean="0"/>
              <a:t>9</a:t>
            </a:r>
            <a:endParaRPr lang="el-GR" dirty="0"/>
          </a:p>
        </p:txBody>
      </p:sp>
      <p:sp>
        <p:nvSpPr>
          <p:cNvPr id="8" name="Θέση αριθμού διαφάνειας 7"/>
          <p:cNvSpPr>
            <a:spLocks noGrp="1"/>
          </p:cNvSpPr>
          <p:nvPr>
            <p:ph type="sldNum" sz="quarter" idx="12"/>
          </p:nvPr>
        </p:nvSpPr>
        <p:spPr/>
        <p:txBody>
          <a:bodyPr/>
          <a:lstStyle/>
          <a:p>
            <a:fld id="{7155B4C8-4D10-45EB-9AF9-338F21D6DEC5}" type="slidenum">
              <a:rPr lang="el-GR" smtClean="0"/>
              <a:t>1</a:t>
            </a:fld>
            <a:endParaRPr lang="el-GR"/>
          </a:p>
        </p:txBody>
      </p:sp>
    </p:spTree>
    <p:extLst>
      <p:ext uri="{BB962C8B-B14F-4D97-AF65-F5344CB8AC3E}">
        <p14:creationId xmlns:p14="http://schemas.microsoft.com/office/powerpoint/2010/main" val="246273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ΚΑΤΕΥΘΥΝΣΗ ΜΗΧΑΝΙΚΩΝ ΛΟΓΙΣΜΙΚΟΥ (ΣΤ, Ζ)</a:t>
            </a:r>
          </a:p>
        </p:txBody>
      </p:sp>
      <p:sp>
        <p:nvSpPr>
          <p:cNvPr id="3" name="Θέση περιεχομένου 2"/>
          <p:cNvSpPr>
            <a:spLocks noGrp="1"/>
          </p:cNvSpPr>
          <p:nvPr>
            <p:ph idx="1"/>
          </p:nvPr>
        </p:nvSpPr>
        <p:spPr/>
        <p:txBody>
          <a:bodyPr/>
          <a:lstStyle/>
          <a:p>
            <a:r>
              <a:rPr lang="el-GR" dirty="0"/>
              <a:t>ΣΤ’ Εξάμηνο</a:t>
            </a:r>
          </a:p>
          <a:p>
            <a:endParaRPr lang="el-GR" dirty="0"/>
          </a:p>
          <a:p>
            <a:endParaRPr lang="el-GR" dirty="0"/>
          </a:p>
          <a:p>
            <a:endParaRPr lang="el-GR" dirty="0"/>
          </a:p>
          <a:p>
            <a:endParaRPr lang="el-GR" dirty="0"/>
          </a:p>
          <a:p>
            <a:r>
              <a:rPr lang="el-GR" dirty="0"/>
              <a:t>Ζ’ Εξάμηνο</a:t>
            </a:r>
          </a:p>
        </p:txBody>
      </p:sp>
      <p:sp>
        <p:nvSpPr>
          <p:cNvPr id="4" name="Θέση ημερομηνίας 3"/>
          <p:cNvSpPr>
            <a:spLocks noGrp="1"/>
          </p:cNvSpPr>
          <p:nvPr>
            <p:ph type="dt" sz="half" idx="10"/>
          </p:nvPr>
        </p:nvSpPr>
        <p:spPr/>
        <p:txBody>
          <a:bodyPr/>
          <a:lstStyle/>
          <a:p>
            <a:r>
              <a:rPr lang="el-GR" dirty="0" smtClean="0"/>
              <a:t>Τμ. Μηχ. Πληροφορικής, </a:t>
            </a:r>
            <a:r>
              <a:rPr lang="el-GR" dirty="0" smtClean="0"/>
              <a:t>201</a:t>
            </a:r>
            <a:r>
              <a:rPr lang="en-US" dirty="0" smtClean="0"/>
              <a:t>9</a:t>
            </a:r>
            <a:endParaRPr lang="el-GR" dirty="0"/>
          </a:p>
        </p:txBody>
      </p:sp>
      <p:sp>
        <p:nvSpPr>
          <p:cNvPr id="5" name="Θέση υποσέλιδου 4"/>
          <p:cNvSpPr>
            <a:spLocks noGrp="1"/>
          </p:cNvSpPr>
          <p:nvPr>
            <p:ph type="ftr" sz="quarter" idx="11"/>
          </p:nvPr>
        </p:nvSpPr>
        <p:spPr/>
        <p:txBody>
          <a:bodyPr/>
          <a:lstStyle/>
          <a:p>
            <a:r>
              <a:rPr lang="el-GR"/>
              <a:t>ΚΑΤΕΥΘΥΝΣΕΙΣ ΣΤΟ ΠΡΟΓΡΑΜΜΑ ΣΠΟΥΔΩΝ</a:t>
            </a:r>
          </a:p>
        </p:txBody>
      </p:sp>
      <p:sp>
        <p:nvSpPr>
          <p:cNvPr id="6" name="Θέση αριθμού διαφάνειας 5"/>
          <p:cNvSpPr>
            <a:spLocks noGrp="1"/>
          </p:cNvSpPr>
          <p:nvPr>
            <p:ph type="sldNum" sz="quarter" idx="12"/>
          </p:nvPr>
        </p:nvSpPr>
        <p:spPr/>
        <p:txBody>
          <a:bodyPr/>
          <a:lstStyle/>
          <a:p>
            <a:fld id="{7155B4C8-4D10-45EB-9AF9-338F21D6DEC5}" type="slidenum">
              <a:rPr lang="el-GR" smtClean="0"/>
              <a:t>10</a:t>
            </a:fld>
            <a:endParaRPr lang="el-GR"/>
          </a:p>
        </p:txBody>
      </p:sp>
      <p:graphicFrame>
        <p:nvGraphicFramePr>
          <p:cNvPr id="7" name="Θέση περιεχομένου 6"/>
          <p:cNvGraphicFramePr>
            <a:graphicFrameLocks/>
          </p:cNvGraphicFramePr>
          <p:nvPr>
            <p:extLst>
              <p:ext uri="{D42A27DB-BD31-4B8C-83A1-F6EECF244321}">
                <p14:modId xmlns:p14="http://schemas.microsoft.com/office/powerpoint/2010/main" val="938992499"/>
              </p:ext>
            </p:extLst>
          </p:nvPr>
        </p:nvGraphicFramePr>
        <p:xfrm>
          <a:off x="822959" y="2181847"/>
          <a:ext cx="7605646" cy="1754505"/>
        </p:xfrm>
        <a:graphic>
          <a:graphicData uri="http://schemas.openxmlformats.org/drawingml/2006/table">
            <a:tbl>
              <a:tblPr firstRow="1" bandRow="1">
                <a:tableStyleId>{21E4AEA4-8DFA-4A89-87EB-49C32662AFE0}</a:tableStyleId>
              </a:tblPr>
              <a:tblGrid>
                <a:gridCol w="909002">
                  <a:extLst>
                    <a:ext uri="{9D8B030D-6E8A-4147-A177-3AD203B41FA5}">
                      <a16:colId xmlns:a16="http://schemas.microsoft.com/office/drawing/2014/main" xmlns="" val="491198570"/>
                    </a:ext>
                  </a:extLst>
                </a:gridCol>
                <a:gridCol w="3090019">
                  <a:extLst>
                    <a:ext uri="{9D8B030D-6E8A-4147-A177-3AD203B41FA5}">
                      <a16:colId xmlns:a16="http://schemas.microsoft.com/office/drawing/2014/main" xmlns="" val="1298346251"/>
                    </a:ext>
                  </a:extLst>
                </a:gridCol>
                <a:gridCol w="1105247">
                  <a:extLst>
                    <a:ext uri="{9D8B030D-6E8A-4147-A177-3AD203B41FA5}">
                      <a16:colId xmlns:a16="http://schemas.microsoft.com/office/drawing/2014/main" xmlns="" val="449396258"/>
                    </a:ext>
                  </a:extLst>
                </a:gridCol>
                <a:gridCol w="617848">
                  <a:extLst>
                    <a:ext uri="{9D8B030D-6E8A-4147-A177-3AD203B41FA5}">
                      <a16:colId xmlns:a16="http://schemas.microsoft.com/office/drawing/2014/main" xmlns="" val="1071279117"/>
                    </a:ext>
                  </a:extLst>
                </a:gridCol>
                <a:gridCol w="929956">
                  <a:extLst>
                    <a:ext uri="{9D8B030D-6E8A-4147-A177-3AD203B41FA5}">
                      <a16:colId xmlns:a16="http://schemas.microsoft.com/office/drawing/2014/main" xmlns="" val="3670573980"/>
                    </a:ext>
                  </a:extLst>
                </a:gridCol>
                <a:gridCol w="953574">
                  <a:extLst>
                    <a:ext uri="{9D8B030D-6E8A-4147-A177-3AD203B41FA5}">
                      <a16:colId xmlns:a16="http://schemas.microsoft.com/office/drawing/2014/main" xmlns="" val="2358220388"/>
                    </a:ext>
                  </a:extLst>
                </a:gridCol>
              </a:tblGrid>
              <a:tr h="253365">
                <a:tc>
                  <a:txBody>
                    <a:bodyPr/>
                    <a:lstStyle/>
                    <a:p>
                      <a:pPr algn="ctr" fontAlgn="b"/>
                      <a:r>
                        <a:rPr lang="el-GR" sz="1600" u="none" strike="noStrike" dirty="0">
                          <a:effectLst/>
                        </a:rPr>
                        <a:t>Κωδικός</a:t>
                      </a:r>
                      <a:endParaRPr lang="el-GR" sz="1600" b="1" i="0" u="none" strike="noStrike" dirty="0">
                        <a:effectLst/>
                        <a:latin typeface="+mn-lt"/>
                      </a:endParaRPr>
                    </a:p>
                  </a:txBody>
                  <a:tcPr marL="9525" marR="9525" marT="9525" marB="0" anchor="b"/>
                </a:tc>
                <a:tc>
                  <a:txBody>
                    <a:bodyPr/>
                    <a:lstStyle/>
                    <a:p>
                      <a:pPr algn="l" fontAlgn="b"/>
                      <a:r>
                        <a:rPr lang="el-GR" sz="1600" u="none" strike="noStrike" dirty="0">
                          <a:effectLst/>
                        </a:rPr>
                        <a:t>Τίτλος μαθήματος</a:t>
                      </a:r>
                      <a:endParaRPr lang="el-GR" sz="1600" b="1" i="0" u="none" strike="noStrike" dirty="0">
                        <a:effectLst/>
                        <a:latin typeface="+mn-lt"/>
                      </a:endParaRPr>
                    </a:p>
                  </a:txBody>
                  <a:tcPr marL="9525" marR="9525" marT="9525" marB="0" anchor="b"/>
                </a:tc>
                <a:tc>
                  <a:txBody>
                    <a:bodyPr/>
                    <a:lstStyle/>
                    <a:p>
                      <a:pPr algn="ctr" fontAlgn="b"/>
                      <a:r>
                        <a:rPr lang="el-GR" sz="1600" u="none" strike="noStrike">
                          <a:effectLst/>
                        </a:rPr>
                        <a:t>Κατηγορία</a:t>
                      </a:r>
                      <a:endParaRPr lang="el-GR" sz="1600" b="1" i="0" u="none" strike="noStrike">
                        <a:effectLst/>
                        <a:latin typeface="+mn-lt"/>
                      </a:endParaRPr>
                    </a:p>
                  </a:txBody>
                  <a:tcPr marL="9525" marR="9525" marT="9525" marB="0" anchor="b"/>
                </a:tc>
                <a:tc>
                  <a:txBody>
                    <a:bodyPr/>
                    <a:lstStyle/>
                    <a:p>
                      <a:pPr algn="ctr" fontAlgn="b"/>
                      <a:r>
                        <a:rPr lang="en-US" sz="1600" u="none" strike="noStrike">
                          <a:effectLst/>
                        </a:rPr>
                        <a:t>ECTS</a:t>
                      </a:r>
                      <a:endParaRPr lang="en-US" sz="1600" b="1" i="0" u="none" strike="noStrike">
                        <a:effectLst/>
                        <a:latin typeface="+mn-lt"/>
                      </a:endParaRPr>
                    </a:p>
                  </a:txBody>
                  <a:tcPr marL="9525" marR="9525" marT="9525" marB="0" anchor="b"/>
                </a:tc>
                <a:tc>
                  <a:txBody>
                    <a:bodyPr/>
                    <a:lstStyle/>
                    <a:p>
                      <a:pPr algn="ctr" fontAlgn="b"/>
                      <a:r>
                        <a:rPr lang="el-GR" sz="1600" u="none" strike="noStrike">
                          <a:effectLst/>
                        </a:rPr>
                        <a:t>Ώρες (Θ)</a:t>
                      </a:r>
                      <a:endParaRPr lang="el-GR" sz="1600" b="1" i="0" u="none" strike="noStrike">
                        <a:effectLst/>
                        <a:latin typeface="+mn-lt"/>
                      </a:endParaRPr>
                    </a:p>
                  </a:txBody>
                  <a:tcPr marL="9525" marR="9525" marT="9525" marB="0" anchor="b"/>
                </a:tc>
                <a:tc>
                  <a:txBody>
                    <a:bodyPr/>
                    <a:lstStyle/>
                    <a:p>
                      <a:pPr algn="ctr" fontAlgn="b"/>
                      <a:r>
                        <a:rPr lang="el-GR" sz="1600" u="none" strike="noStrike" dirty="0">
                          <a:effectLst/>
                        </a:rPr>
                        <a:t>Ώρες (Ε)</a:t>
                      </a:r>
                      <a:endParaRPr lang="el-GR" sz="1600" b="1" i="0" u="none" strike="noStrike" dirty="0">
                        <a:effectLst/>
                        <a:latin typeface="+mn-lt"/>
                      </a:endParaRPr>
                    </a:p>
                  </a:txBody>
                  <a:tcPr marL="9525" marR="9525" marT="9525" marB="0" anchor="b"/>
                </a:tc>
                <a:extLst>
                  <a:ext uri="{0D108BD9-81ED-4DB2-BD59-A6C34878D82A}">
                    <a16:rowId xmlns:a16="http://schemas.microsoft.com/office/drawing/2014/main" xmlns="" val="1017989863"/>
                  </a:ext>
                </a:extLst>
              </a:tr>
              <a:tr h="253365">
                <a:tc>
                  <a:txBody>
                    <a:bodyPr/>
                    <a:lstStyle/>
                    <a:p>
                      <a:pPr algn="ctr" fontAlgn="t"/>
                      <a:r>
                        <a:rPr lang="el-GR" sz="1600" u="none" strike="noStrike" dirty="0">
                          <a:effectLst/>
                        </a:rPr>
                        <a:t>5601</a:t>
                      </a:r>
                      <a:endParaRPr lang="el-GR" sz="1600" b="1" i="0" u="none" strike="noStrike" dirty="0">
                        <a:solidFill>
                          <a:srgbClr val="000000"/>
                        </a:solidFill>
                        <a:effectLst/>
                        <a:latin typeface="+mn-lt"/>
                      </a:endParaRPr>
                    </a:p>
                  </a:txBody>
                  <a:tcPr marL="9525" marR="9525" marT="9525" marB="0"/>
                </a:tc>
                <a:tc>
                  <a:txBody>
                    <a:bodyPr/>
                    <a:lstStyle/>
                    <a:p>
                      <a:pPr algn="l" fontAlgn="t"/>
                      <a:r>
                        <a:rPr lang="el-GR" sz="1600" u="none" strike="noStrike" dirty="0">
                          <a:effectLst/>
                        </a:rPr>
                        <a:t>Πληροφοριακά Συστήματα ΙΙ</a:t>
                      </a:r>
                      <a:endParaRPr lang="el-GR" sz="1600" b="1" i="0" u="none" strike="noStrike" dirty="0">
                        <a:solidFill>
                          <a:srgbClr val="000000"/>
                        </a:solidFill>
                        <a:effectLst/>
                        <a:latin typeface="+mn-lt"/>
                      </a:endParaRPr>
                    </a:p>
                  </a:txBody>
                  <a:tcPr marL="9525" marR="9525" marT="9525" marB="0"/>
                </a:tc>
                <a:tc>
                  <a:txBody>
                    <a:bodyPr/>
                    <a:lstStyle/>
                    <a:p>
                      <a:pPr algn="ctr" fontAlgn="t"/>
                      <a:r>
                        <a:rPr lang="el-GR" sz="1600" u="none" strike="noStrike">
                          <a:effectLst/>
                        </a:rPr>
                        <a:t>ΕΥ</a:t>
                      </a:r>
                      <a:endParaRPr lang="el-GR" sz="1600" b="1" i="0" u="none" strike="noStrike">
                        <a:solidFill>
                          <a:srgbClr val="000000"/>
                        </a:solidFill>
                        <a:effectLst/>
                        <a:latin typeface="+mn-lt"/>
                      </a:endParaRPr>
                    </a:p>
                  </a:txBody>
                  <a:tcPr marL="9525" marR="9525" marT="9525" marB="0"/>
                </a:tc>
                <a:tc>
                  <a:txBody>
                    <a:bodyPr/>
                    <a:lstStyle/>
                    <a:p>
                      <a:pPr algn="ctr" fontAlgn="t"/>
                      <a:r>
                        <a:rPr lang="el-GR" sz="1600" u="none" strike="noStrike">
                          <a:effectLst/>
                        </a:rPr>
                        <a:t>6</a:t>
                      </a:r>
                      <a:endParaRPr lang="el-GR" sz="1600" b="1" i="0" u="none" strike="noStrike">
                        <a:effectLst/>
                        <a:latin typeface="+mn-lt"/>
                      </a:endParaRPr>
                    </a:p>
                  </a:txBody>
                  <a:tcPr marL="9525" marR="9525" marT="9525" marB="0"/>
                </a:tc>
                <a:tc>
                  <a:txBody>
                    <a:bodyPr/>
                    <a:lstStyle/>
                    <a:p>
                      <a:pPr algn="ctr" fontAlgn="t"/>
                      <a:r>
                        <a:rPr lang="el-GR" sz="1600" u="none" strike="noStrike">
                          <a:effectLst/>
                        </a:rPr>
                        <a:t>5</a:t>
                      </a:r>
                      <a:endParaRPr lang="el-GR" sz="1600" b="1" i="0" u="none" strike="noStrike">
                        <a:solidFill>
                          <a:srgbClr val="000000"/>
                        </a:solidFill>
                        <a:effectLst/>
                        <a:latin typeface="+mn-lt"/>
                      </a:endParaRPr>
                    </a:p>
                  </a:txBody>
                  <a:tcPr marL="9525" marR="9525" marT="9525" marB="0"/>
                </a:tc>
                <a:tc>
                  <a:txBody>
                    <a:bodyPr/>
                    <a:lstStyle/>
                    <a:p>
                      <a:pPr algn="ctr" fontAlgn="t"/>
                      <a:r>
                        <a:rPr lang="el-GR" sz="1600" u="none" strike="noStrike">
                          <a:effectLst/>
                        </a:rPr>
                        <a:t>0</a:t>
                      </a:r>
                      <a:endParaRPr lang="el-GR" sz="1600" b="1" i="0" u="none" strike="noStrike">
                        <a:solidFill>
                          <a:srgbClr val="000000"/>
                        </a:solidFill>
                        <a:effectLst/>
                        <a:latin typeface="+mn-lt"/>
                      </a:endParaRPr>
                    </a:p>
                  </a:txBody>
                  <a:tcPr marL="9525" marR="9525" marT="9525" marB="0"/>
                </a:tc>
                <a:extLst>
                  <a:ext uri="{0D108BD9-81ED-4DB2-BD59-A6C34878D82A}">
                    <a16:rowId xmlns:a16="http://schemas.microsoft.com/office/drawing/2014/main" xmlns="" val="1604319543"/>
                  </a:ext>
                </a:extLst>
              </a:tr>
              <a:tr h="253365">
                <a:tc>
                  <a:txBody>
                    <a:bodyPr/>
                    <a:lstStyle/>
                    <a:p>
                      <a:pPr algn="ctr" fontAlgn="t"/>
                      <a:r>
                        <a:rPr lang="el-GR" sz="1600" u="none" strike="noStrike">
                          <a:effectLst/>
                        </a:rPr>
                        <a:t>5602</a:t>
                      </a:r>
                      <a:endParaRPr lang="el-GR" sz="1600" b="1" i="0" u="none" strike="noStrike">
                        <a:solidFill>
                          <a:srgbClr val="000000"/>
                        </a:solidFill>
                        <a:effectLst/>
                        <a:latin typeface="+mn-lt"/>
                      </a:endParaRPr>
                    </a:p>
                  </a:txBody>
                  <a:tcPr marL="9525" marR="9525" marT="9525" marB="0"/>
                </a:tc>
                <a:tc>
                  <a:txBody>
                    <a:bodyPr/>
                    <a:lstStyle/>
                    <a:p>
                      <a:pPr algn="l" fontAlgn="t"/>
                      <a:r>
                        <a:rPr lang="el-GR" sz="1600" u="none" strike="noStrike" dirty="0">
                          <a:effectLst/>
                        </a:rPr>
                        <a:t>Μηχανική Λογισμικού ΙΙ</a:t>
                      </a:r>
                      <a:endParaRPr lang="el-GR" sz="1600" b="1" i="0" u="none" strike="noStrike" dirty="0">
                        <a:effectLst/>
                        <a:latin typeface="+mn-lt"/>
                      </a:endParaRPr>
                    </a:p>
                  </a:txBody>
                  <a:tcPr marL="9525" marR="9525" marT="9525" marB="0"/>
                </a:tc>
                <a:tc>
                  <a:txBody>
                    <a:bodyPr/>
                    <a:lstStyle/>
                    <a:p>
                      <a:pPr algn="ctr" fontAlgn="t"/>
                      <a:r>
                        <a:rPr lang="el-GR" sz="1600" u="none" strike="noStrike" dirty="0">
                          <a:effectLst/>
                        </a:rPr>
                        <a:t>ΕΥ</a:t>
                      </a:r>
                      <a:endParaRPr lang="el-GR" sz="1600" b="1" i="0" u="none" strike="noStrike" dirty="0">
                        <a:solidFill>
                          <a:srgbClr val="000000"/>
                        </a:solidFill>
                        <a:effectLst/>
                        <a:latin typeface="+mn-lt"/>
                      </a:endParaRPr>
                    </a:p>
                  </a:txBody>
                  <a:tcPr marL="9525" marR="9525" marT="9525" marB="0"/>
                </a:tc>
                <a:tc>
                  <a:txBody>
                    <a:bodyPr/>
                    <a:lstStyle/>
                    <a:p>
                      <a:pPr algn="ctr" fontAlgn="t"/>
                      <a:r>
                        <a:rPr lang="el-GR" sz="1600" u="none" strike="noStrike">
                          <a:effectLst/>
                        </a:rPr>
                        <a:t>6</a:t>
                      </a:r>
                      <a:endParaRPr lang="el-GR" sz="1600" b="1" i="0" u="none" strike="noStrike">
                        <a:effectLst/>
                        <a:latin typeface="+mn-lt"/>
                      </a:endParaRPr>
                    </a:p>
                  </a:txBody>
                  <a:tcPr marL="9525" marR="9525" marT="9525" marB="0"/>
                </a:tc>
                <a:tc>
                  <a:txBody>
                    <a:bodyPr/>
                    <a:lstStyle/>
                    <a:p>
                      <a:pPr algn="ctr" fontAlgn="t"/>
                      <a:r>
                        <a:rPr lang="el-GR" sz="1600" u="none" strike="noStrike">
                          <a:effectLst/>
                        </a:rPr>
                        <a:t>5</a:t>
                      </a:r>
                      <a:endParaRPr lang="el-GR" sz="1600" b="1" i="0" u="none" strike="noStrike">
                        <a:effectLst/>
                        <a:latin typeface="+mn-lt"/>
                      </a:endParaRPr>
                    </a:p>
                  </a:txBody>
                  <a:tcPr marL="9525" marR="9525" marT="9525" marB="0"/>
                </a:tc>
                <a:tc>
                  <a:txBody>
                    <a:bodyPr/>
                    <a:lstStyle/>
                    <a:p>
                      <a:pPr algn="ctr" fontAlgn="t"/>
                      <a:r>
                        <a:rPr lang="el-GR" sz="1600" u="none" strike="noStrike">
                          <a:effectLst/>
                        </a:rPr>
                        <a:t>0</a:t>
                      </a:r>
                      <a:endParaRPr lang="el-GR" sz="1600" b="1" i="0" u="none" strike="noStrike">
                        <a:effectLst/>
                        <a:latin typeface="+mn-lt"/>
                      </a:endParaRPr>
                    </a:p>
                  </a:txBody>
                  <a:tcPr marL="9525" marR="9525" marT="9525" marB="0"/>
                </a:tc>
                <a:extLst>
                  <a:ext uri="{0D108BD9-81ED-4DB2-BD59-A6C34878D82A}">
                    <a16:rowId xmlns:a16="http://schemas.microsoft.com/office/drawing/2014/main" xmlns="" val="797372247"/>
                  </a:ext>
                </a:extLst>
              </a:tr>
              <a:tr h="497205">
                <a:tc>
                  <a:txBody>
                    <a:bodyPr/>
                    <a:lstStyle/>
                    <a:p>
                      <a:pPr algn="ctr" fontAlgn="t"/>
                      <a:r>
                        <a:rPr lang="el-GR" sz="1600" u="none" strike="noStrike" dirty="0">
                          <a:effectLst/>
                        </a:rPr>
                        <a:t>5603</a:t>
                      </a:r>
                      <a:endParaRPr lang="el-GR" sz="1600" b="1" i="0" u="none" strike="noStrike" dirty="0">
                        <a:solidFill>
                          <a:srgbClr val="000000"/>
                        </a:solidFill>
                        <a:effectLst/>
                        <a:latin typeface="+mn-lt"/>
                      </a:endParaRPr>
                    </a:p>
                  </a:txBody>
                  <a:tcPr marL="9525" marR="9525" marT="9525" marB="0"/>
                </a:tc>
                <a:tc>
                  <a:txBody>
                    <a:bodyPr/>
                    <a:lstStyle/>
                    <a:p>
                      <a:pPr algn="l" fontAlgn="t"/>
                      <a:r>
                        <a:rPr lang="el-GR" sz="1600" u="none" strike="noStrike" dirty="0">
                          <a:effectLst/>
                        </a:rPr>
                        <a:t>Οργάνωση Δεδομένων και Εξόρυξη Πληροφορίας</a:t>
                      </a:r>
                      <a:endParaRPr lang="el-GR" sz="1600" b="1" i="0" u="none" strike="noStrike" dirty="0">
                        <a:effectLst/>
                        <a:latin typeface="+mn-lt"/>
                      </a:endParaRPr>
                    </a:p>
                  </a:txBody>
                  <a:tcPr marL="9525" marR="9525" marT="9525" marB="0"/>
                </a:tc>
                <a:tc>
                  <a:txBody>
                    <a:bodyPr/>
                    <a:lstStyle/>
                    <a:p>
                      <a:pPr algn="ctr" fontAlgn="t"/>
                      <a:r>
                        <a:rPr lang="el-GR" sz="1600" u="none" strike="noStrike" dirty="0">
                          <a:effectLst/>
                        </a:rPr>
                        <a:t>ΕΥ</a:t>
                      </a:r>
                      <a:endParaRPr lang="el-GR" sz="1600" b="1" i="0" u="none" strike="noStrike" dirty="0">
                        <a:solidFill>
                          <a:srgbClr val="000000"/>
                        </a:solidFill>
                        <a:effectLst/>
                        <a:latin typeface="+mn-lt"/>
                      </a:endParaRPr>
                    </a:p>
                  </a:txBody>
                  <a:tcPr marL="9525" marR="9525" marT="9525" marB="0"/>
                </a:tc>
                <a:tc>
                  <a:txBody>
                    <a:bodyPr/>
                    <a:lstStyle/>
                    <a:p>
                      <a:pPr algn="ctr" fontAlgn="t"/>
                      <a:r>
                        <a:rPr lang="el-GR" sz="1600" u="none" strike="noStrike">
                          <a:effectLst/>
                        </a:rPr>
                        <a:t>6</a:t>
                      </a:r>
                      <a:endParaRPr lang="el-GR" sz="1600" b="1" i="0" u="none" strike="noStrike">
                        <a:effectLst/>
                        <a:latin typeface="+mn-lt"/>
                      </a:endParaRPr>
                    </a:p>
                  </a:txBody>
                  <a:tcPr marL="9525" marR="9525" marT="9525" marB="0"/>
                </a:tc>
                <a:tc>
                  <a:txBody>
                    <a:bodyPr/>
                    <a:lstStyle/>
                    <a:p>
                      <a:pPr algn="ctr" fontAlgn="t"/>
                      <a:r>
                        <a:rPr lang="el-GR" sz="1600" u="none" strike="noStrike">
                          <a:effectLst/>
                        </a:rPr>
                        <a:t>5</a:t>
                      </a:r>
                      <a:endParaRPr lang="el-GR" sz="1600" b="1" i="0" u="none" strike="noStrike">
                        <a:effectLst/>
                        <a:latin typeface="+mn-lt"/>
                      </a:endParaRPr>
                    </a:p>
                  </a:txBody>
                  <a:tcPr marL="9525" marR="9525" marT="9525" marB="0"/>
                </a:tc>
                <a:tc>
                  <a:txBody>
                    <a:bodyPr/>
                    <a:lstStyle/>
                    <a:p>
                      <a:pPr algn="ctr" fontAlgn="t"/>
                      <a:r>
                        <a:rPr lang="el-GR" sz="1600" u="none" strike="noStrike">
                          <a:effectLst/>
                        </a:rPr>
                        <a:t>0</a:t>
                      </a:r>
                      <a:endParaRPr lang="el-GR" sz="1600" b="1" i="0" u="none" strike="noStrike">
                        <a:effectLst/>
                        <a:latin typeface="+mn-lt"/>
                      </a:endParaRPr>
                    </a:p>
                  </a:txBody>
                  <a:tcPr marL="9525" marR="9525" marT="9525" marB="0"/>
                </a:tc>
                <a:extLst>
                  <a:ext uri="{0D108BD9-81ED-4DB2-BD59-A6C34878D82A}">
                    <a16:rowId xmlns:a16="http://schemas.microsoft.com/office/drawing/2014/main" xmlns="" val="2092152013"/>
                  </a:ext>
                </a:extLst>
              </a:tr>
              <a:tr h="497205">
                <a:tc>
                  <a:txBody>
                    <a:bodyPr/>
                    <a:lstStyle/>
                    <a:p>
                      <a:pPr algn="ctr" fontAlgn="t"/>
                      <a:r>
                        <a:rPr lang="el-GR" sz="1600" u="none" strike="noStrike" dirty="0">
                          <a:effectLst/>
                        </a:rPr>
                        <a:t>5610</a:t>
                      </a:r>
                      <a:endParaRPr lang="el-GR" sz="1600" b="1" i="0" u="none" strike="noStrike" dirty="0">
                        <a:solidFill>
                          <a:srgbClr val="000000"/>
                        </a:solidFill>
                        <a:effectLst/>
                        <a:latin typeface="+mn-lt"/>
                      </a:endParaRPr>
                    </a:p>
                  </a:txBody>
                  <a:tcPr marL="9525" marR="9525" marT="9525" marB="0"/>
                </a:tc>
                <a:tc>
                  <a:txBody>
                    <a:bodyPr/>
                    <a:lstStyle/>
                    <a:p>
                      <a:pPr algn="l" fontAlgn="t"/>
                      <a:r>
                        <a:rPr lang="el-GR" sz="1600" u="none" strike="noStrike">
                          <a:effectLst/>
                        </a:rPr>
                        <a:t>Διοίκηση και Διαχείριση Έργων Πληροφορικής</a:t>
                      </a:r>
                      <a:endParaRPr lang="el-GR" sz="1600" b="1" i="0" u="none" strike="noStrike">
                        <a:solidFill>
                          <a:srgbClr val="000000"/>
                        </a:solidFill>
                        <a:effectLst/>
                        <a:latin typeface="+mn-lt"/>
                      </a:endParaRPr>
                    </a:p>
                  </a:txBody>
                  <a:tcPr marL="9525" marR="9525" marT="9525" marB="0"/>
                </a:tc>
                <a:tc>
                  <a:txBody>
                    <a:bodyPr/>
                    <a:lstStyle/>
                    <a:p>
                      <a:pPr algn="ctr" fontAlgn="t"/>
                      <a:r>
                        <a:rPr lang="el-GR" sz="1600" u="none" strike="noStrike" dirty="0">
                          <a:effectLst/>
                        </a:rPr>
                        <a:t>ΕΥ</a:t>
                      </a:r>
                      <a:endParaRPr lang="el-GR" sz="1600" b="1" i="0" u="none" strike="noStrike" dirty="0">
                        <a:solidFill>
                          <a:srgbClr val="000000"/>
                        </a:solidFill>
                        <a:effectLst/>
                        <a:latin typeface="+mn-lt"/>
                      </a:endParaRPr>
                    </a:p>
                  </a:txBody>
                  <a:tcPr marL="9525" marR="9525" marT="9525" marB="0"/>
                </a:tc>
                <a:tc>
                  <a:txBody>
                    <a:bodyPr/>
                    <a:lstStyle/>
                    <a:p>
                      <a:pPr algn="ctr" fontAlgn="t"/>
                      <a:r>
                        <a:rPr lang="el-GR" sz="1600" u="none" strike="noStrike">
                          <a:effectLst/>
                        </a:rPr>
                        <a:t>3</a:t>
                      </a:r>
                      <a:endParaRPr lang="el-GR" sz="1600" b="1" i="0" u="none" strike="noStrike">
                        <a:effectLst/>
                        <a:latin typeface="+mn-lt"/>
                      </a:endParaRPr>
                    </a:p>
                  </a:txBody>
                  <a:tcPr marL="9525" marR="9525" marT="9525" marB="0"/>
                </a:tc>
                <a:tc>
                  <a:txBody>
                    <a:bodyPr/>
                    <a:lstStyle/>
                    <a:p>
                      <a:pPr algn="ctr" fontAlgn="t"/>
                      <a:r>
                        <a:rPr lang="el-GR" sz="1600" u="none" strike="noStrike">
                          <a:effectLst/>
                        </a:rPr>
                        <a:t>3</a:t>
                      </a:r>
                      <a:endParaRPr lang="el-GR" sz="1600" b="1" i="0" u="none" strike="noStrike">
                        <a:effectLst/>
                        <a:latin typeface="+mn-lt"/>
                      </a:endParaRPr>
                    </a:p>
                  </a:txBody>
                  <a:tcPr marL="9525" marR="9525" marT="9525" marB="0"/>
                </a:tc>
                <a:tc>
                  <a:txBody>
                    <a:bodyPr/>
                    <a:lstStyle/>
                    <a:p>
                      <a:pPr algn="ctr" fontAlgn="t"/>
                      <a:r>
                        <a:rPr lang="el-GR" sz="1600" u="none" strike="noStrike" dirty="0">
                          <a:effectLst/>
                        </a:rPr>
                        <a:t>0</a:t>
                      </a:r>
                      <a:endParaRPr lang="el-GR" sz="1600" b="1" i="0" u="none" strike="noStrike" dirty="0">
                        <a:effectLst/>
                        <a:latin typeface="+mn-lt"/>
                      </a:endParaRPr>
                    </a:p>
                  </a:txBody>
                  <a:tcPr marL="9525" marR="9525" marT="9525" marB="0"/>
                </a:tc>
                <a:extLst>
                  <a:ext uri="{0D108BD9-81ED-4DB2-BD59-A6C34878D82A}">
                    <a16:rowId xmlns:a16="http://schemas.microsoft.com/office/drawing/2014/main" xmlns="" val="3451538567"/>
                  </a:ext>
                </a:extLst>
              </a:tr>
            </a:tbl>
          </a:graphicData>
        </a:graphic>
      </p:graphicFrame>
      <p:graphicFrame>
        <p:nvGraphicFramePr>
          <p:cNvPr id="8" name="Θέση περιεχομένου 6"/>
          <p:cNvGraphicFramePr>
            <a:graphicFrameLocks/>
          </p:cNvGraphicFramePr>
          <p:nvPr>
            <p:extLst>
              <p:ext uri="{D42A27DB-BD31-4B8C-83A1-F6EECF244321}">
                <p14:modId xmlns:p14="http://schemas.microsoft.com/office/powerpoint/2010/main" val="724340111"/>
              </p:ext>
            </p:extLst>
          </p:nvPr>
        </p:nvGraphicFramePr>
        <p:xfrm>
          <a:off x="822959" y="4482088"/>
          <a:ext cx="7605646" cy="1501140"/>
        </p:xfrm>
        <a:graphic>
          <a:graphicData uri="http://schemas.openxmlformats.org/drawingml/2006/table">
            <a:tbl>
              <a:tblPr firstRow="1" bandRow="1">
                <a:tableStyleId>{21E4AEA4-8DFA-4A89-87EB-49C32662AFE0}</a:tableStyleId>
              </a:tblPr>
              <a:tblGrid>
                <a:gridCol w="909002">
                  <a:extLst>
                    <a:ext uri="{9D8B030D-6E8A-4147-A177-3AD203B41FA5}">
                      <a16:colId xmlns:a16="http://schemas.microsoft.com/office/drawing/2014/main" xmlns="" val="491198570"/>
                    </a:ext>
                  </a:extLst>
                </a:gridCol>
                <a:gridCol w="3090019">
                  <a:extLst>
                    <a:ext uri="{9D8B030D-6E8A-4147-A177-3AD203B41FA5}">
                      <a16:colId xmlns:a16="http://schemas.microsoft.com/office/drawing/2014/main" xmlns="" val="1298346251"/>
                    </a:ext>
                  </a:extLst>
                </a:gridCol>
                <a:gridCol w="1105247">
                  <a:extLst>
                    <a:ext uri="{9D8B030D-6E8A-4147-A177-3AD203B41FA5}">
                      <a16:colId xmlns:a16="http://schemas.microsoft.com/office/drawing/2014/main" xmlns="" val="449396258"/>
                    </a:ext>
                  </a:extLst>
                </a:gridCol>
                <a:gridCol w="617848">
                  <a:extLst>
                    <a:ext uri="{9D8B030D-6E8A-4147-A177-3AD203B41FA5}">
                      <a16:colId xmlns:a16="http://schemas.microsoft.com/office/drawing/2014/main" xmlns="" val="1071279117"/>
                    </a:ext>
                  </a:extLst>
                </a:gridCol>
                <a:gridCol w="929956">
                  <a:extLst>
                    <a:ext uri="{9D8B030D-6E8A-4147-A177-3AD203B41FA5}">
                      <a16:colId xmlns:a16="http://schemas.microsoft.com/office/drawing/2014/main" xmlns="" val="3670573980"/>
                    </a:ext>
                  </a:extLst>
                </a:gridCol>
                <a:gridCol w="953574">
                  <a:extLst>
                    <a:ext uri="{9D8B030D-6E8A-4147-A177-3AD203B41FA5}">
                      <a16:colId xmlns:a16="http://schemas.microsoft.com/office/drawing/2014/main" xmlns="" val="2358220388"/>
                    </a:ext>
                  </a:extLst>
                </a:gridCol>
              </a:tblGrid>
              <a:tr h="253365">
                <a:tc>
                  <a:txBody>
                    <a:bodyPr/>
                    <a:lstStyle/>
                    <a:p>
                      <a:pPr algn="ctr" fontAlgn="b"/>
                      <a:r>
                        <a:rPr lang="el-GR" sz="1600" u="none" strike="noStrike" dirty="0">
                          <a:effectLst/>
                        </a:rPr>
                        <a:t>Κωδικός</a:t>
                      </a:r>
                      <a:endParaRPr lang="el-GR" sz="1600" b="1" i="0" u="none" strike="noStrike" dirty="0">
                        <a:effectLst/>
                        <a:latin typeface="+mn-lt"/>
                      </a:endParaRPr>
                    </a:p>
                  </a:txBody>
                  <a:tcPr marL="9525" marR="9525" marT="9525" marB="0" anchor="b"/>
                </a:tc>
                <a:tc>
                  <a:txBody>
                    <a:bodyPr/>
                    <a:lstStyle/>
                    <a:p>
                      <a:pPr algn="l" fontAlgn="b"/>
                      <a:r>
                        <a:rPr lang="el-GR" sz="1600" u="none" strike="noStrike" dirty="0">
                          <a:effectLst/>
                        </a:rPr>
                        <a:t>Τίτλος μαθήματος</a:t>
                      </a:r>
                      <a:endParaRPr lang="el-GR" sz="1600" b="1" i="0" u="none" strike="noStrike" dirty="0">
                        <a:effectLst/>
                        <a:latin typeface="+mn-lt"/>
                      </a:endParaRPr>
                    </a:p>
                  </a:txBody>
                  <a:tcPr marL="9525" marR="9525" marT="9525" marB="0" anchor="b"/>
                </a:tc>
                <a:tc>
                  <a:txBody>
                    <a:bodyPr/>
                    <a:lstStyle/>
                    <a:p>
                      <a:pPr algn="ctr" fontAlgn="b"/>
                      <a:r>
                        <a:rPr lang="el-GR" sz="1600" u="none" strike="noStrike">
                          <a:effectLst/>
                        </a:rPr>
                        <a:t>Κατηγορία</a:t>
                      </a:r>
                      <a:endParaRPr lang="el-GR" sz="1600" b="1" i="0" u="none" strike="noStrike">
                        <a:effectLst/>
                        <a:latin typeface="+mn-lt"/>
                      </a:endParaRPr>
                    </a:p>
                  </a:txBody>
                  <a:tcPr marL="9525" marR="9525" marT="9525" marB="0" anchor="b"/>
                </a:tc>
                <a:tc>
                  <a:txBody>
                    <a:bodyPr/>
                    <a:lstStyle/>
                    <a:p>
                      <a:pPr algn="ctr" fontAlgn="b"/>
                      <a:r>
                        <a:rPr lang="en-US" sz="1600" u="none" strike="noStrike">
                          <a:effectLst/>
                        </a:rPr>
                        <a:t>ECTS</a:t>
                      </a:r>
                      <a:endParaRPr lang="en-US" sz="1600" b="1" i="0" u="none" strike="noStrike">
                        <a:effectLst/>
                        <a:latin typeface="+mn-lt"/>
                      </a:endParaRPr>
                    </a:p>
                  </a:txBody>
                  <a:tcPr marL="9525" marR="9525" marT="9525" marB="0" anchor="b"/>
                </a:tc>
                <a:tc>
                  <a:txBody>
                    <a:bodyPr/>
                    <a:lstStyle/>
                    <a:p>
                      <a:pPr algn="ctr" fontAlgn="b"/>
                      <a:r>
                        <a:rPr lang="el-GR" sz="1600" u="none" strike="noStrike" dirty="0">
                          <a:effectLst/>
                        </a:rPr>
                        <a:t>Ώρες (Θ)</a:t>
                      </a:r>
                      <a:endParaRPr lang="el-GR" sz="1600" b="1" i="0" u="none" strike="noStrike" dirty="0">
                        <a:effectLst/>
                        <a:latin typeface="+mn-lt"/>
                      </a:endParaRPr>
                    </a:p>
                  </a:txBody>
                  <a:tcPr marL="9525" marR="9525" marT="9525" marB="0" anchor="b"/>
                </a:tc>
                <a:tc>
                  <a:txBody>
                    <a:bodyPr/>
                    <a:lstStyle/>
                    <a:p>
                      <a:pPr algn="ctr" fontAlgn="b"/>
                      <a:r>
                        <a:rPr lang="el-GR" sz="1600" u="none" strike="noStrike">
                          <a:effectLst/>
                        </a:rPr>
                        <a:t>Ώρες (Ε)</a:t>
                      </a:r>
                      <a:endParaRPr lang="el-GR" sz="1600" b="1" i="0" u="none" strike="noStrike">
                        <a:effectLst/>
                        <a:latin typeface="+mn-lt"/>
                      </a:endParaRPr>
                    </a:p>
                  </a:txBody>
                  <a:tcPr marL="9525" marR="9525" marT="9525" marB="0" anchor="b"/>
                </a:tc>
                <a:extLst>
                  <a:ext uri="{0D108BD9-81ED-4DB2-BD59-A6C34878D82A}">
                    <a16:rowId xmlns:a16="http://schemas.microsoft.com/office/drawing/2014/main" xmlns="" val="1017989863"/>
                  </a:ext>
                </a:extLst>
              </a:tr>
              <a:tr h="741045">
                <a:tc>
                  <a:txBody>
                    <a:bodyPr/>
                    <a:lstStyle/>
                    <a:p>
                      <a:pPr algn="ctr" fontAlgn="t"/>
                      <a:r>
                        <a:rPr lang="el-GR" sz="1600" u="none" strike="noStrike" dirty="0">
                          <a:effectLst/>
                        </a:rPr>
                        <a:t>5701</a:t>
                      </a:r>
                      <a:endParaRPr lang="el-GR" sz="1600" b="1" i="0" u="none" strike="noStrike" dirty="0">
                        <a:solidFill>
                          <a:srgbClr val="000000"/>
                        </a:solidFill>
                        <a:effectLst/>
                        <a:latin typeface="+mn-lt"/>
                      </a:endParaRPr>
                    </a:p>
                  </a:txBody>
                  <a:tcPr marL="9525" marR="9525" marT="9525" marB="0"/>
                </a:tc>
                <a:tc>
                  <a:txBody>
                    <a:bodyPr/>
                    <a:lstStyle/>
                    <a:p>
                      <a:pPr algn="l" fontAlgn="t"/>
                      <a:r>
                        <a:rPr lang="el-GR" sz="1600" u="none" strike="noStrike" dirty="0">
                          <a:effectLst/>
                        </a:rPr>
                        <a:t>Ανάπτυξη και Διαχείριση Ολοκληρωμένων Πληροφ. Συστημάτων και Εφαρμογών</a:t>
                      </a:r>
                      <a:endParaRPr lang="el-GR" sz="1600" b="1" i="0" u="none" strike="noStrike" dirty="0">
                        <a:effectLst/>
                        <a:latin typeface="+mn-lt"/>
                      </a:endParaRPr>
                    </a:p>
                  </a:txBody>
                  <a:tcPr marL="9525" marR="9525" marT="9525" marB="0"/>
                </a:tc>
                <a:tc>
                  <a:txBody>
                    <a:bodyPr/>
                    <a:lstStyle/>
                    <a:p>
                      <a:pPr algn="ctr" fontAlgn="t"/>
                      <a:r>
                        <a:rPr lang="el-GR" sz="1600" u="none" strike="noStrike">
                          <a:effectLst/>
                        </a:rPr>
                        <a:t>ΕΥ</a:t>
                      </a:r>
                      <a:endParaRPr lang="el-GR" sz="1600" b="1" i="0" u="none" strike="noStrike">
                        <a:solidFill>
                          <a:srgbClr val="000000"/>
                        </a:solidFill>
                        <a:effectLst/>
                        <a:latin typeface="+mn-lt"/>
                      </a:endParaRPr>
                    </a:p>
                  </a:txBody>
                  <a:tcPr marL="9525" marR="9525" marT="9525" marB="0"/>
                </a:tc>
                <a:tc>
                  <a:txBody>
                    <a:bodyPr/>
                    <a:lstStyle/>
                    <a:p>
                      <a:pPr algn="ctr" fontAlgn="t"/>
                      <a:r>
                        <a:rPr lang="el-GR" sz="1600" u="none" strike="noStrike" dirty="0">
                          <a:effectLst/>
                        </a:rPr>
                        <a:t>6</a:t>
                      </a:r>
                      <a:endParaRPr lang="el-GR" sz="1600" b="1" i="0" u="none" strike="noStrike" dirty="0">
                        <a:effectLst/>
                        <a:latin typeface="+mn-lt"/>
                      </a:endParaRPr>
                    </a:p>
                  </a:txBody>
                  <a:tcPr marL="9525" marR="9525" marT="9525" marB="0"/>
                </a:tc>
                <a:tc>
                  <a:txBody>
                    <a:bodyPr/>
                    <a:lstStyle/>
                    <a:p>
                      <a:pPr algn="ctr" fontAlgn="t"/>
                      <a:r>
                        <a:rPr lang="el-GR" sz="1600" u="none" strike="noStrike" dirty="0">
                          <a:effectLst/>
                        </a:rPr>
                        <a:t>3</a:t>
                      </a:r>
                      <a:endParaRPr lang="el-GR" sz="1600" b="1" i="0" u="none" strike="noStrike" dirty="0">
                        <a:effectLst/>
                        <a:latin typeface="+mn-lt"/>
                      </a:endParaRPr>
                    </a:p>
                  </a:txBody>
                  <a:tcPr marL="9525" marR="9525" marT="9525" marB="0"/>
                </a:tc>
                <a:tc>
                  <a:txBody>
                    <a:bodyPr/>
                    <a:lstStyle/>
                    <a:p>
                      <a:pPr algn="ctr" fontAlgn="t"/>
                      <a:r>
                        <a:rPr lang="el-GR" sz="1600" u="none" strike="noStrike">
                          <a:effectLst/>
                        </a:rPr>
                        <a:t>2</a:t>
                      </a:r>
                      <a:endParaRPr lang="el-GR" sz="1600" b="1" i="0" u="none" strike="noStrike">
                        <a:effectLst/>
                        <a:latin typeface="+mn-lt"/>
                      </a:endParaRPr>
                    </a:p>
                  </a:txBody>
                  <a:tcPr marL="9525" marR="9525" marT="9525" marB="0"/>
                </a:tc>
                <a:extLst>
                  <a:ext uri="{0D108BD9-81ED-4DB2-BD59-A6C34878D82A}">
                    <a16:rowId xmlns:a16="http://schemas.microsoft.com/office/drawing/2014/main" xmlns="" val="765497885"/>
                  </a:ext>
                </a:extLst>
              </a:tr>
              <a:tr h="253365">
                <a:tc>
                  <a:txBody>
                    <a:bodyPr/>
                    <a:lstStyle/>
                    <a:p>
                      <a:pPr algn="ctr" fontAlgn="t"/>
                      <a:r>
                        <a:rPr lang="el-GR" sz="1600" u="none" strike="noStrike">
                          <a:effectLst/>
                        </a:rPr>
                        <a:t>5702</a:t>
                      </a:r>
                      <a:endParaRPr lang="el-GR" sz="1600" b="1" i="0" u="none" strike="noStrike">
                        <a:solidFill>
                          <a:srgbClr val="000000"/>
                        </a:solidFill>
                        <a:effectLst/>
                        <a:latin typeface="+mn-lt"/>
                      </a:endParaRPr>
                    </a:p>
                  </a:txBody>
                  <a:tcPr marL="9525" marR="9525" marT="9525" marB="0"/>
                </a:tc>
                <a:tc>
                  <a:txBody>
                    <a:bodyPr/>
                    <a:lstStyle/>
                    <a:p>
                      <a:pPr algn="l" fontAlgn="t"/>
                      <a:r>
                        <a:rPr lang="el-GR" sz="1600" u="none" strike="noStrike">
                          <a:effectLst/>
                        </a:rPr>
                        <a:t>Τεχνολογία Πολυμέσων</a:t>
                      </a:r>
                      <a:endParaRPr lang="el-GR" sz="1600" b="1" i="0" u="none" strike="noStrike">
                        <a:effectLst/>
                        <a:latin typeface="+mn-lt"/>
                      </a:endParaRPr>
                    </a:p>
                  </a:txBody>
                  <a:tcPr marL="9525" marR="9525" marT="9525" marB="0"/>
                </a:tc>
                <a:tc>
                  <a:txBody>
                    <a:bodyPr/>
                    <a:lstStyle/>
                    <a:p>
                      <a:pPr algn="ctr" fontAlgn="t"/>
                      <a:r>
                        <a:rPr lang="el-GR" sz="1600" u="none" strike="noStrike">
                          <a:effectLst/>
                        </a:rPr>
                        <a:t>ΕΥ</a:t>
                      </a:r>
                      <a:endParaRPr lang="el-GR" sz="1600" b="1" i="0" u="none" strike="noStrike">
                        <a:solidFill>
                          <a:srgbClr val="000000"/>
                        </a:solidFill>
                        <a:effectLst/>
                        <a:latin typeface="+mn-lt"/>
                      </a:endParaRPr>
                    </a:p>
                  </a:txBody>
                  <a:tcPr marL="9525" marR="9525" marT="9525" marB="0"/>
                </a:tc>
                <a:tc>
                  <a:txBody>
                    <a:bodyPr/>
                    <a:lstStyle/>
                    <a:p>
                      <a:pPr algn="ctr" fontAlgn="t"/>
                      <a:r>
                        <a:rPr lang="el-GR" sz="1600" u="none" strike="noStrike">
                          <a:effectLst/>
                        </a:rPr>
                        <a:t>6</a:t>
                      </a:r>
                      <a:endParaRPr lang="el-GR" sz="1600" b="1" i="0" u="none" strike="noStrike">
                        <a:effectLst/>
                        <a:latin typeface="+mn-lt"/>
                      </a:endParaRPr>
                    </a:p>
                  </a:txBody>
                  <a:tcPr marL="9525" marR="9525" marT="9525" marB="0"/>
                </a:tc>
                <a:tc>
                  <a:txBody>
                    <a:bodyPr/>
                    <a:lstStyle/>
                    <a:p>
                      <a:pPr algn="ctr" fontAlgn="t"/>
                      <a:r>
                        <a:rPr lang="el-GR" sz="1600" u="none" strike="noStrike" dirty="0">
                          <a:effectLst/>
                        </a:rPr>
                        <a:t>5</a:t>
                      </a:r>
                      <a:endParaRPr lang="el-GR" sz="1600" b="1" i="0" u="none" strike="noStrike" dirty="0">
                        <a:effectLst/>
                        <a:latin typeface="+mn-lt"/>
                      </a:endParaRPr>
                    </a:p>
                  </a:txBody>
                  <a:tcPr marL="9525" marR="9525" marT="9525" marB="0"/>
                </a:tc>
                <a:tc>
                  <a:txBody>
                    <a:bodyPr/>
                    <a:lstStyle/>
                    <a:p>
                      <a:pPr algn="ctr" fontAlgn="t"/>
                      <a:r>
                        <a:rPr lang="el-GR" sz="1600" u="none" strike="noStrike" dirty="0">
                          <a:effectLst/>
                        </a:rPr>
                        <a:t>0</a:t>
                      </a:r>
                      <a:endParaRPr lang="el-GR" sz="1600" b="1" i="0" u="none" strike="noStrike" dirty="0">
                        <a:effectLst/>
                        <a:latin typeface="+mn-lt"/>
                      </a:endParaRPr>
                    </a:p>
                  </a:txBody>
                  <a:tcPr marL="9525" marR="9525" marT="9525" marB="0"/>
                </a:tc>
                <a:extLst>
                  <a:ext uri="{0D108BD9-81ED-4DB2-BD59-A6C34878D82A}">
                    <a16:rowId xmlns:a16="http://schemas.microsoft.com/office/drawing/2014/main" xmlns="" val="2300977625"/>
                  </a:ext>
                </a:extLst>
              </a:tr>
              <a:tr h="253365">
                <a:tc>
                  <a:txBody>
                    <a:bodyPr/>
                    <a:lstStyle/>
                    <a:p>
                      <a:pPr algn="ctr" fontAlgn="t"/>
                      <a:r>
                        <a:rPr lang="el-GR" sz="1600" u="none" strike="noStrike">
                          <a:effectLst/>
                        </a:rPr>
                        <a:t>5710</a:t>
                      </a:r>
                      <a:endParaRPr lang="el-GR" sz="1600" b="1" i="0" u="none" strike="noStrike">
                        <a:solidFill>
                          <a:srgbClr val="000000"/>
                        </a:solidFill>
                        <a:effectLst/>
                        <a:latin typeface="+mn-lt"/>
                      </a:endParaRPr>
                    </a:p>
                  </a:txBody>
                  <a:tcPr marL="9525" marR="9525" marT="9525" marB="0"/>
                </a:tc>
                <a:tc>
                  <a:txBody>
                    <a:bodyPr/>
                    <a:lstStyle/>
                    <a:p>
                      <a:pPr algn="l" fontAlgn="t"/>
                      <a:r>
                        <a:rPr lang="el-GR" sz="1600" u="none" strike="noStrike">
                          <a:effectLst/>
                        </a:rPr>
                        <a:t>Σημασιολογικός Ιστός</a:t>
                      </a:r>
                      <a:endParaRPr lang="el-GR" sz="1600" b="1" i="0" u="none" strike="noStrike">
                        <a:solidFill>
                          <a:srgbClr val="000000"/>
                        </a:solidFill>
                        <a:effectLst/>
                        <a:latin typeface="+mn-lt"/>
                      </a:endParaRPr>
                    </a:p>
                  </a:txBody>
                  <a:tcPr marL="9525" marR="9525" marT="9525" marB="0"/>
                </a:tc>
                <a:tc>
                  <a:txBody>
                    <a:bodyPr/>
                    <a:lstStyle/>
                    <a:p>
                      <a:pPr algn="ctr" fontAlgn="t"/>
                      <a:r>
                        <a:rPr lang="el-GR" sz="1600" u="none" strike="noStrike">
                          <a:effectLst/>
                        </a:rPr>
                        <a:t>ΕΥ</a:t>
                      </a:r>
                      <a:endParaRPr lang="el-GR" sz="1600" b="1" i="0" u="none" strike="noStrike">
                        <a:solidFill>
                          <a:srgbClr val="000000"/>
                        </a:solidFill>
                        <a:effectLst/>
                        <a:latin typeface="+mn-lt"/>
                      </a:endParaRPr>
                    </a:p>
                  </a:txBody>
                  <a:tcPr marL="9525" marR="9525" marT="9525" marB="0"/>
                </a:tc>
                <a:tc>
                  <a:txBody>
                    <a:bodyPr/>
                    <a:lstStyle/>
                    <a:p>
                      <a:pPr algn="ctr" fontAlgn="t"/>
                      <a:r>
                        <a:rPr lang="el-GR" sz="1600" u="none" strike="noStrike">
                          <a:effectLst/>
                        </a:rPr>
                        <a:t>3</a:t>
                      </a:r>
                      <a:endParaRPr lang="el-GR" sz="1600" b="1" i="0" u="none" strike="noStrike">
                        <a:effectLst/>
                        <a:latin typeface="+mn-lt"/>
                      </a:endParaRPr>
                    </a:p>
                  </a:txBody>
                  <a:tcPr marL="9525" marR="9525" marT="9525" marB="0"/>
                </a:tc>
                <a:tc>
                  <a:txBody>
                    <a:bodyPr/>
                    <a:lstStyle/>
                    <a:p>
                      <a:pPr algn="ctr" fontAlgn="t"/>
                      <a:r>
                        <a:rPr lang="el-GR" sz="1600" u="none" strike="noStrike">
                          <a:effectLst/>
                        </a:rPr>
                        <a:t>3</a:t>
                      </a:r>
                      <a:endParaRPr lang="el-GR" sz="1600" b="1" i="0" u="none" strike="noStrike">
                        <a:effectLst/>
                        <a:latin typeface="+mn-lt"/>
                      </a:endParaRPr>
                    </a:p>
                  </a:txBody>
                  <a:tcPr marL="9525" marR="9525" marT="9525" marB="0"/>
                </a:tc>
                <a:tc>
                  <a:txBody>
                    <a:bodyPr/>
                    <a:lstStyle/>
                    <a:p>
                      <a:pPr algn="ctr" fontAlgn="t"/>
                      <a:r>
                        <a:rPr lang="el-GR" sz="1600" u="none" strike="noStrike" dirty="0">
                          <a:effectLst/>
                        </a:rPr>
                        <a:t>0</a:t>
                      </a:r>
                      <a:endParaRPr lang="el-GR" sz="1600" b="1" i="0" u="none" strike="noStrike" dirty="0">
                        <a:effectLst/>
                        <a:latin typeface="+mn-lt"/>
                      </a:endParaRPr>
                    </a:p>
                  </a:txBody>
                  <a:tcPr marL="9525" marR="9525" marT="9525" marB="0"/>
                </a:tc>
                <a:extLst>
                  <a:ext uri="{0D108BD9-81ED-4DB2-BD59-A6C34878D82A}">
                    <a16:rowId xmlns:a16="http://schemas.microsoft.com/office/drawing/2014/main" xmlns="" val="1813549087"/>
                  </a:ext>
                </a:extLst>
              </a:tr>
            </a:tbl>
          </a:graphicData>
        </a:graphic>
      </p:graphicFrame>
    </p:spTree>
    <p:extLst>
      <p:ext uri="{BB962C8B-B14F-4D97-AF65-F5344CB8AC3E}">
        <p14:creationId xmlns:p14="http://schemas.microsoft.com/office/powerpoint/2010/main" val="268122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ΚΑΤΕΥΘΥΝΣΗ ΜΗΧΑΝΙΚΩΝ ΔΙΚΤΥΩΝ (ΣΤ, Ζ)</a:t>
            </a:r>
          </a:p>
        </p:txBody>
      </p:sp>
      <p:sp>
        <p:nvSpPr>
          <p:cNvPr id="3" name="Θέση περιεχομένου 2"/>
          <p:cNvSpPr>
            <a:spLocks noGrp="1"/>
          </p:cNvSpPr>
          <p:nvPr>
            <p:ph idx="1"/>
          </p:nvPr>
        </p:nvSpPr>
        <p:spPr/>
        <p:txBody>
          <a:bodyPr/>
          <a:lstStyle/>
          <a:p>
            <a:pPr marL="0" indent="0">
              <a:spcAft>
                <a:spcPts val="0"/>
              </a:spcAft>
              <a:buNone/>
            </a:pPr>
            <a:r>
              <a:rPr lang="el-GR" dirty="0"/>
              <a:t> ΣΤ’ Εξάμηνο</a:t>
            </a:r>
          </a:p>
          <a:p>
            <a:pPr>
              <a:spcAft>
                <a:spcPts val="0"/>
              </a:spcAft>
            </a:pPr>
            <a:endParaRPr lang="el-GR" dirty="0"/>
          </a:p>
          <a:p>
            <a:pPr marL="0" indent="0">
              <a:spcAft>
                <a:spcPts val="0"/>
              </a:spcAft>
              <a:buNone/>
            </a:pPr>
            <a:endParaRPr lang="el-GR" dirty="0"/>
          </a:p>
          <a:p>
            <a:pPr>
              <a:spcAft>
                <a:spcPts val="0"/>
              </a:spcAft>
            </a:pPr>
            <a:endParaRPr lang="el-GR" dirty="0"/>
          </a:p>
          <a:p>
            <a:pPr>
              <a:spcAft>
                <a:spcPts val="0"/>
              </a:spcAft>
            </a:pPr>
            <a:endParaRPr lang="el-GR" dirty="0"/>
          </a:p>
          <a:p>
            <a:pPr>
              <a:spcAft>
                <a:spcPts val="0"/>
              </a:spcAft>
            </a:pPr>
            <a:endParaRPr lang="el-GR" dirty="0"/>
          </a:p>
          <a:p>
            <a:pPr marL="0" indent="0">
              <a:spcAft>
                <a:spcPts val="0"/>
              </a:spcAft>
              <a:buNone/>
            </a:pPr>
            <a:endParaRPr lang="el-GR" dirty="0"/>
          </a:p>
          <a:p>
            <a:pPr marL="0" indent="0">
              <a:spcAft>
                <a:spcPts val="0"/>
              </a:spcAft>
              <a:buNone/>
            </a:pPr>
            <a:r>
              <a:rPr lang="el-GR" dirty="0"/>
              <a:t> Ζ’ Εξάμηνο</a:t>
            </a:r>
          </a:p>
        </p:txBody>
      </p:sp>
      <p:sp>
        <p:nvSpPr>
          <p:cNvPr id="4" name="Θέση ημερομηνίας 3"/>
          <p:cNvSpPr>
            <a:spLocks noGrp="1"/>
          </p:cNvSpPr>
          <p:nvPr>
            <p:ph type="dt" sz="half" idx="10"/>
          </p:nvPr>
        </p:nvSpPr>
        <p:spPr/>
        <p:txBody>
          <a:bodyPr/>
          <a:lstStyle/>
          <a:p>
            <a:r>
              <a:rPr lang="el-GR" dirty="0" smtClean="0"/>
              <a:t>Τμ. Μηχ. Πληροφορικής, </a:t>
            </a:r>
            <a:r>
              <a:rPr lang="el-GR" dirty="0" smtClean="0"/>
              <a:t>201</a:t>
            </a:r>
            <a:r>
              <a:rPr lang="en-US" dirty="0" smtClean="0"/>
              <a:t>9</a:t>
            </a:r>
            <a:endParaRPr lang="el-GR" dirty="0"/>
          </a:p>
        </p:txBody>
      </p:sp>
      <p:sp>
        <p:nvSpPr>
          <p:cNvPr id="5" name="Θέση υποσέλιδου 4"/>
          <p:cNvSpPr>
            <a:spLocks noGrp="1"/>
          </p:cNvSpPr>
          <p:nvPr>
            <p:ph type="ftr" sz="quarter" idx="11"/>
          </p:nvPr>
        </p:nvSpPr>
        <p:spPr/>
        <p:txBody>
          <a:bodyPr/>
          <a:lstStyle/>
          <a:p>
            <a:r>
              <a:rPr lang="el-GR"/>
              <a:t>ΚΑΤΕΥΘΥΝΣΕΙΣ ΣΤΟ ΠΡΟΓΡΑΜΜΑ ΣΠΟΥΔΩΝ</a:t>
            </a:r>
          </a:p>
        </p:txBody>
      </p:sp>
      <p:sp>
        <p:nvSpPr>
          <p:cNvPr id="6" name="Θέση αριθμού διαφάνειας 5"/>
          <p:cNvSpPr>
            <a:spLocks noGrp="1"/>
          </p:cNvSpPr>
          <p:nvPr>
            <p:ph type="sldNum" sz="quarter" idx="12"/>
          </p:nvPr>
        </p:nvSpPr>
        <p:spPr/>
        <p:txBody>
          <a:bodyPr/>
          <a:lstStyle/>
          <a:p>
            <a:fld id="{7155B4C8-4D10-45EB-9AF9-338F21D6DEC5}" type="slidenum">
              <a:rPr lang="el-GR" smtClean="0"/>
              <a:t>11</a:t>
            </a:fld>
            <a:endParaRPr lang="el-GR"/>
          </a:p>
        </p:txBody>
      </p:sp>
      <p:graphicFrame>
        <p:nvGraphicFramePr>
          <p:cNvPr id="7" name="Θέση περιεχομένου 6"/>
          <p:cNvGraphicFramePr>
            <a:graphicFrameLocks/>
          </p:cNvGraphicFramePr>
          <p:nvPr>
            <p:extLst>
              <p:ext uri="{D42A27DB-BD31-4B8C-83A1-F6EECF244321}">
                <p14:modId xmlns:p14="http://schemas.microsoft.com/office/powerpoint/2010/main" val="1585163045"/>
              </p:ext>
            </p:extLst>
          </p:nvPr>
        </p:nvGraphicFramePr>
        <p:xfrm>
          <a:off x="822959" y="2181847"/>
          <a:ext cx="7605646" cy="2495550"/>
        </p:xfrm>
        <a:graphic>
          <a:graphicData uri="http://schemas.openxmlformats.org/drawingml/2006/table">
            <a:tbl>
              <a:tblPr firstRow="1" bandRow="1">
                <a:tableStyleId>{21E4AEA4-8DFA-4A89-87EB-49C32662AFE0}</a:tableStyleId>
              </a:tblPr>
              <a:tblGrid>
                <a:gridCol w="909002">
                  <a:extLst>
                    <a:ext uri="{9D8B030D-6E8A-4147-A177-3AD203B41FA5}">
                      <a16:colId xmlns:a16="http://schemas.microsoft.com/office/drawing/2014/main" xmlns="" val="491198570"/>
                    </a:ext>
                  </a:extLst>
                </a:gridCol>
                <a:gridCol w="3090019">
                  <a:extLst>
                    <a:ext uri="{9D8B030D-6E8A-4147-A177-3AD203B41FA5}">
                      <a16:colId xmlns:a16="http://schemas.microsoft.com/office/drawing/2014/main" xmlns="" val="1298346251"/>
                    </a:ext>
                  </a:extLst>
                </a:gridCol>
                <a:gridCol w="1105247">
                  <a:extLst>
                    <a:ext uri="{9D8B030D-6E8A-4147-A177-3AD203B41FA5}">
                      <a16:colId xmlns:a16="http://schemas.microsoft.com/office/drawing/2014/main" xmlns="" val="449396258"/>
                    </a:ext>
                  </a:extLst>
                </a:gridCol>
                <a:gridCol w="617848">
                  <a:extLst>
                    <a:ext uri="{9D8B030D-6E8A-4147-A177-3AD203B41FA5}">
                      <a16:colId xmlns:a16="http://schemas.microsoft.com/office/drawing/2014/main" xmlns="" val="1071279117"/>
                    </a:ext>
                  </a:extLst>
                </a:gridCol>
                <a:gridCol w="929956">
                  <a:extLst>
                    <a:ext uri="{9D8B030D-6E8A-4147-A177-3AD203B41FA5}">
                      <a16:colId xmlns:a16="http://schemas.microsoft.com/office/drawing/2014/main" xmlns="" val="3670573980"/>
                    </a:ext>
                  </a:extLst>
                </a:gridCol>
                <a:gridCol w="953574">
                  <a:extLst>
                    <a:ext uri="{9D8B030D-6E8A-4147-A177-3AD203B41FA5}">
                      <a16:colId xmlns:a16="http://schemas.microsoft.com/office/drawing/2014/main" xmlns="" val="2358220388"/>
                    </a:ext>
                  </a:extLst>
                </a:gridCol>
              </a:tblGrid>
              <a:tr h="253365">
                <a:tc>
                  <a:txBody>
                    <a:bodyPr/>
                    <a:lstStyle/>
                    <a:p>
                      <a:pPr algn="ctr" fontAlgn="b"/>
                      <a:r>
                        <a:rPr lang="el-GR" sz="1600" u="none" strike="noStrike" dirty="0">
                          <a:effectLst/>
                        </a:rPr>
                        <a:t>Κωδικός</a:t>
                      </a:r>
                      <a:endParaRPr lang="el-GR" sz="1600" b="1" i="0" u="none" strike="noStrike" dirty="0">
                        <a:effectLst/>
                        <a:latin typeface="+mn-lt"/>
                      </a:endParaRPr>
                    </a:p>
                  </a:txBody>
                  <a:tcPr marL="9525" marR="9525" marT="9525" marB="0" anchor="b"/>
                </a:tc>
                <a:tc>
                  <a:txBody>
                    <a:bodyPr/>
                    <a:lstStyle/>
                    <a:p>
                      <a:pPr algn="l" fontAlgn="b"/>
                      <a:r>
                        <a:rPr lang="el-GR" sz="1600" u="none" strike="noStrike" dirty="0">
                          <a:effectLst/>
                        </a:rPr>
                        <a:t>Τίτλος μαθήματος</a:t>
                      </a:r>
                      <a:endParaRPr lang="el-GR" sz="1600" b="1" i="0" u="none" strike="noStrike" dirty="0">
                        <a:effectLst/>
                        <a:latin typeface="+mn-lt"/>
                      </a:endParaRPr>
                    </a:p>
                  </a:txBody>
                  <a:tcPr marL="9525" marR="9525" marT="9525" marB="0" anchor="b"/>
                </a:tc>
                <a:tc>
                  <a:txBody>
                    <a:bodyPr/>
                    <a:lstStyle/>
                    <a:p>
                      <a:pPr algn="ctr" fontAlgn="b"/>
                      <a:r>
                        <a:rPr lang="el-GR" sz="1600" u="none" strike="noStrike">
                          <a:effectLst/>
                        </a:rPr>
                        <a:t>Κατηγορία</a:t>
                      </a:r>
                      <a:endParaRPr lang="el-GR" sz="1600" b="1" i="0" u="none" strike="noStrike">
                        <a:effectLst/>
                        <a:latin typeface="+mn-lt"/>
                      </a:endParaRPr>
                    </a:p>
                  </a:txBody>
                  <a:tcPr marL="9525" marR="9525" marT="9525" marB="0" anchor="b"/>
                </a:tc>
                <a:tc>
                  <a:txBody>
                    <a:bodyPr/>
                    <a:lstStyle/>
                    <a:p>
                      <a:pPr algn="ctr" fontAlgn="b"/>
                      <a:r>
                        <a:rPr lang="en-US" sz="1600" u="none" strike="noStrike">
                          <a:effectLst/>
                        </a:rPr>
                        <a:t>ECTS</a:t>
                      </a:r>
                      <a:endParaRPr lang="en-US" sz="1600" b="1" i="0" u="none" strike="noStrike">
                        <a:effectLst/>
                        <a:latin typeface="+mn-lt"/>
                      </a:endParaRPr>
                    </a:p>
                  </a:txBody>
                  <a:tcPr marL="9525" marR="9525" marT="9525" marB="0" anchor="b"/>
                </a:tc>
                <a:tc>
                  <a:txBody>
                    <a:bodyPr/>
                    <a:lstStyle/>
                    <a:p>
                      <a:pPr algn="ctr" fontAlgn="b"/>
                      <a:r>
                        <a:rPr lang="el-GR" sz="1600" u="none" strike="noStrike">
                          <a:effectLst/>
                        </a:rPr>
                        <a:t>Ώρες (Θ)</a:t>
                      </a:r>
                      <a:endParaRPr lang="el-GR" sz="1600" b="1" i="0" u="none" strike="noStrike">
                        <a:effectLst/>
                        <a:latin typeface="+mn-lt"/>
                      </a:endParaRPr>
                    </a:p>
                  </a:txBody>
                  <a:tcPr marL="9525" marR="9525" marT="9525" marB="0" anchor="b"/>
                </a:tc>
                <a:tc>
                  <a:txBody>
                    <a:bodyPr/>
                    <a:lstStyle/>
                    <a:p>
                      <a:pPr algn="ctr" fontAlgn="b"/>
                      <a:r>
                        <a:rPr lang="el-GR" sz="1600" u="none" strike="noStrike" dirty="0">
                          <a:effectLst/>
                        </a:rPr>
                        <a:t>Ώρες (Ε)</a:t>
                      </a:r>
                      <a:endParaRPr lang="el-GR" sz="1600" b="1" i="0" u="none" strike="noStrike" dirty="0">
                        <a:effectLst/>
                        <a:latin typeface="+mn-lt"/>
                      </a:endParaRPr>
                    </a:p>
                  </a:txBody>
                  <a:tcPr marL="9525" marR="9525" marT="9525" marB="0" anchor="b"/>
                </a:tc>
                <a:extLst>
                  <a:ext uri="{0D108BD9-81ED-4DB2-BD59-A6C34878D82A}">
                    <a16:rowId xmlns:a16="http://schemas.microsoft.com/office/drawing/2014/main" xmlns="" val="1017989863"/>
                  </a:ext>
                </a:extLst>
              </a:tr>
              <a:tr h="497205">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5606</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Ασφάλεια Πληροφοριακών Συστημάτων</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ΕΥ</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6</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3</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2</a:t>
                      </a:r>
                    </a:p>
                  </a:txBody>
                  <a:tcPr marL="9525" marR="9525" marT="9525" marB="0"/>
                </a:tc>
                <a:extLst>
                  <a:ext uri="{0D108BD9-81ED-4DB2-BD59-A6C34878D82A}">
                    <a16:rowId xmlns:a16="http://schemas.microsoft.com/office/drawing/2014/main" xmlns="" val="1604319543"/>
                  </a:ext>
                </a:extLst>
              </a:tr>
              <a:tr h="253365">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5607</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Ειδικά Θέματα Δικτύων ΙΙ</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ΕΥ</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6</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2</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3</a:t>
                      </a:r>
                    </a:p>
                  </a:txBody>
                  <a:tcPr marL="9525" marR="9525" marT="9525" marB="0"/>
                </a:tc>
                <a:extLst>
                  <a:ext uri="{0D108BD9-81ED-4DB2-BD59-A6C34878D82A}">
                    <a16:rowId xmlns:a16="http://schemas.microsoft.com/office/drawing/2014/main" xmlns="" val="425510893"/>
                  </a:ext>
                </a:extLst>
              </a:tr>
              <a:tr h="497205">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5608</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Δίκτυα Ασύρματων και Κινητών Επικοινωνιών</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ΕΥ</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6</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5</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0</a:t>
                      </a:r>
                    </a:p>
                  </a:txBody>
                  <a:tcPr marL="9525" marR="9525" marT="9525" marB="0"/>
                </a:tc>
                <a:extLst>
                  <a:ext uri="{0D108BD9-81ED-4DB2-BD59-A6C34878D82A}">
                    <a16:rowId xmlns:a16="http://schemas.microsoft.com/office/drawing/2014/main" xmlns="" val="797372247"/>
                  </a:ext>
                </a:extLst>
              </a:tr>
              <a:tr h="497205">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5612</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Δίκτυα Καθοριζόμενα από Λογισμικό</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ΕΥ</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3</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3</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0</a:t>
                      </a:r>
                    </a:p>
                  </a:txBody>
                  <a:tcPr marL="9525" marR="9525" marT="9525" marB="0"/>
                </a:tc>
                <a:extLst>
                  <a:ext uri="{0D108BD9-81ED-4DB2-BD59-A6C34878D82A}">
                    <a16:rowId xmlns:a16="http://schemas.microsoft.com/office/drawing/2014/main" xmlns="" val="2092152013"/>
                  </a:ext>
                </a:extLst>
              </a:tr>
              <a:tr h="497205">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5613</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Διαδίκτυο των Πραγμάτων</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ΕΥ</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3</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3</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0</a:t>
                      </a:r>
                    </a:p>
                  </a:txBody>
                  <a:tcPr marL="9525" marR="9525" marT="9525" marB="0"/>
                </a:tc>
                <a:extLst>
                  <a:ext uri="{0D108BD9-81ED-4DB2-BD59-A6C34878D82A}">
                    <a16:rowId xmlns:a16="http://schemas.microsoft.com/office/drawing/2014/main" xmlns="" val="3451538567"/>
                  </a:ext>
                </a:extLst>
              </a:tr>
            </a:tbl>
          </a:graphicData>
        </a:graphic>
      </p:graphicFrame>
      <p:graphicFrame>
        <p:nvGraphicFramePr>
          <p:cNvPr id="8" name="Θέση περιεχομένου 6"/>
          <p:cNvGraphicFramePr>
            <a:graphicFrameLocks/>
          </p:cNvGraphicFramePr>
          <p:nvPr>
            <p:extLst>
              <p:ext uri="{D42A27DB-BD31-4B8C-83A1-F6EECF244321}">
                <p14:modId xmlns:p14="http://schemas.microsoft.com/office/powerpoint/2010/main" val="4009993684"/>
              </p:ext>
            </p:extLst>
          </p:nvPr>
        </p:nvGraphicFramePr>
        <p:xfrm>
          <a:off x="822959" y="5201272"/>
          <a:ext cx="7605646" cy="1003935"/>
        </p:xfrm>
        <a:graphic>
          <a:graphicData uri="http://schemas.openxmlformats.org/drawingml/2006/table">
            <a:tbl>
              <a:tblPr firstRow="1" bandRow="1">
                <a:tableStyleId>{21E4AEA4-8DFA-4A89-87EB-49C32662AFE0}</a:tableStyleId>
              </a:tblPr>
              <a:tblGrid>
                <a:gridCol w="909002">
                  <a:extLst>
                    <a:ext uri="{9D8B030D-6E8A-4147-A177-3AD203B41FA5}">
                      <a16:colId xmlns:a16="http://schemas.microsoft.com/office/drawing/2014/main" xmlns="" val="491198570"/>
                    </a:ext>
                  </a:extLst>
                </a:gridCol>
                <a:gridCol w="3090019">
                  <a:extLst>
                    <a:ext uri="{9D8B030D-6E8A-4147-A177-3AD203B41FA5}">
                      <a16:colId xmlns:a16="http://schemas.microsoft.com/office/drawing/2014/main" xmlns="" val="1298346251"/>
                    </a:ext>
                  </a:extLst>
                </a:gridCol>
                <a:gridCol w="1105247">
                  <a:extLst>
                    <a:ext uri="{9D8B030D-6E8A-4147-A177-3AD203B41FA5}">
                      <a16:colId xmlns:a16="http://schemas.microsoft.com/office/drawing/2014/main" xmlns="" val="449396258"/>
                    </a:ext>
                  </a:extLst>
                </a:gridCol>
                <a:gridCol w="617848">
                  <a:extLst>
                    <a:ext uri="{9D8B030D-6E8A-4147-A177-3AD203B41FA5}">
                      <a16:colId xmlns:a16="http://schemas.microsoft.com/office/drawing/2014/main" xmlns="" val="1071279117"/>
                    </a:ext>
                  </a:extLst>
                </a:gridCol>
                <a:gridCol w="929956">
                  <a:extLst>
                    <a:ext uri="{9D8B030D-6E8A-4147-A177-3AD203B41FA5}">
                      <a16:colId xmlns:a16="http://schemas.microsoft.com/office/drawing/2014/main" xmlns="" val="3670573980"/>
                    </a:ext>
                  </a:extLst>
                </a:gridCol>
                <a:gridCol w="953574">
                  <a:extLst>
                    <a:ext uri="{9D8B030D-6E8A-4147-A177-3AD203B41FA5}">
                      <a16:colId xmlns:a16="http://schemas.microsoft.com/office/drawing/2014/main" xmlns="" val="2358220388"/>
                    </a:ext>
                  </a:extLst>
                </a:gridCol>
              </a:tblGrid>
              <a:tr h="253365">
                <a:tc>
                  <a:txBody>
                    <a:bodyPr/>
                    <a:lstStyle/>
                    <a:p>
                      <a:pPr algn="ctr" fontAlgn="b"/>
                      <a:r>
                        <a:rPr lang="el-GR" sz="1600" u="none" strike="noStrike" dirty="0">
                          <a:effectLst/>
                        </a:rPr>
                        <a:t>Κωδικός</a:t>
                      </a:r>
                      <a:endParaRPr lang="el-GR" sz="1600" b="1" i="0" u="none" strike="noStrike" dirty="0">
                        <a:effectLst/>
                        <a:latin typeface="+mn-lt"/>
                      </a:endParaRPr>
                    </a:p>
                  </a:txBody>
                  <a:tcPr marL="9525" marR="9525" marT="9525" marB="0" anchor="b"/>
                </a:tc>
                <a:tc>
                  <a:txBody>
                    <a:bodyPr/>
                    <a:lstStyle/>
                    <a:p>
                      <a:pPr algn="l" fontAlgn="b"/>
                      <a:r>
                        <a:rPr lang="el-GR" sz="1600" u="none" strike="noStrike" dirty="0">
                          <a:effectLst/>
                        </a:rPr>
                        <a:t>Τίτλος μαθήματος</a:t>
                      </a:r>
                      <a:endParaRPr lang="el-GR" sz="1600" b="1" i="0" u="none" strike="noStrike" dirty="0">
                        <a:effectLst/>
                        <a:latin typeface="+mn-lt"/>
                      </a:endParaRPr>
                    </a:p>
                  </a:txBody>
                  <a:tcPr marL="9525" marR="9525" marT="9525" marB="0" anchor="b"/>
                </a:tc>
                <a:tc>
                  <a:txBody>
                    <a:bodyPr/>
                    <a:lstStyle/>
                    <a:p>
                      <a:pPr algn="ctr" fontAlgn="b"/>
                      <a:r>
                        <a:rPr lang="el-GR" sz="1600" u="none" strike="noStrike">
                          <a:effectLst/>
                        </a:rPr>
                        <a:t>Κατηγορία</a:t>
                      </a:r>
                      <a:endParaRPr lang="el-GR" sz="1600" b="1" i="0" u="none" strike="noStrike">
                        <a:effectLst/>
                        <a:latin typeface="+mn-lt"/>
                      </a:endParaRPr>
                    </a:p>
                  </a:txBody>
                  <a:tcPr marL="9525" marR="9525" marT="9525" marB="0" anchor="b"/>
                </a:tc>
                <a:tc>
                  <a:txBody>
                    <a:bodyPr/>
                    <a:lstStyle/>
                    <a:p>
                      <a:pPr algn="ctr" fontAlgn="b"/>
                      <a:r>
                        <a:rPr lang="en-US" sz="1600" u="none" strike="noStrike">
                          <a:effectLst/>
                        </a:rPr>
                        <a:t>ECTS</a:t>
                      </a:r>
                      <a:endParaRPr lang="en-US" sz="1600" b="1" i="0" u="none" strike="noStrike">
                        <a:effectLst/>
                        <a:latin typeface="+mn-lt"/>
                      </a:endParaRPr>
                    </a:p>
                  </a:txBody>
                  <a:tcPr marL="9525" marR="9525" marT="9525" marB="0" anchor="b"/>
                </a:tc>
                <a:tc>
                  <a:txBody>
                    <a:bodyPr/>
                    <a:lstStyle/>
                    <a:p>
                      <a:pPr algn="ctr" fontAlgn="b"/>
                      <a:r>
                        <a:rPr lang="el-GR" sz="1600" u="none" strike="noStrike">
                          <a:effectLst/>
                        </a:rPr>
                        <a:t>Ώρες (Θ)</a:t>
                      </a:r>
                      <a:endParaRPr lang="el-GR" sz="1600" b="1" i="0" u="none" strike="noStrike">
                        <a:effectLst/>
                        <a:latin typeface="+mn-lt"/>
                      </a:endParaRPr>
                    </a:p>
                  </a:txBody>
                  <a:tcPr marL="9525" marR="9525" marT="9525" marB="0" anchor="b"/>
                </a:tc>
                <a:tc>
                  <a:txBody>
                    <a:bodyPr/>
                    <a:lstStyle/>
                    <a:p>
                      <a:pPr algn="ctr" fontAlgn="b"/>
                      <a:r>
                        <a:rPr lang="el-GR" sz="1600" u="none" strike="noStrike">
                          <a:effectLst/>
                        </a:rPr>
                        <a:t>Ώρες (Ε)</a:t>
                      </a:r>
                      <a:endParaRPr lang="el-GR" sz="1600" b="1" i="0" u="none" strike="noStrike">
                        <a:effectLst/>
                        <a:latin typeface="+mn-lt"/>
                      </a:endParaRPr>
                    </a:p>
                  </a:txBody>
                  <a:tcPr marL="9525" marR="9525" marT="9525" marB="0" anchor="b"/>
                </a:tc>
                <a:extLst>
                  <a:ext uri="{0D108BD9-81ED-4DB2-BD59-A6C34878D82A}">
                    <a16:rowId xmlns:a16="http://schemas.microsoft.com/office/drawing/2014/main" xmlns="" val="1017989863"/>
                  </a:ext>
                </a:extLst>
              </a:tr>
              <a:tr h="497205">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5706</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Διαδικτυακές Υπηρεσίες Προστιθέμενης Αξίας</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ΕΥ</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6</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5</a:t>
                      </a:r>
                    </a:p>
                  </a:txBody>
                  <a:tcPr marL="9525" marR="9525" marT="9525" marB="0"/>
                </a:tc>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0</a:t>
                      </a:r>
                    </a:p>
                  </a:txBody>
                  <a:tcPr marL="9525" marR="9525" marT="9525" marB="0"/>
                </a:tc>
                <a:extLst>
                  <a:ext uri="{0D108BD9-81ED-4DB2-BD59-A6C34878D82A}">
                    <a16:rowId xmlns:a16="http://schemas.microsoft.com/office/drawing/2014/main" xmlns="" val="2300977625"/>
                  </a:ext>
                </a:extLst>
              </a:tr>
              <a:tr h="253365">
                <a:tc>
                  <a:txBody>
                    <a:bodyPr/>
                    <a:lstStyle/>
                    <a:p>
                      <a:pPr marL="0" algn="ctr" defTabSz="914400" rtl="0" eaLnBrk="1" fontAlgn="t" latinLnBrk="0" hangingPunct="1"/>
                      <a:r>
                        <a:rPr lang="el-GR" sz="1600" u="none" strike="noStrike" kern="1200">
                          <a:solidFill>
                            <a:schemeClr val="dk1"/>
                          </a:solidFill>
                          <a:effectLst/>
                          <a:latin typeface="+mn-lt"/>
                          <a:ea typeface="+mn-ea"/>
                          <a:cs typeface="+mn-cs"/>
                        </a:rPr>
                        <a:t>5705</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Ειδικά Θέματα Δικτύων Ι</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ΕΥ</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6</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2</a:t>
                      </a:r>
                    </a:p>
                  </a:txBody>
                  <a:tcPr marL="9525" marR="9525" marT="9525" marB="0"/>
                </a:tc>
                <a:tc>
                  <a:txBody>
                    <a:bodyPr/>
                    <a:lstStyle/>
                    <a:p>
                      <a:pPr marL="0" algn="ctr" defTabSz="914400" rtl="0" eaLnBrk="1" fontAlgn="t" latinLnBrk="0" hangingPunct="1"/>
                      <a:r>
                        <a:rPr lang="el-GR" sz="1600" u="none" strike="noStrike" kern="1200" dirty="0">
                          <a:solidFill>
                            <a:schemeClr val="dk1"/>
                          </a:solidFill>
                          <a:effectLst/>
                          <a:latin typeface="+mn-lt"/>
                          <a:ea typeface="+mn-ea"/>
                          <a:cs typeface="+mn-cs"/>
                        </a:rPr>
                        <a:t>3</a:t>
                      </a:r>
                    </a:p>
                  </a:txBody>
                  <a:tcPr marL="9525" marR="9525" marT="9525" marB="0"/>
                </a:tc>
                <a:extLst>
                  <a:ext uri="{0D108BD9-81ED-4DB2-BD59-A6C34878D82A}">
                    <a16:rowId xmlns:a16="http://schemas.microsoft.com/office/drawing/2014/main" xmlns="" val="1813549087"/>
                  </a:ext>
                </a:extLst>
              </a:tr>
            </a:tbl>
          </a:graphicData>
        </a:graphic>
      </p:graphicFrame>
    </p:spTree>
    <p:extLst>
      <p:ext uri="{BB962C8B-B14F-4D97-AF65-F5344CB8AC3E}">
        <p14:creationId xmlns:p14="http://schemas.microsoft.com/office/powerpoint/2010/main" val="1543056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ΚΑΤΕΥΘΥΝΣΗ ΜΗΧΑΝΙΚΩΝ Η/Υ (ΣΤ, Ζ)</a:t>
            </a:r>
          </a:p>
        </p:txBody>
      </p:sp>
      <p:sp>
        <p:nvSpPr>
          <p:cNvPr id="4" name="Θέση ημερομηνίας 3"/>
          <p:cNvSpPr>
            <a:spLocks noGrp="1"/>
          </p:cNvSpPr>
          <p:nvPr>
            <p:ph type="dt" sz="half" idx="10"/>
          </p:nvPr>
        </p:nvSpPr>
        <p:spPr/>
        <p:txBody>
          <a:bodyPr/>
          <a:lstStyle/>
          <a:p>
            <a:r>
              <a:rPr lang="el-GR" dirty="0" smtClean="0"/>
              <a:t>Τμ. Μηχ. Πληροφορικής, </a:t>
            </a:r>
            <a:r>
              <a:rPr lang="el-GR" dirty="0" smtClean="0"/>
              <a:t>201</a:t>
            </a:r>
            <a:r>
              <a:rPr lang="en-US" dirty="0" smtClean="0"/>
              <a:t>9</a:t>
            </a:r>
            <a:endParaRPr lang="el-GR" dirty="0"/>
          </a:p>
        </p:txBody>
      </p:sp>
      <p:sp>
        <p:nvSpPr>
          <p:cNvPr id="5" name="Θέση υποσέλιδου 4"/>
          <p:cNvSpPr>
            <a:spLocks noGrp="1"/>
          </p:cNvSpPr>
          <p:nvPr>
            <p:ph type="ftr" sz="quarter" idx="11"/>
          </p:nvPr>
        </p:nvSpPr>
        <p:spPr/>
        <p:txBody>
          <a:bodyPr/>
          <a:lstStyle/>
          <a:p>
            <a:r>
              <a:rPr lang="el-GR"/>
              <a:t>ΚΑΤΕΥΘΥΝΣΕΙΣ ΣΤΟ ΠΡΟΓΡΑΜΜΑ ΣΠΟΥΔΩΝ</a:t>
            </a:r>
          </a:p>
        </p:txBody>
      </p:sp>
      <p:sp>
        <p:nvSpPr>
          <p:cNvPr id="6" name="Θέση αριθμού διαφάνειας 5"/>
          <p:cNvSpPr>
            <a:spLocks noGrp="1"/>
          </p:cNvSpPr>
          <p:nvPr>
            <p:ph type="sldNum" sz="quarter" idx="12"/>
          </p:nvPr>
        </p:nvSpPr>
        <p:spPr/>
        <p:txBody>
          <a:bodyPr/>
          <a:lstStyle/>
          <a:p>
            <a:fld id="{7155B4C8-4D10-45EB-9AF9-338F21D6DEC5}" type="slidenum">
              <a:rPr lang="el-GR" smtClean="0"/>
              <a:t>12</a:t>
            </a:fld>
            <a:endParaRPr lang="el-GR"/>
          </a:p>
        </p:txBody>
      </p:sp>
      <p:sp>
        <p:nvSpPr>
          <p:cNvPr id="9" name="Θέση περιεχομένου 2"/>
          <p:cNvSpPr txBox="1">
            <a:spLocks/>
          </p:cNvSpPr>
          <p:nvPr/>
        </p:nvSpPr>
        <p:spPr>
          <a:xfrm>
            <a:off x="822959" y="18457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l-GR" dirty="0"/>
              <a:t>ΣΤ’ Εξάμηνο</a:t>
            </a:r>
          </a:p>
          <a:p>
            <a:endParaRPr lang="el-GR" dirty="0"/>
          </a:p>
          <a:p>
            <a:endParaRPr lang="el-GR" dirty="0"/>
          </a:p>
          <a:p>
            <a:endParaRPr lang="el-GR" dirty="0"/>
          </a:p>
          <a:p>
            <a:endParaRPr lang="el-GR" dirty="0"/>
          </a:p>
          <a:p>
            <a:r>
              <a:rPr lang="el-GR" dirty="0"/>
              <a:t>Ζ’ Εξάμηνο</a:t>
            </a:r>
          </a:p>
        </p:txBody>
      </p:sp>
      <p:graphicFrame>
        <p:nvGraphicFramePr>
          <p:cNvPr id="10" name="Θέση περιεχομένου 6"/>
          <p:cNvGraphicFramePr>
            <a:graphicFrameLocks/>
          </p:cNvGraphicFramePr>
          <p:nvPr>
            <p:extLst>
              <p:ext uri="{D42A27DB-BD31-4B8C-83A1-F6EECF244321}">
                <p14:modId xmlns:p14="http://schemas.microsoft.com/office/powerpoint/2010/main" val="2103784628"/>
              </p:ext>
            </p:extLst>
          </p:nvPr>
        </p:nvGraphicFramePr>
        <p:xfrm>
          <a:off x="822959" y="2181847"/>
          <a:ext cx="7605646" cy="1754505"/>
        </p:xfrm>
        <a:graphic>
          <a:graphicData uri="http://schemas.openxmlformats.org/drawingml/2006/table">
            <a:tbl>
              <a:tblPr firstRow="1" bandRow="1">
                <a:tableStyleId>{21E4AEA4-8DFA-4A89-87EB-49C32662AFE0}</a:tableStyleId>
              </a:tblPr>
              <a:tblGrid>
                <a:gridCol w="909002">
                  <a:extLst>
                    <a:ext uri="{9D8B030D-6E8A-4147-A177-3AD203B41FA5}">
                      <a16:colId xmlns:a16="http://schemas.microsoft.com/office/drawing/2014/main" xmlns="" val="491198570"/>
                    </a:ext>
                  </a:extLst>
                </a:gridCol>
                <a:gridCol w="3090019">
                  <a:extLst>
                    <a:ext uri="{9D8B030D-6E8A-4147-A177-3AD203B41FA5}">
                      <a16:colId xmlns:a16="http://schemas.microsoft.com/office/drawing/2014/main" xmlns="" val="1298346251"/>
                    </a:ext>
                  </a:extLst>
                </a:gridCol>
                <a:gridCol w="1105247">
                  <a:extLst>
                    <a:ext uri="{9D8B030D-6E8A-4147-A177-3AD203B41FA5}">
                      <a16:colId xmlns:a16="http://schemas.microsoft.com/office/drawing/2014/main" xmlns="" val="449396258"/>
                    </a:ext>
                  </a:extLst>
                </a:gridCol>
                <a:gridCol w="617848">
                  <a:extLst>
                    <a:ext uri="{9D8B030D-6E8A-4147-A177-3AD203B41FA5}">
                      <a16:colId xmlns:a16="http://schemas.microsoft.com/office/drawing/2014/main" xmlns="" val="1071279117"/>
                    </a:ext>
                  </a:extLst>
                </a:gridCol>
                <a:gridCol w="929956">
                  <a:extLst>
                    <a:ext uri="{9D8B030D-6E8A-4147-A177-3AD203B41FA5}">
                      <a16:colId xmlns:a16="http://schemas.microsoft.com/office/drawing/2014/main" xmlns="" val="3670573980"/>
                    </a:ext>
                  </a:extLst>
                </a:gridCol>
                <a:gridCol w="953574">
                  <a:extLst>
                    <a:ext uri="{9D8B030D-6E8A-4147-A177-3AD203B41FA5}">
                      <a16:colId xmlns:a16="http://schemas.microsoft.com/office/drawing/2014/main" xmlns="" val="2358220388"/>
                    </a:ext>
                  </a:extLst>
                </a:gridCol>
              </a:tblGrid>
              <a:tr h="253365">
                <a:tc>
                  <a:txBody>
                    <a:bodyPr/>
                    <a:lstStyle/>
                    <a:p>
                      <a:pPr algn="ctr" fontAlgn="b"/>
                      <a:r>
                        <a:rPr lang="el-GR" sz="1600" u="none" strike="noStrike" dirty="0">
                          <a:effectLst/>
                        </a:rPr>
                        <a:t>Κωδικός</a:t>
                      </a:r>
                      <a:endParaRPr lang="el-GR" sz="1600" b="1" i="0" u="none" strike="noStrike" dirty="0">
                        <a:effectLst/>
                        <a:latin typeface="+mn-lt"/>
                      </a:endParaRPr>
                    </a:p>
                  </a:txBody>
                  <a:tcPr marL="9525" marR="9525" marT="9525" marB="0" anchor="b"/>
                </a:tc>
                <a:tc>
                  <a:txBody>
                    <a:bodyPr/>
                    <a:lstStyle/>
                    <a:p>
                      <a:pPr algn="l" fontAlgn="b"/>
                      <a:r>
                        <a:rPr lang="el-GR" sz="1600" u="none" strike="noStrike" dirty="0">
                          <a:effectLst/>
                        </a:rPr>
                        <a:t>Τίτλος μαθήματος</a:t>
                      </a:r>
                      <a:endParaRPr lang="el-GR" sz="1600" b="1" i="0" u="none" strike="noStrike" dirty="0">
                        <a:effectLst/>
                        <a:latin typeface="+mn-lt"/>
                      </a:endParaRPr>
                    </a:p>
                  </a:txBody>
                  <a:tcPr marL="9525" marR="9525" marT="9525" marB="0" anchor="b"/>
                </a:tc>
                <a:tc>
                  <a:txBody>
                    <a:bodyPr/>
                    <a:lstStyle/>
                    <a:p>
                      <a:pPr algn="ctr" fontAlgn="b"/>
                      <a:r>
                        <a:rPr lang="el-GR" sz="1600" u="none" strike="noStrike">
                          <a:effectLst/>
                        </a:rPr>
                        <a:t>Κατηγορία</a:t>
                      </a:r>
                      <a:endParaRPr lang="el-GR" sz="1600" b="1" i="0" u="none" strike="noStrike">
                        <a:effectLst/>
                        <a:latin typeface="+mn-lt"/>
                      </a:endParaRPr>
                    </a:p>
                  </a:txBody>
                  <a:tcPr marL="9525" marR="9525" marT="9525" marB="0" anchor="b"/>
                </a:tc>
                <a:tc>
                  <a:txBody>
                    <a:bodyPr/>
                    <a:lstStyle/>
                    <a:p>
                      <a:pPr algn="ctr" fontAlgn="b"/>
                      <a:r>
                        <a:rPr lang="en-US" sz="1600" u="none" strike="noStrike">
                          <a:effectLst/>
                        </a:rPr>
                        <a:t>ECTS</a:t>
                      </a:r>
                      <a:endParaRPr lang="en-US" sz="1600" b="1" i="0" u="none" strike="noStrike">
                        <a:effectLst/>
                        <a:latin typeface="+mn-lt"/>
                      </a:endParaRPr>
                    </a:p>
                  </a:txBody>
                  <a:tcPr marL="9525" marR="9525" marT="9525" marB="0" anchor="b"/>
                </a:tc>
                <a:tc>
                  <a:txBody>
                    <a:bodyPr/>
                    <a:lstStyle/>
                    <a:p>
                      <a:pPr algn="ctr" fontAlgn="b"/>
                      <a:r>
                        <a:rPr lang="el-GR" sz="1600" u="none" strike="noStrike">
                          <a:effectLst/>
                        </a:rPr>
                        <a:t>Ώρες (Θ)</a:t>
                      </a:r>
                      <a:endParaRPr lang="el-GR" sz="1600" b="1" i="0" u="none" strike="noStrike">
                        <a:effectLst/>
                        <a:latin typeface="+mn-lt"/>
                      </a:endParaRPr>
                    </a:p>
                  </a:txBody>
                  <a:tcPr marL="9525" marR="9525" marT="9525" marB="0" anchor="b"/>
                </a:tc>
                <a:tc>
                  <a:txBody>
                    <a:bodyPr/>
                    <a:lstStyle/>
                    <a:p>
                      <a:pPr algn="ctr" fontAlgn="b"/>
                      <a:r>
                        <a:rPr lang="el-GR" sz="1600" u="none" strike="noStrike" dirty="0">
                          <a:effectLst/>
                        </a:rPr>
                        <a:t>Ώρες (Ε)</a:t>
                      </a:r>
                      <a:endParaRPr lang="el-GR" sz="1600" b="1" i="0" u="none" strike="noStrike" dirty="0">
                        <a:effectLst/>
                        <a:latin typeface="+mn-lt"/>
                      </a:endParaRPr>
                    </a:p>
                  </a:txBody>
                  <a:tcPr marL="9525" marR="9525" marT="9525" marB="0" anchor="b"/>
                </a:tc>
                <a:extLst>
                  <a:ext uri="{0D108BD9-81ED-4DB2-BD59-A6C34878D82A}">
                    <a16:rowId xmlns:a16="http://schemas.microsoft.com/office/drawing/2014/main" xmlns="" val="1017989863"/>
                  </a:ext>
                </a:extLst>
              </a:tr>
              <a:tr h="253365">
                <a:tc>
                  <a:txBody>
                    <a:bodyPr/>
                    <a:lstStyle/>
                    <a:p>
                      <a:pPr algn="ctr" fontAlgn="t"/>
                      <a:r>
                        <a:rPr lang="el-GR" sz="1600" u="none" strike="noStrike" kern="1200" dirty="0">
                          <a:solidFill>
                            <a:schemeClr val="dk1"/>
                          </a:solidFill>
                          <a:effectLst/>
                          <a:latin typeface="+mn-lt"/>
                          <a:ea typeface="+mn-ea"/>
                          <a:cs typeface="+mn-cs"/>
                        </a:rPr>
                        <a:t>5604</a:t>
                      </a:r>
                    </a:p>
                  </a:txBody>
                  <a:tcPr marL="9525" marR="9525" marT="9525" marB="0"/>
                </a:tc>
                <a:tc>
                  <a:txBody>
                    <a:bodyPr/>
                    <a:lstStyle/>
                    <a:p>
                      <a:pPr algn="l" fontAlgn="t"/>
                      <a:r>
                        <a:rPr lang="el-GR" sz="1600" u="none" strike="noStrike" kern="1200">
                          <a:solidFill>
                            <a:schemeClr val="dk1"/>
                          </a:solidFill>
                          <a:effectLst/>
                          <a:latin typeface="+mn-lt"/>
                          <a:ea typeface="+mn-ea"/>
                          <a:cs typeface="+mn-cs"/>
                        </a:rPr>
                        <a:t>Μηχανική Μάθηση</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ΕΥ</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6</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3</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2</a:t>
                      </a:r>
                    </a:p>
                  </a:txBody>
                  <a:tcPr marL="9525" marR="9525" marT="9525" marB="0"/>
                </a:tc>
                <a:extLst>
                  <a:ext uri="{0D108BD9-81ED-4DB2-BD59-A6C34878D82A}">
                    <a16:rowId xmlns:a16="http://schemas.microsoft.com/office/drawing/2014/main" xmlns="" val="1604319543"/>
                  </a:ext>
                </a:extLst>
              </a:tr>
              <a:tr h="253365">
                <a:tc>
                  <a:txBody>
                    <a:bodyPr/>
                    <a:lstStyle/>
                    <a:p>
                      <a:pPr algn="ctr" fontAlgn="t"/>
                      <a:r>
                        <a:rPr lang="el-GR" sz="1600" u="none" strike="noStrike" kern="1200">
                          <a:solidFill>
                            <a:schemeClr val="dk1"/>
                          </a:solidFill>
                          <a:effectLst/>
                          <a:latin typeface="+mn-lt"/>
                          <a:ea typeface="+mn-ea"/>
                          <a:cs typeface="+mn-cs"/>
                        </a:rPr>
                        <a:t>5605</a:t>
                      </a:r>
                    </a:p>
                  </a:txBody>
                  <a:tcPr marL="9525" marR="9525" marT="9525" marB="0"/>
                </a:tc>
                <a:tc>
                  <a:txBody>
                    <a:bodyPr/>
                    <a:lstStyle/>
                    <a:p>
                      <a:pPr algn="l" fontAlgn="t"/>
                      <a:r>
                        <a:rPr lang="el-GR" sz="1600" u="none" strike="noStrike" kern="1200" dirty="0">
                          <a:solidFill>
                            <a:schemeClr val="dk1"/>
                          </a:solidFill>
                          <a:effectLst/>
                          <a:latin typeface="+mn-lt"/>
                          <a:ea typeface="+mn-ea"/>
                          <a:cs typeface="+mn-cs"/>
                        </a:rPr>
                        <a:t>Ευφυή Συστήματα</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ΕΥ</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6</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5</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0</a:t>
                      </a:r>
                    </a:p>
                  </a:txBody>
                  <a:tcPr marL="9525" marR="9525" marT="9525" marB="0"/>
                </a:tc>
                <a:extLst>
                  <a:ext uri="{0D108BD9-81ED-4DB2-BD59-A6C34878D82A}">
                    <a16:rowId xmlns:a16="http://schemas.microsoft.com/office/drawing/2014/main" xmlns="" val="797372247"/>
                  </a:ext>
                </a:extLst>
              </a:tr>
              <a:tr h="497205">
                <a:tc>
                  <a:txBody>
                    <a:bodyPr/>
                    <a:lstStyle/>
                    <a:p>
                      <a:pPr algn="ctr" fontAlgn="t"/>
                      <a:r>
                        <a:rPr lang="el-GR" sz="1600" u="none" strike="noStrike" kern="1200">
                          <a:solidFill>
                            <a:schemeClr val="dk1"/>
                          </a:solidFill>
                          <a:effectLst/>
                          <a:latin typeface="+mn-lt"/>
                          <a:ea typeface="+mn-ea"/>
                          <a:cs typeface="+mn-cs"/>
                        </a:rPr>
                        <a:t>5606</a:t>
                      </a:r>
                    </a:p>
                  </a:txBody>
                  <a:tcPr marL="9525" marR="9525" marT="9525" marB="0"/>
                </a:tc>
                <a:tc>
                  <a:txBody>
                    <a:bodyPr/>
                    <a:lstStyle/>
                    <a:p>
                      <a:pPr algn="l" fontAlgn="t"/>
                      <a:r>
                        <a:rPr lang="el-GR" sz="1600" u="none" strike="noStrike" kern="1200" dirty="0">
                          <a:solidFill>
                            <a:schemeClr val="dk1"/>
                          </a:solidFill>
                          <a:effectLst/>
                          <a:latin typeface="+mn-lt"/>
                          <a:ea typeface="+mn-ea"/>
                          <a:cs typeface="+mn-cs"/>
                        </a:rPr>
                        <a:t>Ασφάλεια Πληροφοριακών Συστημάτων</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ΕΥ</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6</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3</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2</a:t>
                      </a:r>
                    </a:p>
                  </a:txBody>
                  <a:tcPr marL="9525" marR="9525" marT="9525" marB="0"/>
                </a:tc>
                <a:extLst>
                  <a:ext uri="{0D108BD9-81ED-4DB2-BD59-A6C34878D82A}">
                    <a16:rowId xmlns:a16="http://schemas.microsoft.com/office/drawing/2014/main" xmlns="" val="2092152013"/>
                  </a:ext>
                </a:extLst>
              </a:tr>
              <a:tr h="497205">
                <a:tc>
                  <a:txBody>
                    <a:bodyPr/>
                    <a:lstStyle/>
                    <a:p>
                      <a:pPr algn="ctr" fontAlgn="t"/>
                      <a:r>
                        <a:rPr lang="el-GR" sz="1600" u="none" strike="noStrike" kern="1200" dirty="0">
                          <a:solidFill>
                            <a:schemeClr val="dk1"/>
                          </a:solidFill>
                          <a:effectLst/>
                          <a:latin typeface="+mn-lt"/>
                          <a:ea typeface="+mn-ea"/>
                          <a:cs typeface="+mn-cs"/>
                        </a:rPr>
                        <a:t>5611</a:t>
                      </a:r>
                    </a:p>
                  </a:txBody>
                  <a:tcPr marL="9525" marR="9525" marT="9525" marB="0"/>
                </a:tc>
                <a:tc>
                  <a:txBody>
                    <a:bodyPr/>
                    <a:lstStyle/>
                    <a:p>
                      <a:pPr algn="l" fontAlgn="b"/>
                      <a:r>
                        <a:rPr lang="el-GR" sz="1600" u="none" strike="noStrike" kern="1200">
                          <a:solidFill>
                            <a:schemeClr val="dk1"/>
                          </a:solidFill>
                          <a:effectLst/>
                          <a:latin typeface="+mn-lt"/>
                          <a:ea typeface="+mn-ea"/>
                          <a:cs typeface="+mn-cs"/>
                        </a:rPr>
                        <a:t>Αναγνώριση Προτύπων - Νευρωνικά Δίκτυα</a:t>
                      </a:r>
                    </a:p>
                  </a:txBody>
                  <a:tcPr marL="9525" marR="9525" marT="9525" marB="0" anchor="b"/>
                </a:tc>
                <a:tc>
                  <a:txBody>
                    <a:bodyPr/>
                    <a:lstStyle/>
                    <a:p>
                      <a:pPr algn="ctr" fontAlgn="t"/>
                      <a:r>
                        <a:rPr lang="el-GR" sz="1600" u="none" strike="noStrike" kern="1200" dirty="0">
                          <a:solidFill>
                            <a:schemeClr val="dk1"/>
                          </a:solidFill>
                          <a:effectLst/>
                          <a:latin typeface="+mn-lt"/>
                          <a:ea typeface="+mn-ea"/>
                          <a:cs typeface="+mn-cs"/>
                        </a:rPr>
                        <a:t>ΕΥ</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3</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3</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0</a:t>
                      </a:r>
                    </a:p>
                  </a:txBody>
                  <a:tcPr marL="9525" marR="9525" marT="9525" marB="0"/>
                </a:tc>
                <a:extLst>
                  <a:ext uri="{0D108BD9-81ED-4DB2-BD59-A6C34878D82A}">
                    <a16:rowId xmlns:a16="http://schemas.microsoft.com/office/drawing/2014/main" xmlns="" val="3451538567"/>
                  </a:ext>
                </a:extLst>
              </a:tr>
            </a:tbl>
          </a:graphicData>
        </a:graphic>
      </p:graphicFrame>
      <p:graphicFrame>
        <p:nvGraphicFramePr>
          <p:cNvPr id="11" name="Θέση περιεχομένου 6"/>
          <p:cNvGraphicFramePr>
            <a:graphicFrameLocks/>
          </p:cNvGraphicFramePr>
          <p:nvPr>
            <p:extLst>
              <p:ext uri="{D42A27DB-BD31-4B8C-83A1-F6EECF244321}">
                <p14:modId xmlns:p14="http://schemas.microsoft.com/office/powerpoint/2010/main" val="584566818"/>
              </p:ext>
            </p:extLst>
          </p:nvPr>
        </p:nvGraphicFramePr>
        <p:xfrm>
          <a:off x="822959" y="4482088"/>
          <a:ext cx="7605646" cy="1779184"/>
        </p:xfrm>
        <a:graphic>
          <a:graphicData uri="http://schemas.openxmlformats.org/drawingml/2006/table">
            <a:tbl>
              <a:tblPr firstRow="1" bandRow="1">
                <a:tableStyleId>{21E4AEA4-8DFA-4A89-87EB-49C32662AFE0}</a:tableStyleId>
              </a:tblPr>
              <a:tblGrid>
                <a:gridCol w="909002">
                  <a:extLst>
                    <a:ext uri="{9D8B030D-6E8A-4147-A177-3AD203B41FA5}">
                      <a16:colId xmlns:a16="http://schemas.microsoft.com/office/drawing/2014/main" xmlns="" val="491198570"/>
                    </a:ext>
                  </a:extLst>
                </a:gridCol>
                <a:gridCol w="3090019">
                  <a:extLst>
                    <a:ext uri="{9D8B030D-6E8A-4147-A177-3AD203B41FA5}">
                      <a16:colId xmlns:a16="http://schemas.microsoft.com/office/drawing/2014/main" xmlns="" val="1298346251"/>
                    </a:ext>
                  </a:extLst>
                </a:gridCol>
                <a:gridCol w="1105247">
                  <a:extLst>
                    <a:ext uri="{9D8B030D-6E8A-4147-A177-3AD203B41FA5}">
                      <a16:colId xmlns:a16="http://schemas.microsoft.com/office/drawing/2014/main" xmlns="" val="449396258"/>
                    </a:ext>
                  </a:extLst>
                </a:gridCol>
                <a:gridCol w="617848">
                  <a:extLst>
                    <a:ext uri="{9D8B030D-6E8A-4147-A177-3AD203B41FA5}">
                      <a16:colId xmlns:a16="http://schemas.microsoft.com/office/drawing/2014/main" xmlns="" val="1071279117"/>
                    </a:ext>
                  </a:extLst>
                </a:gridCol>
                <a:gridCol w="929956">
                  <a:extLst>
                    <a:ext uri="{9D8B030D-6E8A-4147-A177-3AD203B41FA5}">
                      <a16:colId xmlns:a16="http://schemas.microsoft.com/office/drawing/2014/main" xmlns="" val="3670573980"/>
                    </a:ext>
                  </a:extLst>
                </a:gridCol>
                <a:gridCol w="953574">
                  <a:extLst>
                    <a:ext uri="{9D8B030D-6E8A-4147-A177-3AD203B41FA5}">
                      <a16:colId xmlns:a16="http://schemas.microsoft.com/office/drawing/2014/main" xmlns="" val="2358220388"/>
                    </a:ext>
                  </a:extLst>
                </a:gridCol>
              </a:tblGrid>
              <a:tr h="253365">
                <a:tc>
                  <a:txBody>
                    <a:bodyPr/>
                    <a:lstStyle/>
                    <a:p>
                      <a:pPr algn="ctr" fontAlgn="b"/>
                      <a:r>
                        <a:rPr lang="el-GR" sz="1600" u="none" strike="noStrike" dirty="0">
                          <a:effectLst/>
                        </a:rPr>
                        <a:t>Κωδικός</a:t>
                      </a:r>
                      <a:endParaRPr lang="el-GR" sz="1600" b="1" i="0" u="none" strike="noStrike" dirty="0">
                        <a:effectLst/>
                        <a:latin typeface="+mn-lt"/>
                      </a:endParaRPr>
                    </a:p>
                  </a:txBody>
                  <a:tcPr marL="9525" marR="9525" marT="9525" marB="0" anchor="b"/>
                </a:tc>
                <a:tc>
                  <a:txBody>
                    <a:bodyPr/>
                    <a:lstStyle/>
                    <a:p>
                      <a:pPr algn="l" fontAlgn="b"/>
                      <a:r>
                        <a:rPr lang="el-GR" sz="1600" u="none" strike="noStrike" dirty="0">
                          <a:effectLst/>
                        </a:rPr>
                        <a:t>Τίτλος μαθήματος</a:t>
                      </a:r>
                      <a:endParaRPr lang="el-GR" sz="1600" b="1" i="0" u="none" strike="noStrike" dirty="0">
                        <a:effectLst/>
                        <a:latin typeface="+mn-lt"/>
                      </a:endParaRPr>
                    </a:p>
                  </a:txBody>
                  <a:tcPr marL="9525" marR="9525" marT="9525" marB="0" anchor="b"/>
                </a:tc>
                <a:tc>
                  <a:txBody>
                    <a:bodyPr/>
                    <a:lstStyle/>
                    <a:p>
                      <a:pPr algn="ctr" fontAlgn="b"/>
                      <a:r>
                        <a:rPr lang="el-GR" sz="1600" u="none" strike="noStrike">
                          <a:effectLst/>
                        </a:rPr>
                        <a:t>Κατηγορία</a:t>
                      </a:r>
                      <a:endParaRPr lang="el-GR" sz="1600" b="1" i="0" u="none" strike="noStrike">
                        <a:effectLst/>
                        <a:latin typeface="+mn-lt"/>
                      </a:endParaRPr>
                    </a:p>
                  </a:txBody>
                  <a:tcPr marL="9525" marR="9525" marT="9525" marB="0" anchor="b"/>
                </a:tc>
                <a:tc>
                  <a:txBody>
                    <a:bodyPr/>
                    <a:lstStyle/>
                    <a:p>
                      <a:pPr algn="ctr" fontAlgn="b"/>
                      <a:r>
                        <a:rPr lang="en-US" sz="1600" u="none" strike="noStrike">
                          <a:effectLst/>
                        </a:rPr>
                        <a:t>ECTS</a:t>
                      </a:r>
                      <a:endParaRPr lang="en-US" sz="1600" b="1" i="0" u="none" strike="noStrike">
                        <a:effectLst/>
                        <a:latin typeface="+mn-lt"/>
                      </a:endParaRPr>
                    </a:p>
                  </a:txBody>
                  <a:tcPr marL="9525" marR="9525" marT="9525" marB="0" anchor="b"/>
                </a:tc>
                <a:tc>
                  <a:txBody>
                    <a:bodyPr/>
                    <a:lstStyle/>
                    <a:p>
                      <a:pPr algn="ctr" fontAlgn="b"/>
                      <a:r>
                        <a:rPr lang="el-GR" sz="1600" u="none" strike="noStrike" dirty="0">
                          <a:effectLst/>
                        </a:rPr>
                        <a:t>Ώρες (Θ)</a:t>
                      </a:r>
                      <a:endParaRPr lang="el-GR" sz="1600" b="1" i="0" u="none" strike="noStrike" dirty="0">
                        <a:effectLst/>
                        <a:latin typeface="+mn-lt"/>
                      </a:endParaRPr>
                    </a:p>
                  </a:txBody>
                  <a:tcPr marL="9525" marR="9525" marT="9525" marB="0" anchor="b"/>
                </a:tc>
                <a:tc>
                  <a:txBody>
                    <a:bodyPr/>
                    <a:lstStyle/>
                    <a:p>
                      <a:pPr algn="ctr" fontAlgn="b"/>
                      <a:r>
                        <a:rPr lang="el-GR" sz="1600" u="none" strike="noStrike">
                          <a:effectLst/>
                        </a:rPr>
                        <a:t>Ώρες (Ε)</a:t>
                      </a:r>
                      <a:endParaRPr lang="el-GR" sz="1600" b="1" i="0" u="none" strike="noStrike">
                        <a:effectLst/>
                        <a:latin typeface="+mn-lt"/>
                      </a:endParaRPr>
                    </a:p>
                  </a:txBody>
                  <a:tcPr marL="9525" marR="9525" marT="9525" marB="0" anchor="b"/>
                </a:tc>
                <a:extLst>
                  <a:ext uri="{0D108BD9-81ED-4DB2-BD59-A6C34878D82A}">
                    <a16:rowId xmlns:a16="http://schemas.microsoft.com/office/drawing/2014/main" xmlns="" val="1017989863"/>
                  </a:ext>
                </a:extLst>
              </a:tr>
              <a:tr h="287569">
                <a:tc>
                  <a:txBody>
                    <a:bodyPr/>
                    <a:lstStyle/>
                    <a:p>
                      <a:pPr algn="ctr" fontAlgn="t"/>
                      <a:r>
                        <a:rPr lang="el-GR" sz="1600" u="none" strike="noStrike" kern="1200" dirty="0">
                          <a:solidFill>
                            <a:schemeClr val="dk1"/>
                          </a:solidFill>
                          <a:effectLst/>
                          <a:latin typeface="+mn-lt"/>
                          <a:ea typeface="+mn-ea"/>
                          <a:cs typeface="+mn-cs"/>
                        </a:rPr>
                        <a:t>5703</a:t>
                      </a:r>
                    </a:p>
                  </a:txBody>
                  <a:tcPr marL="9525" marR="9525" marT="9525" marB="0"/>
                </a:tc>
                <a:tc>
                  <a:txBody>
                    <a:bodyPr/>
                    <a:lstStyle/>
                    <a:p>
                      <a:pPr algn="l" fontAlgn="t"/>
                      <a:r>
                        <a:rPr lang="el-GR" sz="1600" u="none" strike="noStrike" kern="1200" dirty="0">
                          <a:solidFill>
                            <a:schemeClr val="dk1"/>
                          </a:solidFill>
                          <a:effectLst/>
                          <a:latin typeface="+mn-lt"/>
                          <a:ea typeface="+mn-ea"/>
                          <a:cs typeface="+mn-cs"/>
                        </a:rPr>
                        <a:t>Γραφικά Υπολογιστών</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ΕΥ</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6</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5</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0</a:t>
                      </a:r>
                    </a:p>
                  </a:txBody>
                  <a:tcPr marL="9525" marR="9525" marT="9525" marB="0"/>
                </a:tc>
                <a:extLst>
                  <a:ext uri="{0D108BD9-81ED-4DB2-BD59-A6C34878D82A}">
                    <a16:rowId xmlns:a16="http://schemas.microsoft.com/office/drawing/2014/main" xmlns="" val="765497885"/>
                  </a:ext>
                </a:extLst>
              </a:tr>
              <a:tr h="741045">
                <a:tc>
                  <a:txBody>
                    <a:bodyPr/>
                    <a:lstStyle/>
                    <a:p>
                      <a:pPr algn="ctr" fontAlgn="t"/>
                      <a:r>
                        <a:rPr lang="el-GR" sz="1600" u="none" strike="noStrike" kern="1200" dirty="0">
                          <a:solidFill>
                            <a:schemeClr val="dk1"/>
                          </a:solidFill>
                          <a:effectLst/>
                          <a:latin typeface="+mn-lt"/>
                          <a:ea typeface="+mn-ea"/>
                          <a:cs typeface="+mn-cs"/>
                        </a:rPr>
                        <a:t>5704</a:t>
                      </a:r>
                    </a:p>
                  </a:txBody>
                  <a:tcPr marL="9525" marR="9525" marT="9525" marB="0"/>
                </a:tc>
                <a:tc>
                  <a:txBody>
                    <a:bodyPr/>
                    <a:lstStyle/>
                    <a:p>
                      <a:pPr algn="l" fontAlgn="t"/>
                      <a:r>
                        <a:rPr lang="el-GR" sz="1600" u="none" strike="noStrike" kern="1200">
                          <a:solidFill>
                            <a:schemeClr val="dk1"/>
                          </a:solidFill>
                          <a:effectLst/>
                          <a:latin typeface="+mn-lt"/>
                          <a:ea typeface="+mn-ea"/>
                          <a:cs typeface="+mn-cs"/>
                        </a:rPr>
                        <a:t>Προηγμένες Αρχιτεκτονικές Υπολογιστών και Παράλληλα Συστήματα</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ΕΥ</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6</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5</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0</a:t>
                      </a:r>
                    </a:p>
                  </a:txBody>
                  <a:tcPr marL="9525" marR="9525" marT="9525" marB="0"/>
                </a:tc>
                <a:extLst>
                  <a:ext uri="{0D108BD9-81ED-4DB2-BD59-A6C34878D82A}">
                    <a16:rowId xmlns:a16="http://schemas.microsoft.com/office/drawing/2014/main" xmlns="" val="2300977625"/>
                  </a:ext>
                </a:extLst>
              </a:tr>
              <a:tr h="497205">
                <a:tc>
                  <a:txBody>
                    <a:bodyPr/>
                    <a:lstStyle/>
                    <a:p>
                      <a:pPr algn="ctr" fontAlgn="t"/>
                      <a:r>
                        <a:rPr lang="el-GR" sz="1600" u="none" strike="noStrike" kern="1200">
                          <a:solidFill>
                            <a:schemeClr val="dk1"/>
                          </a:solidFill>
                          <a:effectLst/>
                          <a:latin typeface="+mn-lt"/>
                          <a:ea typeface="+mn-ea"/>
                          <a:cs typeface="+mn-cs"/>
                        </a:rPr>
                        <a:t>5711</a:t>
                      </a:r>
                    </a:p>
                  </a:txBody>
                  <a:tcPr marL="9525" marR="9525" marT="9525" marB="0"/>
                </a:tc>
                <a:tc>
                  <a:txBody>
                    <a:bodyPr/>
                    <a:lstStyle/>
                    <a:p>
                      <a:pPr algn="l" fontAlgn="t"/>
                      <a:r>
                        <a:rPr lang="el-GR" sz="1600" u="none" strike="noStrike" kern="1200">
                          <a:solidFill>
                            <a:schemeClr val="dk1"/>
                          </a:solidFill>
                          <a:effectLst/>
                          <a:latin typeface="+mn-lt"/>
                          <a:ea typeface="+mn-ea"/>
                          <a:cs typeface="+mn-cs"/>
                        </a:rPr>
                        <a:t>Διαχείριση Συστήματος και Υπηρεσιών DBMS</a:t>
                      </a:r>
                    </a:p>
                  </a:txBody>
                  <a:tcPr marL="9525" marR="9525" marT="9525" marB="0"/>
                </a:tc>
                <a:tc>
                  <a:txBody>
                    <a:bodyPr/>
                    <a:lstStyle/>
                    <a:p>
                      <a:pPr algn="ctr" fontAlgn="t"/>
                      <a:r>
                        <a:rPr lang="el-GR" sz="1600" u="none" strike="noStrike" kern="1200">
                          <a:solidFill>
                            <a:schemeClr val="dk1"/>
                          </a:solidFill>
                          <a:effectLst/>
                          <a:latin typeface="+mn-lt"/>
                          <a:ea typeface="+mn-ea"/>
                          <a:cs typeface="+mn-cs"/>
                        </a:rPr>
                        <a:t>ΕΥ</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3</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3</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0</a:t>
                      </a:r>
                    </a:p>
                  </a:txBody>
                  <a:tcPr marL="9525" marR="9525" marT="9525" marB="0"/>
                </a:tc>
                <a:extLst>
                  <a:ext uri="{0D108BD9-81ED-4DB2-BD59-A6C34878D82A}">
                    <a16:rowId xmlns:a16="http://schemas.microsoft.com/office/drawing/2014/main" xmlns="" val="1813549087"/>
                  </a:ext>
                </a:extLst>
              </a:tr>
            </a:tbl>
          </a:graphicData>
        </a:graphic>
      </p:graphicFrame>
    </p:spTree>
    <p:extLst>
      <p:ext uri="{BB962C8B-B14F-4D97-AF65-F5344CB8AC3E}">
        <p14:creationId xmlns:p14="http://schemas.microsoft.com/office/powerpoint/2010/main" val="1035276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ΠΡΟΠΤΥΧΙΑΚΟ ΠΡΟΓΡΑΜΜΑ ΣΠΟΥΔΩΝ (Η’)</a:t>
            </a:r>
          </a:p>
        </p:txBody>
      </p:sp>
      <p:sp>
        <p:nvSpPr>
          <p:cNvPr id="3" name="Θέση περιεχομένου 2"/>
          <p:cNvSpPr>
            <a:spLocks noGrp="1"/>
          </p:cNvSpPr>
          <p:nvPr>
            <p:ph idx="1"/>
          </p:nvPr>
        </p:nvSpPr>
        <p:spPr>
          <a:xfrm>
            <a:off x="822959" y="2060848"/>
            <a:ext cx="7543801" cy="3808246"/>
          </a:xfrm>
        </p:spPr>
        <p:txBody>
          <a:bodyPr/>
          <a:lstStyle/>
          <a:p>
            <a:r>
              <a:rPr lang="el-GR" dirty="0"/>
              <a:t>Η’ Εξάμηνο</a:t>
            </a:r>
          </a:p>
        </p:txBody>
      </p:sp>
      <p:sp>
        <p:nvSpPr>
          <p:cNvPr id="4" name="Θέση ημερομηνίας 3"/>
          <p:cNvSpPr>
            <a:spLocks noGrp="1"/>
          </p:cNvSpPr>
          <p:nvPr>
            <p:ph type="dt" sz="half" idx="10"/>
          </p:nvPr>
        </p:nvSpPr>
        <p:spPr/>
        <p:txBody>
          <a:bodyPr/>
          <a:lstStyle/>
          <a:p>
            <a:r>
              <a:rPr lang="el-GR" dirty="0" smtClean="0"/>
              <a:t>Τμ. Μηχ. Πληροφορικής, </a:t>
            </a:r>
            <a:r>
              <a:rPr lang="el-GR" dirty="0" smtClean="0"/>
              <a:t>201</a:t>
            </a:r>
            <a:r>
              <a:rPr lang="en-US" dirty="0" smtClean="0"/>
              <a:t>9</a:t>
            </a:r>
            <a:endParaRPr lang="el-GR" dirty="0"/>
          </a:p>
        </p:txBody>
      </p:sp>
      <p:sp>
        <p:nvSpPr>
          <p:cNvPr id="5" name="Θέση υποσέλιδου 4"/>
          <p:cNvSpPr>
            <a:spLocks noGrp="1"/>
          </p:cNvSpPr>
          <p:nvPr>
            <p:ph type="ftr" sz="quarter" idx="11"/>
          </p:nvPr>
        </p:nvSpPr>
        <p:spPr/>
        <p:txBody>
          <a:bodyPr/>
          <a:lstStyle/>
          <a:p>
            <a:r>
              <a:rPr lang="el-GR"/>
              <a:t>ΚΑΤΕΥΘΥΝΣΕΙΣ ΣΤΟ ΠΡΟΓΡΑΜΜΑ ΣΠΟΥΔΩΝ</a:t>
            </a:r>
          </a:p>
        </p:txBody>
      </p:sp>
      <p:sp>
        <p:nvSpPr>
          <p:cNvPr id="6" name="Θέση αριθμού διαφάνειας 5"/>
          <p:cNvSpPr>
            <a:spLocks noGrp="1"/>
          </p:cNvSpPr>
          <p:nvPr>
            <p:ph type="sldNum" sz="quarter" idx="12"/>
          </p:nvPr>
        </p:nvSpPr>
        <p:spPr/>
        <p:txBody>
          <a:bodyPr/>
          <a:lstStyle/>
          <a:p>
            <a:fld id="{7155B4C8-4D10-45EB-9AF9-338F21D6DEC5}" type="slidenum">
              <a:rPr lang="el-GR" smtClean="0"/>
              <a:t>13</a:t>
            </a:fld>
            <a:endParaRPr lang="el-GR"/>
          </a:p>
        </p:txBody>
      </p:sp>
      <p:graphicFrame>
        <p:nvGraphicFramePr>
          <p:cNvPr id="7" name="Θέση περιεχομένου 6"/>
          <p:cNvGraphicFramePr>
            <a:graphicFrameLocks/>
          </p:cNvGraphicFramePr>
          <p:nvPr>
            <p:extLst>
              <p:ext uri="{D42A27DB-BD31-4B8C-83A1-F6EECF244321}">
                <p14:modId xmlns:p14="http://schemas.microsoft.com/office/powerpoint/2010/main" val="4048833388"/>
              </p:ext>
            </p:extLst>
          </p:nvPr>
        </p:nvGraphicFramePr>
        <p:xfrm>
          <a:off x="792036" y="2708921"/>
          <a:ext cx="7605646" cy="1218278"/>
        </p:xfrm>
        <a:graphic>
          <a:graphicData uri="http://schemas.openxmlformats.org/drawingml/2006/table">
            <a:tbl>
              <a:tblPr firstRow="1" bandRow="1">
                <a:tableStyleId>{21E4AEA4-8DFA-4A89-87EB-49C32662AFE0}</a:tableStyleId>
              </a:tblPr>
              <a:tblGrid>
                <a:gridCol w="909002">
                  <a:extLst>
                    <a:ext uri="{9D8B030D-6E8A-4147-A177-3AD203B41FA5}">
                      <a16:colId xmlns:a16="http://schemas.microsoft.com/office/drawing/2014/main" xmlns="" val="491198570"/>
                    </a:ext>
                  </a:extLst>
                </a:gridCol>
                <a:gridCol w="3090019">
                  <a:extLst>
                    <a:ext uri="{9D8B030D-6E8A-4147-A177-3AD203B41FA5}">
                      <a16:colId xmlns:a16="http://schemas.microsoft.com/office/drawing/2014/main" xmlns="" val="1298346251"/>
                    </a:ext>
                  </a:extLst>
                </a:gridCol>
                <a:gridCol w="1105247">
                  <a:extLst>
                    <a:ext uri="{9D8B030D-6E8A-4147-A177-3AD203B41FA5}">
                      <a16:colId xmlns:a16="http://schemas.microsoft.com/office/drawing/2014/main" xmlns="" val="449396258"/>
                    </a:ext>
                  </a:extLst>
                </a:gridCol>
                <a:gridCol w="617848">
                  <a:extLst>
                    <a:ext uri="{9D8B030D-6E8A-4147-A177-3AD203B41FA5}">
                      <a16:colId xmlns:a16="http://schemas.microsoft.com/office/drawing/2014/main" xmlns="" val="1071279117"/>
                    </a:ext>
                  </a:extLst>
                </a:gridCol>
                <a:gridCol w="929956">
                  <a:extLst>
                    <a:ext uri="{9D8B030D-6E8A-4147-A177-3AD203B41FA5}">
                      <a16:colId xmlns:a16="http://schemas.microsoft.com/office/drawing/2014/main" xmlns="" val="3670573980"/>
                    </a:ext>
                  </a:extLst>
                </a:gridCol>
                <a:gridCol w="953574">
                  <a:extLst>
                    <a:ext uri="{9D8B030D-6E8A-4147-A177-3AD203B41FA5}">
                      <a16:colId xmlns:a16="http://schemas.microsoft.com/office/drawing/2014/main" xmlns="" val="2358220388"/>
                    </a:ext>
                  </a:extLst>
                </a:gridCol>
              </a:tblGrid>
              <a:tr h="253365">
                <a:tc>
                  <a:txBody>
                    <a:bodyPr/>
                    <a:lstStyle/>
                    <a:p>
                      <a:pPr algn="ctr" fontAlgn="b"/>
                      <a:r>
                        <a:rPr lang="el-GR" sz="1600" u="none" strike="noStrike" dirty="0">
                          <a:effectLst/>
                        </a:rPr>
                        <a:t>Κωδικός</a:t>
                      </a:r>
                      <a:endParaRPr lang="el-GR" sz="1600" b="1" i="0" u="none" strike="noStrike" dirty="0">
                        <a:effectLst/>
                        <a:latin typeface="+mn-lt"/>
                      </a:endParaRPr>
                    </a:p>
                  </a:txBody>
                  <a:tcPr marL="9525" marR="9525" marT="9525" marB="0" anchor="b"/>
                </a:tc>
                <a:tc>
                  <a:txBody>
                    <a:bodyPr/>
                    <a:lstStyle/>
                    <a:p>
                      <a:pPr algn="l" fontAlgn="b"/>
                      <a:r>
                        <a:rPr lang="el-GR" sz="1600" u="none" strike="noStrike" dirty="0">
                          <a:effectLst/>
                        </a:rPr>
                        <a:t>Τίτλος μαθήματος</a:t>
                      </a:r>
                      <a:endParaRPr lang="el-GR" sz="1600" b="1" i="0" u="none" strike="noStrike" dirty="0">
                        <a:effectLst/>
                        <a:latin typeface="+mn-lt"/>
                      </a:endParaRPr>
                    </a:p>
                  </a:txBody>
                  <a:tcPr marL="9525" marR="9525" marT="9525" marB="0" anchor="b"/>
                </a:tc>
                <a:tc>
                  <a:txBody>
                    <a:bodyPr/>
                    <a:lstStyle/>
                    <a:p>
                      <a:pPr algn="ctr" fontAlgn="b"/>
                      <a:r>
                        <a:rPr lang="el-GR" sz="1600" u="none" strike="noStrike">
                          <a:effectLst/>
                        </a:rPr>
                        <a:t>Κατηγορία</a:t>
                      </a:r>
                      <a:endParaRPr lang="el-GR" sz="1600" b="1" i="0" u="none" strike="noStrike">
                        <a:effectLst/>
                        <a:latin typeface="+mn-lt"/>
                      </a:endParaRPr>
                    </a:p>
                  </a:txBody>
                  <a:tcPr marL="9525" marR="9525" marT="9525" marB="0" anchor="b"/>
                </a:tc>
                <a:tc>
                  <a:txBody>
                    <a:bodyPr/>
                    <a:lstStyle/>
                    <a:p>
                      <a:pPr algn="ctr" fontAlgn="b"/>
                      <a:r>
                        <a:rPr lang="en-US" sz="1600" u="none" strike="noStrike">
                          <a:effectLst/>
                        </a:rPr>
                        <a:t>ECTS</a:t>
                      </a:r>
                      <a:endParaRPr lang="en-US" sz="1600" b="1" i="0" u="none" strike="noStrike">
                        <a:effectLst/>
                        <a:latin typeface="+mn-lt"/>
                      </a:endParaRPr>
                    </a:p>
                  </a:txBody>
                  <a:tcPr marL="9525" marR="9525" marT="9525" marB="0" anchor="b"/>
                </a:tc>
                <a:tc>
                  <a:txBody>
                    <a:bodyPr/>
                    <a:lstStyle/>
                    <a:p>
                      <a:pPr algn="ctr" fontAlgn="b"/>
                      <a:r>
                        <a:rPr lang="el-GR" sz="1600" u="none" strike="noStrike" dirty="0">
                          <a:effectLst/>
                        </a:rPr>
                        <a:t>Ώρες (Θ)</a:t>
                      </a:r>
                      <a:endParaRPr lang="el-GR" sz="1600" b="1" i="0" u="none" strike="noStrike" dirty="0">
                        <a:effectLst/>
                        <a:latin typeface="+mn-lt"/>
                      </a:endParaRPr>
                    </a:p>
                  </a:txBody>
                  <a:tcPr marL="9525" marR="9525" marT="9525" marB="0" anchor="b"/>
                </a:tc>
                <a:tc>
                  <a:txBody>
                    <a:bodyPr/>
                    <a:lstStyle/>
                    <a:p>
                      <a:pPr algn="ctr" fontAlgn="b"/>
                      <a:r>
                        <a:rPr lang="el-GR" sz="1600" u="none" strike="noStrike">
                          <a:effectLst/>
                        </a:rPr>
                        <a:t>Ώρες (Ε)</a:t>
                      </a:r>
                      <a:endParaRPr lang="el-GR" sz="1600" b="1" i="0" u="none" strike="noStrike">
                        <a:effectLst/>
                        <a:latin typeface="+mn-lt"/>
                      </a:endParaRPr>
                    </a:p>
                  </a:txBody>
                  <a:tcPr marL="9525" marR="9525" marT="9525" marB="0" anchor="b"/>
                </a:tc>
                <a:extLst>
                  <a:ext uri="{0D108BD9-81ED-4DB2-BD59-A6C34878D82A}">
                    <a16:rowId xmlns:a16="http://schemas.microsoft.com/office/drawing/2014/main" xmlns="" val="1017989863"/>
                  </a:ext>
                </a:extLst>
              </a:tr>
              <a:tr h="466714">
                <a:tc>
                  <a:txBody>
                    <a:bodyPr/>
                    <a:lstStyle/>
                    <a:p>
                      <a:pPr algn="ctr" fontAlgn="t"/>
                      <a:endParaRPr lang="el-GR" sz="1600" u="none" strike="noStrike" kern="1200" dirty="0">
                        <a:solidFill>
                          <a:schemeClr val="dk1"/>
                        </a:solidFill>
                        <a:effectLst/>
                        <a:latin typeface="+mn-lt"/>
                        <a:ea typeface="+mn-ea"/>
                        <a:cs typeface="+mn-cs"/>
                      </a:endParaRPr>
                    </a:p>
                  </a:txBody>
                  <a:tcPr marL="9525" marR="9525" marT="9525" marB="0"/>
                </a:tc>
                <a:tc>
                  <a:txBody>
                    <a:bodyPr/>
                    <a:lstStyle/>
                    <a:p>
                      <a:pPr algn="l" fontAlgn="t"/>
                      <a:r>
                        <a:rPr lang="el-GR" sz="1600" u="none" strike="noStrike" kern="1200" dirty="0">
                          <a:solidFill>
                            <a:schemeClr val="dk1"/>
                          </a:solidFill>
                          <a:effectLst/>
                          <a:latin typeface="+mn-lt"/>
                          <a:ea typeface="+mn-ea"/>
                          <a:cs typeface="+mn-cs"/>
                        </a:rPr>
                        <a:t>Πτυχιακή Εργασία</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ΥΠΟΧΡ</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20</a:t>
                      </a:r>
                    </a:p>
                  </a:txBody>
                  <a:tcPr marL="9525" marR="9525" marT="9525" marB="0"/>
                </a:tc>
                <a:tc>
                  <a:txBody>
                    <a:bodyPr/>
                    <a:lstStyle/>
                    <a:p>
                      <a:pPr algn="ctr" fontAlgn="t"/>
                      <a:endParaRPr lang="el-GR" sz="1600" u="none" strike="noStrike" kern="1200" dirty="0">
                        <a:solidFill>
                          <a:schemeClr val="dk1"/>
                        </a:solidFill>
                        <a:effectLst/>
                        <a:latin typeface="+mn-lt"/>
                        <a:ea typeface="+mn-ea"/>
                        <a:cs typeface="+mn-cs"/>
                      </a:endParaRPr>
                    </a:p>
                  </a:txBody>
                  <a:tcPr marL="9525" marR="9525" marT="9525" marB="0"/>
                </a:tc>
                <a:tc>
                  <a:txBody>
                    <a:bodyPr/>
                    <a:lstStyle/>
                    <a:p>
                      <a:pPr algn="ctr" fontAlgn="t"/>
                      <a:endParaRPr lang="el-GR" sz="1600" u="none" strike="noStrike" kern="1200">
                        <a:solidFill>
                          <a:schemeClr val="dk1"/>
                        </a:solidFill>
                        <a:effectLst/>
                        <a:latin typeface="+mn-lt"/>
                        <a:ea typeface="+mn-ea"/>
                        <a:cs typeface="+mn-cs"/>
                      </a:endParaRPr>
                    </a:p>
                  </a:txBody>
                  <a:tcPr marL="9525" marR="9525" marT="9525" marB="0"/>
                </a:tc>
                <a:extLst>
                  <a:ext uri="{0D108BD9-81ED-4DB2-BD59-A6C34878D82A}">
                    <a16:rowId xmlns:a16="http://schemas.microsoft.com/office/drawing/2014/main" xmlns="" val="765497885"/>
                  </a:ext>
                </a:extLst>
              </a:tr>
              <a:tr h="498199">
                <a:tc>
                  <a:txBody>
                    <a:bodyPr/>
                    <a:lstStyle/>
                    <a:p>
                      <a:pPr algn="ctr" fontAlgn="t"/>
                      <a:endParaRPr lang="el-GR" sz="1600" u="none" strike="noStrike" kern="1200" dirty="0">
                        <a:solidFill>
                          <a:schemeClr val="dk1"/>
                        </a:solidFill>
                        <a:effectLst/>
                        <a:latin typeface="+mn-lt"/>
                        <a:ea typeface="+mn-ea"/>
                        <a:cs typeface="+mn-cs"/>
                      </a:endParaRPr>
                    </a:p>
                  </a:txBody>
                  <a:tcPr marL="9525" marR="9525" marT="9525" marB="0"/>
                </a:tc>
                <a:tc>
                  <a:txBody>
                    <a:bodyPr/>
                    <a:lstStyle/>
                    <a:p>
                      <a:pPr algn="l" fontAlgn="t"/>
                      <a:r>
                        <a:rPr lang="el-GR" sz="1600" u="none" strike="noStrike" kern="1200" dirty="0">
                          <a:solidFill>
                            <a:schemeClr val="dk1"/>
                          </a:solidFill>
                          <a:effectLst/>
                          <a:latin typeface="+mn-lt"/>
                          <a:ea typeface="+mn-ea"/>
                          <a:cs typeface="+mn-cs"/>
                        </a:rPr>
                        <a:t>Πρακτική Άσκηση</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ΥΠΟΧΡ</a:t>
                      </a:r>
                    </a:p>
                  </a:txBody>
                  <a:tcPr marL="9525" marR="9525" marT="9525" marB="0"/>
                </a:tc>
                <a:tc>
                  <a:txBody>
                    <a:bodyPr/>
                    <a:lstStyle/>
                    <a:p>
                      <a:pPr algn="ctr" fontAlgn="t"/>
                      <a:r>
                        <a:rPr lang="el-GR" sz="1600" u="none" strike="noStrike" kern="1200" dirty="0">
                          <a:solidFill>
                            <a:schemeClr val="dk1"/>
                          </a:solidFill>
                          <a:effectLst/>
                          <a:latin typeface="+mn-lt"/>
                          <a:ea typeface="+mn-ea"/>
                          <a:cs typeface="+mn-cs"/>
                        </a:rPr>
                        <a:t>10</a:t>
                      </a:r>
                    </a:p>
                  </a:txBody>
                  <a:tcPr marL="9525" marR="9525" marT="9525" marB="0"/>
                </a:tc>
                <a:tc>
                  <a:txBody>
                    <a:bodyPr/>
                    <a:lstStyle/>
                    <a:p>
                      <a:pPr algn="ctr" fontAlgn="t"/>
                      <a:endParaRPr lang="el-GR" sz="1600" u="none" strike="noStrike" kern="1200" dirty="0">
                        <a:solidFill>
                          <a:schemeClr val="dk1"/>
                        </a:solidFill>
                        <a:effectLst/>
                        <a:latin typeface="+mn-lt"/>
                        <a:ea typeface="+mn-ea"/>
                        <a:cs typeface="+mn-cs"/>
                      </a:endParaRPr>
                    </a:p>
                  </a:txBody>
                  <a:tcPr marL="9525" marR="9525" marT="9525" marB="0"/>
                </a:tc>
                <a:tc>
                  <a:txBody>
                    <a:bodyPr/>
                    <a:lstStyle/>
                    <a:p>
                      <a:pPr algn="ctr" fontAlgn="t"/>
                      <a:endParaRPr lang="el-GR" sz="1600" u="none" strike="noStrike" kern="1200" dirty="0">
                        <a:solidFill>
                          <a:schemeClr val="dk1"/>
                        </a:solidFill>
                        <a:effectLst/>
                        <a:latin typeface="+mn-lt"/>
                        <a:ea typeface="+mn-ea"/>
                        <a:cs typeface="+mn-cs"/>
                      </a:endParaRPr>
                    </a:p>
                  </a:txBody>
                  <a:tcPr marL="9525" marR="9525" marT="9525" marB="0"/>
                </a:tc>
                <a:extLst>
                  <a:ext uri="{0D108BD9-81ED-4DB2-BD59-A6C34878D82A}">
                    <a16:rowId xmlns:a16="http://schemas.microsoft.com/office/drawing/2014/main" xmlns="" val="2300977625"/>
                  </a:ext>
                </a:extLst>
              </a:tr>
            </a:tbl>
          </a:graphicData>
        </a:graphic>
      </p:graphicFrame>
    </p:spTree>
    <p:extLst>
      <p:ext uri="{BB962C8B-B14F-4D97-AF65-F5344CB8AC3E}">
        <p14:creationId xmlns:p14="http://schemas.microsoft.com/office/powerpoint/2010/main" val="3573527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ΠΡΟΠΤΥΧΙΑΚΟ ΠΡΟΓΡΑΜΜΑ ΣΠΟΥΔΩΝ</a:t>
            </a:r>
          </a:p>
        </p:txBody>
      </p:sp>
      <p:sp>
        <p:nvSpPr>
          <p:cNvPr id="4" name="Θέση ημερομηνίας 3"/>
          <p:cNvSpPr>
            <a:spLocks noGrp="1"/>
          </p:cNvSpPr>
          <p:nvPr>
            <p:ph type="dt" sz="half" idx="10"/>
          </p:nvPr>
        </p:nvSpPr>
        <p:spPr/>
        <p:txBody>
          <a:bodyPr/>
          <a:lstStyle/>
          <a:p>
            <a:r>
              <a:rPr lang="el-GR" dirty="0" smtClean="0"/>
              <a:t>Τμ. Μηχ. Πληροφορικής, </a:t>
            </a:r>
            <a:r>
              <a:rPr lang="el-GR" dirty="0" smtClean="0"/>
              <a:t>201</a:t>
            </a:r>
            <a:r>
              <a:rPr lang="en-US" dirty="0" smtClean="0"/>
              <a:t>9</a:t>
            </a:r>
            <a:endParaRPr lang="el-GR" dirty="0"/>
          </a:p>
        </p:txBody>
      </p:sp>
      <p:sp>
        <p:nvSpPr>
          <p:cNvPr id="5" name="Θέση υποσέλιδου 4"/>
          <p:cNvSpPr>
            <a:spLocks noGrp="1"/>
          </p:cNvSpPr>
          <p:nvPr>
            <p:ph type="ftr" sz="quarter" idx="11"/>
          </p:nvPr>
        </p:nvSpPr>
        <p:spPr/>
        <p:txBody>
          <a:bodyPr/>
          <a:lstStyle/>
          <a:p>
            <a:r>
              <a:rPr lang="el-GR"/>
              <a:t>ΚΑΤΕΥΘΥΝΣΕΙΣ ΣΤΟ ΠΡΟΓΡΑΜΜΑ ΣΠΟΥΔΩΝ</a:t>
            </a:r>
          </a:p>
        </p:txBody>
      </p:sp>
      <p:sp>
        <p:nvSpPr>
          <p:cNvPr id="6" name="Θέση αριθμού διαφάνειας 5"/>
          <p:cNvSpPr>
            <a:spLocks noGrp="1"/>
          </p:cNvSpPr>
          <p:nvPr>
            <p:ph type="sldNum" sz="quarter" idx="12"/>
          </p:nvPr>
        </p:nvSpPr>
        <p:spPr/>
        <p:txBody>
          <a:bodyPr/>
          <a:lstStyle/>
          <a:p>
            <a:fld id="{7155B4C8-4D10-45EB-9AF9-338F21D6DEC5}" type="slidenum">
              <a:rPr lang="el-GR" smtClean="0"/>
              <a:t>2</a:t>
            </a:fld>
            <a:endParaRPr lang="el-GR"/>
          </a:p>
        </p:txBody>
      </p:sp>
      <p:sp>
        <p:nvSpPr>
          <p:cNvPr id="11" name="Ορθογώνιο: Στρογγύλεμα γωνιών 10"/>
          <p:cNvSpPr/>
          <p:nvPr/>
        </p:nvSpPr>
        <p:spPr>
          <a:xfrm>
            <a:off x="3779912" y="3429000"/>
            <a:ext cx="1800200" cy="10081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l-GR" dirty="0"/>
              <a:t>ΚΑΤΕΥΘΥΝΣΗ </a:t>
            </a:r>
          </a:p>
          <a:p>
            <a:pPr algn="ctr"/>
            <a:r>
              <a:rPr lang="el-GR" dirty="0"/>
              <a:t>ΜΗΧ.</a:t>
            </a:r>
          </a:p>
          <a:p>
            <a:pPr algn="ctr"/>
            <a:r>
              <a:rPr lang="el-GR" dirty="0"/>
              <a:t>ΔΙΚΤΥΩΝ</a:t>
            </a:r>
          </a:p>
        </p:txBody>
      </p:sp>
      <p:sp>
        <p:nvSpPr>
          <p:cNvPr id="12" name="Βέλος: Κάτω 11"/>
          <p:cNvSpPr/>
          <p:nvPr/>
        </p:nvSpPr>
        <p:spPr>
          <a:xfrm>
            <a:off x="4553998" y="2870758"/>
            <a:ext cx="252028" cy="55824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l-GR"/>
          </a:p>
        </p:txBody>
      </p:sp>
      <p:sp>
        <p:nvSpPr>
          <p:cNvPr id="15" name="Ορθογώνιο: Στρογγύλεμα γωνιών 14"/>
          <p:cNvSpPr/>
          <p:nvPr/>
        </p:nvSpPr>
        <p:spPr>
          <a:xfrm>
            <a:off x="1864539" y="4995354"/>
            <a:ext cx="5630945" cy="7379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lgn="ctr">
              <a:buFont typeface="Arial" panose="020B0604020202020204" pitchFamily="34" charset="0"/>
              <a:buChar char="•"/>
            </a:pPr>
            <a:r>
              <a:rPr lang="el-GR" dirty="0"/>
              <a:t>ΠΡΑΚΤΙΚΗ ΑΣΚΗΣΗ</a:t>
            </a:r>
          </a:p>
          <a:p>
            <a:pPr marL="285750" indent="-285750" algn="ctr">
              <a:buFont typeface="Arial" panose="020B0604020202020204" pitchFamily="34" charset="0"/>
              <a:buChar char="•"/>
            </a:pPr>
            <a:r>
              <a:rPr lang="el-GR" dirty="0"/>
              <a:t>ΠΤΥΧΙΑΚΗ ΕΡΓΑΣΙΑ</a:t>
            </a:r>
          </a:p>
        </p:txBody>
      </p:sp>
      <p:sp>
        <p:nvSpPr>
          <p:cNvPr id="17" name="Βέλος: Κάτω 16"/>
          <p:cNvSpPr/>
          <p:nvPr/>
        </p:nvSpPr>
        <p:spPr>
          <a:xfrm>
            <a:off x="4553998" y="4437112"/>
            <a:ext cx="252028" cy="55824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l-GR"/>
          </a:p>
        </p:txBody>
      </p:sp>
      <p:sp>
        <p:nvSpPr>
          <p:cNvPr id="18" name="Βέλος: Κάτω 17"/>
          <p:cNvSpPr/>
          <p:nvPr/>
        </p:nvSpPr>
        <p:spPr>
          <a:xfrm rot="3540000">
            <a:off x="5900314" y="4023598"/>
            <a:ext cx="252028" cy="125991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l-GR" dirty="0"/>
          </a:p>
        </p:txBody>
      </p:sp>
      <p:sp>
        <p:nvSpPr>
          <p:cNvPr id="19" name="Βέλος: Κάτω 18"/>
          <p:cNvSpPr/>
          <p:nvPr/>
        </p:nvSpPr>
        <p:spPr>
          <a:xfrm rot="18060000" flipH="1">
            <a:off x="3238000" y="4023598"/>
            <a:ext cx="252028" cy="125991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l-GR" dirty="0"/>
          </a:p>
        </p:txBody>
      </p:sp>
      <p:sp>
        <p:nvSpPr>
          <p:cNvPr id="10" name="Ορθογώνιο: Στρογγύλεμα γωνιών 9"/>
          <p:cNvSpPr/>
          <p:nvPr/>
        </p:nvSpPr>
        <p:spPr>
          <a:xfrm>
            <a:off x="5695285" y="3429000"/>
            <a:ext cx="1800200" cy="10081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l-GR" dirty="0"/>
              <a:t>ΚΑΤΕΥΘΥΝΣΗ ΜΗΧ. ΥΠΟΛΟΓΙΣΤΩΝ</a:t>
            </a:r>
          </a:p>
        </p:txBody>
      </p:sp>
      <p:sp>
        <p:nvSpPr>
          <p:cNvPr id="8" name="Ορθογώνιο: Στρογγύλεμα γωνιών 7"/>
          <p:cNvSpPr/>
          <p:nvPr/>
        </p:nvSpPr>
        <p:spPr>
          <a:xfrm>
            <a:off x="1864539" y="3429000"/>
            <a:ext cx="1800200" cy="10081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l-GR" dirty="0"/>
              <a:t>ΚΑΤΕΥΘΥΝΣΗ ΜΗΧ. ΛΟΓΙΣΜΙΚΟΥ</a:t>
            </a:r>
          </a:p>
        </p:txBody>
      </p:sp>
      <p:sp>
        <p:nvSpPr>
          <p:cNvPr id="13" name="Βέλος: Κάτω 12"/>
          <p:cNvSpPr/>
          <p:nvPr/>
        </p:nvSpPr>
        <p:spPr>
          <a:xfrm rot="3540000">
            <a:off x="3237999" y="2465066"/>
            <a:ext cx="252028" cy="125991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l-GR" dirty="0"/>
          </a:p>
        </p:txBody>
      </p:sp>
      <p:sp>
        <p:nvSpPr>
          <p:cNvPr id="14" name="Βέλος: Κάτω 13"/>
          <p:cNvSpPr/>
          <p:nvPr/>
        </p:nvSpPr>
        <p:spPr>
          <a:xfrm rot="18060000" flipH="1">
            <a:off x="5898727" y="2465066"/>
            <a:ext cx="252028" cy="125991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l-GR" dirty="0"/>
          </a:p>
        </p:txBody>
      </p:sp>
      <p:sp>
        <p:nvSpPr>
          <p:cNvPr id="7" name="Ορθογώνιο: Στρογγύλεμα γωνιών 6"/>
          <p:cNvSpPr/>
          <p:nvPr/>
        </p:nvSpPr>
        <p:spPr>
          <a:xfrm>
            <a:off x="3779912" y="1862646"/>
            <a:ext cx="180020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ΜΑΘΗΜΑΤΑ ΚΟΡΜΟΥ</a:t>
            </a:r>
          </a:p>
        </p:txBody>
      </p:sp>
      <p:cxnSp>
        <p:nvCxnSpPr>
          <p:cNvPr id="21" name="Ευθύγραμμο βέλος σύνδεσης 20"/>
          <p:cNvCxnSpPr/>
          <p:nvPr/>
        </p:nvCxnSpPr>
        <p:spPr>
          <a:xfrm>
            <a:off x="971600" y="1988840"/>
            <a:ext cx="0" cy="1008112"/>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22" name="Ευθύγραμμο βέλος σύνδεσης 21"/>
          <p:cNvCxnSpPr/>
          <p:nvPr/>
        </p:nvCxnSpPr>
        <p:spPr>
          <a:xfrm>
            <a:off x="971600" y="3429000"/>
            <a:ext cx="0" cy="1008112"/>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23" name="Ευθύγραμμο βέλος σύνδεσης 22"/>
          <p:cNvCxnSpPr/>
          <p:nvPr/>
        </p:nvCxnSpPr>
        <p:spPr>
          <a:xfrm>
            <a:off x="971600" y="4860249"/>
            <a:ext cx="0" cy="1008112"/>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466120" y="2182779"/>
            <a:ext cx="461665" cy="620234"/>
          </a:xfrm>
          <a:prstGeom prst="rect">
            <a:avLst/>
          </a:prstGeom>
          <a:noFill/>
        </p:spPr>
        <p:txBody>
          <a:bodyPr vert="vert270" wrap="none" rtlCol="0">
            <a:spAutoFit/>
          </a:bodyPr>
          <a:lstStyle/>
          <a:p>
            <a:r>
              <a:rPr lang="el-GR" dirty="0"/>
              <a:t>Α’ - Ε’</a:t>
            </a:r>
          </a:p>
        </p:txBody>
      </p:sp>
      <p:sp>
        <p:nvSpPr>
          <p:cNvPr id="25" name="TextBox 24"/>
          <p:cNvSpPr txBox="1"/>
          <p:nvPr/>
        </p:nvSpPr>
        <p:spPr>
          <a:xfrm>
            <a:off x="466120" y="3522848"/>
            <a:ext cx="461665" cy="720325"/>
          </a:xfrm>
          <a:prstGeom prst="rect">
            <a:avLst/>
          </a:prstGeom>
          <a:noFill/>
        </p:spPr>
        <p:txBody>
          <a:bodyPr vert="vert270" wrap="none" rtlCol="0">
            <a:spAutoFit/>
          </a:bodyPr>
          <a:lstStyle/>
          <a:p>
            <a:r>
              <a:rPr lang="el-GR" dirty="0"/>
              <a:t>ΣΤ’ - Ζ’</a:t>
            </a:r>
          </a:p>
        </p:txBody>
      </p:sp>
      <p:sp>
        <p:nvSpPr>
          <p:cNvPr id="26" name="TextBox 25"/>
          <p:cNvSpPr txBox="1"/>
          <p:nvPr/>
        </p:nvSpPr>
        <p:spPr>
          <a:xfrm>
            <a:off x="466120" y="5086025"/>
            <a:ext cx="461665" cy="575572"/>
          </a:xfrm>
          <a:prstGeom prst="rect">
            <a:avLst/>
          </a:prstGeom>
          <a:noFill/>
        </p:spPr>
        <p:txBody>
          <a:bodyPr vert="vert270" wrap="square" rtlCol="0">
            <a:spAutoFit/>
          </a:bodyPr>
          <a:lstStyle/>
          <a:p>
            <a:pPr algn="ctr"/>
            <a:r>
              <a:rPr lang="el-GR" dirty="0"/>
              <a:t>Η’</a:t>
            </a:r>
          </a:p>
        </p:txBody>
      </p:sp>
      <p:sp>
        <p:nvSpPr>
          <p:cNvPr id="27" name="TextBox 26"/>
          <p:cNvSpPr txBox="1"/>
          <p:nvPr/>
        </p:nvSpPr>
        <p:spPr>
          <a:xfrm>
            <a:off x="1015416" y="2042644"/>
            <a:ext cx="461665" cy="900503"/>
          </a:xfrm>
          <a:prstGeom prst="rect">
            <a:avLst/>
          </a:prstGeom>
          <a:noFill/>
        </p:spPr>
        <p:txBody>
          <a:bodyPr vert="vert270" wrap="none" rtlCol="0">
            <a:spAutoFit/>
          </a:bodyPr>
          <a:lstStyle/>
          <a:p>
            <a:r>
              <a:rPr lang="el-GR" dirty="0"/>
              <a:t>Εξάμηνα</a:t>
            </a:r>
          </a:p>
        </p:txBody>
      </p:sp>
      <p:sp>
        <p:nvSpPr>
          <p:cNvPr id="28" name="TextBox 27"/>
          <p:cNvSpPr txBox="1"/>
          <p:nvPr/>
        </p:nvSpPr>
        <p:spPr>
          <a:xfrm>
            <a:off x="1015416" y="3482804"/>
            <a:ext cx="461665" cy="900503"/>
          </a:xfrm>
          <a:prstGeom prst="rect">
            <a:avLst/>
          </a:prstGeom>
          <a:noFill/>
        </p:spPr>
        <p:txBody>
          <a:bodyPr vert="vert270" wrap="none" rtlCol="0">
            <a:spAutoFit/>
          </a:bodyPr>
          <a:lstStyle/>
          <a:p>
            <a:r>
              <a:rPr lang="el-GR" dirty="0"/>
              <a:t>Εξάμηνα</a:t>
            </a:r>
          </a:p>
        </p:txBody>
      </p:sp>
      <p:sp>
        <p:nvSpPr>
          <p:cNvPr id="29" name="TextBox 28"/>
          <p:cNvSpPr txBox="1"/>
          <p:nvPr/>
        </p:nvSpPr>
        <p:spPr>
          <a:xfrm>
            <a:off x="1015416" y="4923671"/>
            <a:ext cx="461665" cy="890885"/>
          </a:xfrm>
          <a:prstGeom prst="rect">
            <a:avLst/>
          </a:prstGeom>
          <a:noFill/>
        </p:spPr>
        <p:txBody>
          <a:bodyPr vert="vert270" wrap="none" rtlCol="0">
            <a:spAutoFit/>
          </a:bodyPr>
          <a:lstStyle/>
          <a:p>
            <a:r>
              <a:rPr lang="el-GR" dirty="0"/>
              <a:t>Εξάμηνο</a:t>
            </a:r>
          </a:p>
        </p:txBody>
      </p:sp>
    </p:spTree>
    <p:extLst>
      <p:ext uri="{BB962C8B-B14F-4D97-AF65-F5344CB8AC3E}">
        <p14:creationId xmlns:p14="http://schemas.microsoft.com/office/powerpoint/2010/main" val="2858107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ΠΡΟΠΤΥΧΙΑΚΟ ΠΡΟΓΡΑΜΜΑ ΣΠΟΥΔΩΝ (Α)</a:t>
            </a:r>
          </a:p>
        </p:txBody>
      </p:sp>
      <p:graphicFrame>
        <p:nvGraphicFramePr>
          <p:cNvPr id="7" name="Θέση περιεχομένου 6"/>
          <p:cNvGraphicFramePr>
            <a:graphicFrameLocks noGrp="1"/>
          </p:cNvGraphicFramePr>
          <p:nvPr>
            <p:ph idx="1"/>
            <p:extLst>
              <p:ext uri="{D42A27DB-BD31-4B8C-83A1-F6EECF244321}">
                <p14:modId xmlns:p14="http://schemas.microsoft.com/office/powerpoint/2010/main" val="3632577402"/>
              </p:ext>
            </p:extLst>
          </p:nvPr>
        </p:nvGraphicFramePr>
        <p:xfrm>
          <a:off x="822958" y="2276872"/>
          <a:ext cx="7586405" cy="1778652"/>
        </p:xfrm>
        <a:graphic>
          <a:graphicData uri="http://schemas.openxmlformats.org/drawingml/2006/table">
            <a:tbl>
              <a:tblPr firstRow="1" bandRow="1">
                <a:tableStyleId>{5C22544A-7EE6-4342-B048-85BDC9FD1C3A}</a:tableStyleId>
              </a:tblPr>
              <a:tblGrid>
                <a:gridCol w="745631">
                  <a:extLst>
                    <a:ext uri="{9D8B030D-6E8A-4147-A177-3AD203B41FA5}">
                      <a16:colId xmlns:a16="http://schemas.microsoft.com/office/drawing/2014/main" xmlns="" val="210852424"/>
                    </a:ext>
                  </a:extLst>
                </a:gridCol>
                <a:gridCol w="3725477">
                  <a:extLst>
                    <a:ext uri="{9D8B030D-6E8A-4147-A177-3AD203B41FA5}">
                      <a16:colId xmlns:a16="http://schemas.microsoft.com/office/drawing/2014/main" xmlns="" val="1298346251"/>
                    </a:ext>
                  </a:extLst>
                </a:gridCol>
                <a:gridCol w="942350">
                  <a:extLst>
                    <a:ext uri="{9D8B030D-6E8A-4147-A177-3AD203B41FA5}">
                      <a16:colId xmlns:a16="http://schemas.microsoft.com/office/drawing/2014/main" xmlns="" val="449396258"/>
                    </a:ext>
                  </a:extLst>
                </a:gridCol>
                <a:gridCol w="421959">
                  <a:extLst>
                    <a:ext uri="{9D8B030D-6E8A-4147-A177-3AD203B41FA5}">
                      <a16:colId xmlns:a16="http://schemas.microsoft.com/office/drawing/2014/main" xmlns="" val="1071279117"/>
                    </a:ext>
                  </a:extLst>
                </a:gridCol>
                <a:gridCol w="870287">
                  <a:extLst>
                    <a:ext uri="{9D8B030D-6E8A-4147-A177-3AD203B41FA5}">
                      <a16:colId xmlns:a16="http://schemas.microsoft.com/office/drawing/2014/main" xmlns="" val="3670573980"/>
                    </a:ext>
                  </a:extLst>
                </a:gridCol>
                <a:gridCol w="880701">
                  <a:extLst>
                    <a:ext uri="{9D8B030D-6E8A-4147-A177-3AD203B41FA5}">
                      <a16:colId xmlns:a16="http://schemas.microsoft.com/office/drawing/2014/main" xmlns="" val="2358220388"/>
                    </a:ext>
                  </a:extLst>
                </a:gridCol>
              </a:tblGrid>
              <a:tr h="253365">
                <a:tc>
                  <a:txBody>
                    <a:bodyPr/>
                    <a:lstStyle/>
                    <a:p>
                      <a:pPr algn="ctr" fontAlgn="b"/>
                      <a:r>
                        <a:rPr lang="el-GR" sz="1600" b="1" i="0" u="none" strike="noStrike" dirty="0">
                          <a:effectLst/>
                          <a:latin typeface="+mn-lt"/>
                        </a:rPr>
                        <a:t>Κωδικός</a:t>
                      </a:r>
                    </a:p>
                  </a:txBody>
                  <a:tcPr marL="9525" marR="9525" marT="9525" marB="0" anchor="b"/>
                </a:tc>
                <a:tc>
                  <a:txBody>
                    <a:bodyPr/>
                    <a:lstStyle/>
                    <a:p>
                      <a:pPr algn="l" fontAlgn="b"/>
                      <a:r>
                        <a:rPr lang="el-GR" sz="1600" b="1" i="0" u="none" strike="noStrike" dirty="0">
                          <a:effectLst/>
                          <a:latin typeface="+mn-lt"/>
                        </a:rPr>
                        <a:t>Τίτλος μαθήματος</a:t>
                      </a:r>
                    </a:p>
                  </a:txBody>
                  <a:tcPr marL="9525" marR="9525" marT="9525" marB="0" anchor="b"/>
                </a:tc>
                <a:tc>
                  <a:txBody>
                    <a:bodyPr/>
                    <a:lstStyle/>
                    <a:p>
                      <a:pPr algn="ctr" fontAlgn="b"/>
                      <a:r>
                        <a:rPr lang="el-GR" sz="1600" b="1" i="0" u="none" strike="noStrike">
                          <a:effectLst/>
                          <a:latin typeface="+mn-lt"/>
                        </a:rPr>
                        <a:t>Κατηγορία</a:t>
                      </a:r>
                    </a:p>
                  </a:txBody>
                  <a:tcPr marL="9525" marR="9525" marT="9525" marB="0" anchor="b"/>
                </a:tc>
                <a:tc>
                  <a:txBody>
                    <a:bodyPr/>
                    <a:lstStyle/>
                    <a:p>
                      <a:pPr algn="ctr" fontAlgn="b"/>
                      <a:r>
                        <a:rPr lang="en-US" sz="1600" b="1" i="0" u="none" strike="noStrike">
                          <a:effectLst/>
                          <a:latin typeface="+mn-lt"/>
                        </a:rPr>
                        <a:t>ECTS</a:t>
                      </a:r>
                    </a:p>
                  </a:txBody>
                  <a:tcPr marL="9525" marR="9525" marT="9525" marB="0" anchor="b"/>
                </a:tc>
                <a:tc>
                  <a:txBody>
                    <a:bodyPr/>
                    <a:lstStyle/>
                    <a:p>
                      <a:pPr algn="ctr" fontAlgn="b"/>
                      <a:r>
                        <a:rPr lang="el-GR" sz="1600" b="1" i="0" u="none" strike="noStrike">
                          <a:effectLst/>
                          <a:latin typeface="+mn-lt"/>
                        </a:rPr>
                        <a:t>Ώρες (Θ)</a:t>
                      </a:r>
                    </a:p>
                  </a:txBody>
                  <a:tcPr marL="9525" marR="9525" marT="9525" marB="0" anchor="b"/>
                </a:tc>
                <a:tc>
                  <a:txBody>
                    <a:bodyPr/>
                    <a:lstStyle/>
                    <a:p>
                      <a:pPr algn="ctr" fontAlgn="b"/>
                      <a:r>
                        <a:rPr lang="el-GR" sz="1600" b="1" i="0" u="none" strike="noStrike" dirty="0">
                          <a:effectLst/>
                          <a:latin typeface="+mn-lt"/>
                        </a:rPr>
                        <a:t>Ώρες (Ε)</a:t>
                      </a:r>
                    </a:p>
                  </a:txBody>
                  <a:tcPr marL="9525" marR="9525" marT="9525" marB="0" anchor="b"/>
                </a:tc>
                <a:extLst>
                  <a:ext uri="{0D108BD9-81ED-4DB2-BD59-A6C34878D82A}">
                    <a16:rowId xmlns:a16="http://schemas.microsoft.com/office/drawing/2014/main" xmlns="" val="1017989863"/>
                  </a:ext>
                </a:extLst>
              </a:tr>
              <a:tr h="253365">
                <a:tc>
                  <a:txBody>
                    <a:bodyPr/>
                    <a:lstStyle/>
                    <a:p>
                      <a:pPr algn="ctr" fontAlgn="t"/>
                      <a:r>
                        <a:rPr lang="el-GR" sz="1600" b="0" i="0" u="none" strike="noStrike" dirty="0">
                          <a:effectLst/>
                          <a:latin typeface="+mn-lt"/>
                        </a:rPr>
                        <a:t>5101</a:t>
                      </a:r>
                    </a:p>
                  </a:txBody>
                  <a:tcPr marL="9525" marR="9525" marT="9525" marB="0"/>
                </a:tc>
                <a:tc>
                  <a:txBody>
                    <a:bodyPr/>
                    <a:lstStyle/>
                    <a:p>
                      <a:pPr algn="l" fontAlgn="t"/>
                      <a:r>
                        <a:rPr lang="el-GR" sz="1600" b="0" i="0" u="none" strike="noStrike">
                          <a:effectLst/>
                          <a:latin typeface="+mn-lt"/>
                        </a:rPr>
                        <a:t>Εισαγωγή στην Πληροφορική</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4</a:t>
                      </a:r>
                    </a:p>
                  </a:txBody>
                  <a:tcPr marL="9525" marR="9525" marT="9525" marB="0"/>
                </a:tc>
                <a:tc>
                  <a:txBody>
                    <a:bodyPr/>
                    <a:lstStyle/>
                    <a:p>
                      <a:pPr algn="ctr" fontAlgn="t"/>
                      <a:r>
                        <a:rPr lang="el-GR" sz="1600" b="0" i="0" u="none" strike="noStrike">
                          <a:effectLst/>
                          <a:latin typeface="+mn-lt"/>
                        </a:rPr>
                        <a:t>2</a:t>
                      </a:r>
                    </a:p>
                  </a:txBody>
                  <a:tcPr marL="9525" marR="9525" marT="9525" marB="0"/>
                </a:tc>
                <a:extLst>
                  <a:ext uri="{0D108BD9-81ED-4DB2-BD59-A6C34878D82A}">
                    <a16:rowId xmlns:a16="http://schemas.microsoft.com/office/drawing/2014/main" xmlns="" val="1604319543"/>
                  </a:ext>
                </a:extLst>
              </a:tr>
              <a:tr h="258239">
                <a:tc>
                  <a:txBody>
                    <a:bodyPr/>
                    <a:lstStyle/>
                    <a:p>
                      <a:pPr algn="ctr" fontAlgn="t"/>
                      <a:r>
                        <a:rPr lang="el-GR" sz="1600" b="0" i="0" u="none" strike="noStrike">
                          <a:effectLst/>
                          <a:latin typeface="+mn-lt"/>
                        </a:rPr>
                        <a:t>5102</a:t>
                      </a:r>
                    </a:p>
                  </a:txBody>
                  <a:tcPr marL="9525" marR="9525" marT="9525" marB="0"/>
                </a:tc>
                <a:tc>
                  <a:txBody>
                    <a:bodyPr/>
                    <a:lstStyle/>
                    <a:p>
                      <a:pPr algn="l" fontAlgn="t"/>
                      <a:r>
                        <a:rPr lang="el-GR" sz="1600" b="0" i="0" u="none" strike="noStrike">
                          <a:effectLst/>
                          <a:latin typeface="+mn-lt"/>
                        </a:rPr>
                        <a:t>Αλγοριθμική και Προγραμματισμός</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4</a:t>
                      </a:r>
                    </a:p>
                  </a:txBody>
                  <a:tcPr marL="9525" marR="9525" marT="9525" marB="0"/>
                </a:tc>
                <a:tc>
                  <a:txBody>
                    <a:bodyPr/>
                    <a:lstStyle/>
                    <a:p>
                      <a:pPr algn="ctr" fontAlgn="t"/>
                      <a:r>
                        <a:rPr lang="el-GR" sz="1600" b="0" i="0" u="none" strike="noStrike">
                          <a:effectLst/>
                          <a:latin typeface="+mn-lt"/>
                        </a:rPr>
                        <a:t>2</a:t>
                      </a:r>
                    </a:p>
                  </a:txBody>
                  <a:tcPr marL="9525" marR="9525" marT="9525" marB="0"/>
                </a:tc>
                <a:extLst>
                  <a:ext uri="{0D108BD9-81ED-4DB2-BD59-A6C34878D82A}">
                    <a16:rowId xmlns:a16="http://schemas.microsoft.com/office/drawing/2014/main" xmlns="" val="3451538567"/>
                  </a:ext>
                </a:extLst>
              </a:tr>
              <a:tr h="258239">
                <a:tc>
                  <a:txBody>
                    <a:bodyPr/>
                    <a:lstStyle/>
                    <a:p>
                      <a:pPr algn="ctr" fontAlgn="t"/>
                      <a:r>
                        <a:rPr lang="el-GR" sz="1600" b="0" i="0" u="none" strike="noStrike">
                          <a:effectLst/>
                          <a:latin typeface="+mn-lt"/>
                        </a:rPr>
                        <a:t>5103</a:t>
                      </a:r>
                    </a:p>
                  </a:txBody>
                  <a:tcPr marL="9525" marR="9525" marT="9525" marB="0"/>
                </a:tc>
                <a:tc>
                  <a:txBody>
                    <a:bodyPr/>
                    <a:lstStyle/>
                    <a:p>
                      <a:pPr algn="l" fontAlgn="t"/>
                      <a:r>
                        <a:rPr lang="el-GR" sz="1600" b="0" i="0" u="none" strike="noStrike">
                          <a:effectLst/>
                          <a:latin typeface="+mn-lt"/>
                        </a:rPr>
                        <a:t>Ψηφιακά Συστήματα</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4</a:t>
                      </a:r>
                    </a:p>
                  </a:txBody>
                  <a:tcPr marL="9525" marR="9525" marT="9525" marB="0"/>
                </a:tc>
                <a:tc>
                  <a:txBody>
                    <a:bodyPr/>
                    <a:lstStyle/>
                    <a:p>
                      <a:pPr algn="ctr" fontAlgn="t"/>
                      <a:r>
                        <a:rPr lang="el-GR" sz="1600" b="0" i="0" u="none" strike="noStrike">
                          <a:effectLst/>
                          <a:latin typeface="+mn-lt"/>
                        </a:rPr>
                        <a:t>0</a:t>
                      </a:r>
                    </a:p>
                  </a:txBody>
                  <a:tcPr marL="9525" marR="9525" marT="9525" marB="0"/>
                </a:tc>
                <a:extLst>
                  <a:ext uri="{0D108BD9-81ED-4DB2-BD59-A6C34878D82A}">
                    <a16:rowId xmlns:a16="http://schemas.microsoft.com/office/drawing/2014/main" xmlns="" val="765497885"/>
                  </a:ext>
                </a:extLst>
              </a:tr>
              <a:tr h="497205">
                <a:tc>
                  <a:txBody>
                    <a:bodyPr/>
                    <a:lstStyle/>
                    <a:p>
                      <a:pPr algn="ctr" fontAlgn="t"/>
                      <a:r>
                        <a:rPr lang="el-GR" sz="1600" b="0" i="0" u="none" strike="noStrike">
                          <a:effectLst/>
                          <a:latin typeface="+mn-lt"/>
                        </a:rPr>
                        <a:t>5104</a:t>
                      </a:r>
                    </a:p>
                  </a:txBody>
                  <a:tcPr marL="9525" marR="9525" marT="9525" marB="0"/>
                </a:tc>
                <a:tc>
                  <a:txBody>
                    <a:bodyPr/>
                    <a:lstStyle/>
                    <a:p>
                      <a:pPr algn="l" fontAlgn="t"/>
                      <a:r>
                        <a:rPr lang="el-GR" sz="1600" b="0" i="0" u="none" strike="noStrike">
                          <a:effectLst/>
                          <a:latin typeface="+mn-lt"/>
                        </a:rPr>
                        <a:t>Μαθηματική Ανάλυση και Γραμμική Άλγεβρα</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5</a:t>
                      </a:r>
                    </a:p>
                  </a:txBody>
                  <a:tcPr marL="9525" marR="9525" marT="9525" marB="0"/>
                </a:tc>
                <a:tc>
                  <a:txBody>
                    <a:bodyPr/>
                    <a:lstStyle/>
                    <a:p>
                      <a:pPr algn="ctr" fontAlgn="t"/>
                      <a:r>
                        <a:rPr lang="el-GR" sz="1600" b="0" i="0" u="none" strike="noStrike">
                          <a:effectLst/>
                          <a:latin typeface="+mn-lt"/>
                        </a:rPr>
                        <a:t>0</a:t>
                      </a:r>
                    </a:p>
                  </a:txBody>
                  <a:tcPr marL="9525" marR="9525" marT="9525" marB="0"/>
                </a:tc>
                <a:extLst>
                  <a:ext uri="{0D108BD9-81ED-4DB2-BD59-A6C34878D82A}">
                    <a16:rowId xmlns:a16="http://schemas.microsoft.com/office/drawing/2014/main" xmlns="" val="2300977625"/>
                  </a:ext>
                </a:extLst>
              </a:tr>
              <a:tr h="258239">
                <a:tc>
                  <a:txBody>
                    <a:bodyPr/>
                    <a:lstStyle/>
                    <a:p>
                      <a:pPr algn="ctr" fontAlgn="t"/>
                      <a:r>
                        <a:rPr lang="el-GR" sz="1600" b="0" i="0" u="none" strike="noStrike">
                          <a:effectLst/>
                          <a:latin typeface="+mn-lt"/>
                        </a:rPr>
                        <a:t>5105</a:t>
                      </a:r>
                    </a:p>
                  </a:txBody>
                  <a:tcPr marL="9525" marR="9525" marT="9525" marB="0"/>
                </a:tc>
                <a:tc>
                  <a:txBody>
                    <a:bodyPr/>
                    <a:lstStyle/>
                    <a:p>
                      <a:pPr algn="l" fontAlgn="t"/>
                      <a:r>
                        <a:rPr lang="el-GR" sz="1600" b="0" i="0" u="none" strike="noStrike">
                          <a:effectLst/>
                          <a:latin typeface="+mn-lt"/>
                        </a:rPr>
                        <a:t>Δεξιότητες Επικοινωνίας/Κοινωνικά Δίκτυα</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3</a:t>
                      </a:r>
                    </a:p>
                  </a:txBody>
                  <a:tcPr marL="9525" marR="9525" marT="9525" marB="0"/>
                </a:tc>
                <a:tc>
                  <a:txBody>
                    <a:bodyPr/>
                    <a:lstStyle/>
                    <a:p>
                      <a:pPr algn="ctr" fontAlgn="t"/>
                      <a:r>
                        <a:rPr lang="el-GR" sz="1600" b="0" i="0" u="none" strike="noStrike" dirty="0">
                          <a:effectLst/>
                          <a:latin typeface="+mn-lt"/>
                        </a:rPr>
                        <a:t>2</a:t>
                      </a:r>
                    </a:p>
                  </a:txBody>
                  <a:tcPr marL="9525" marR="9525" marT="9525" marB="0"/>
                </a:tc>
                <a:extLst>
                  <a:ext uri="{0D108BD9-81ED-4DB2-BD59-A6C34878D82A}">
                    <a16:rowId xmlns:a16="http://schemas.microsoft.com/office/drawing/2014/main" xmlns="" val="1813549087"/>
                  </a:ext>
                </a:extLst>
              </a:tr>
            </a:tbl>
          </a:graphicData>
        </a:graphic>
      </p:graphicFrame>
      <p:sp>
        <p:nvSpPr>
          <p:cNvPr id="4" name="Θέση ημερομηνίας 3"/>
          <p:cNvSpPr>
            <a:spLocks noGrp="1"/>
          </p:cNvSpPr>
          <p:nvPr>
            <p:ph type="dt" sz="half" idx="10"/>
          </p:nvPr>
        </p:nvSpPr>
        <p:spPr/>
        <p:txBody>
          <a:bodyPr/>
          <a:lstStyle/>
          <a:p>
            <a:r>
              <a:rPr lang="el-GR" dirty="0" smtClean="0"/>
              <a:t>Τμ. Μηχ. Πληροφορικής, </a:t>
            </a:r>
            <a:r>
              <a:rPr lang="el-GR" dirty="0" smtClean="0"/>
              <a:t>201</a:t>
            </a:r>
            <a:r>
              <a:rPr lang="en-US" dirty="0" smtClean="0"/>
              <a:t>9</a:t>
            </a:r>
            <a:endParaRPr lang="el-GR" dirty="0"/>
          </a:p>
        </p:txBody>
      </p:sp>
      <p:sp>
        <p:nvSpPr>
          <p:cNvPr id="5" name="Θέση υποσέλιδου 4"/>
          <p:cNvSpPr>
            <a:spLocks noGrp="1"/>
          </p:cNvSpPr>
          <p:nvPr>
            <p:ph type="ftr" sz="quarter" idx="11"/>
          </p:nvPr>
        </p:nvSpPr>
        <p:spPr/>
        <p:txBody>
          <a:bodyPr/>
          <a:lstStyle/>
          <a:p>
            <a:r>
              <a:rPr lang="el-GR"/>
              <a:t>ΚΑΤΕΥΘΥΝΣΕΙΣ ΣΤΟ ΠΡΟΓΡΑΜΜΑ ΣΠΟΥΔΩΝ</a:t>
            </a:r>
          </a:p>
        </p:txBody>
      </p:sp>
      <p:sp>
        <p:nvSpPr>
          <p:cNvPr id="6" name="Θέση αριθμού διαφάνειας 5"/>
          <p:cNvSpPr>
            <a:spLocks noGrp="1"/>
          </p:cNvSpPr>
          <p:nvPr>
            <p:ph type="sldNum" sz="quarter" idx="12"/>
          </p:nvPr>
        </p:nvSpPr>
        <p:spPr/>
        <p:txBody>
          <a:bodyPr/>
          <a:lstStyle/>
          <a:p>
            <a:fld id="{7155B4C8-4D10-45EB-9AF9-338F21D6DEC5}" type="slidenum">
              <a:rPr lang="el-GR" smtClean="0"/>
              <a:t>3</a:t>
            </a:fld>
            <a:endParaRPr lang="el-GR"/>
          </a:p>
        </p:txBody>
      </p:sp>
      <p:sp>
        <p:nvSpPr>
          <p:cNvPr id="9" name="Θέση περιεχομένου 2"/>
          <p:cNvSpPr txBox="1">
            <a:spLocks/>
          </p:cNvSpPr>
          <p:nvPr/>
        </p:nvSpPr>
        <p:spPr>
          <a:xfrm>
            <a:off x="822959" y="18457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l-GR" dirty="0"/>
              <a:t>Α’ Εξάμηνο</a:t>
            </a:r>
          </a:p>
        </p:txBody>
      </p:sp>
    </p:spTree>
    <p:extLst>
      <p:ext uri="{BB962C8B-B14F-4D97-AF65-F5344CB8AC3E}">
        <p14:creationId xmlns:p14="http://schemas.microsoft.com/office/powerpoint/2010/main" val="2609867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ΠΡΟΠΤΥΧΙΑΚΟ ΠΡΟΓΡΑΜΜΑ ΣΠΟΥΔΩΝ (Β)</a:t>
            </a:r>
          </a:p>
        </p:txBody>
      </p:sp>
      <p:sp>
        <p:nvSpPr>
          <p:cNvPr id="3" name="Θέση περιεχομένου 2"/>
          <p:cNvSpPr>
            <a:spLocks noGrp="1"/>
          </p:cNvSpPr>
          <p:nvPr>
            <p:ph idx="1"/>
          </p:nvPr>
        </p:nvSpPr>
        <p:spPr/>
        <p:txBody>
          <a:bodyPr/>
          <a:lstStyle/>
          <a:p>
            <a:r>
              <a:rPr lang="el-GR" dirty="0"/>
              <a:t>Β’ Εξάμηνο</a:t>
            </a:r>
          </a:p>
          <a:p>
            <a:endParaRPr lang="el-GR" dirty="0"/>
          </a:p>
        </p:txBody>
      </p:sp>
      <p:sp>
        <p:nvSpPr>
          <p:cNvPr id="4" name="Θέση ημερομηνίας 3"/>
          <p:cNvSpPr>
            <a:spLocks noGrp="1"/>
          </p:cNvSpPr>
          <p:nvPr>
            <p:ph type="dt" sz="half" idx="10"/>
          </p:nvPr>
        </p:nvSpPr>
        <p:spPr/>
        <p:txBody>
          <a:bodyPr/>
          <a:lstStyle/>
          <a:p>
            <a:r>
              <a:rPr lang="el-GR" dirty="0" smtClean="0"/>
              <a:t>Τμ. Μηχ. Πληροφορικής, </a:t>
            </a:r>
            <a:r>
              <a:rPr lang="el-GR" dirty="0" smtClean="0"/>
              <a:t>201</a:t>
            </a:r>
            <a:r>
              <a:rPr lang="en-US" dirty="0" smtClean="0"/>
              <a:t>9</a:t>
            </a:r>
            <a:endParaRPr lang="el-GR" dirty="0"/>
          </a:p>
        </p:txBody>
      </p:sp>
      <p:sp>
        <p:nvSpPr>
          <p:cNvPr id="5" name="Θέση υποσέλιδου 4"/>
          <p:cNvSpPr>
            <a:spLocks noGrp="1"/>
          </p:cNvSpPr>
          <p:nvPr>
            <p:ph type="ftr" sz="quarter" idx="11"/>
          </p:nvPr>
        </p:nvSpPr>
        <p:spPr/>
        <p:txBody>
          <a:bodyPr/>
          <a:lstStyle/>
          <a:p>
            <a:r>
              <a:rPr lang="el-GR"/>
              <a:t>ΚΑΤΕΥΘΥΝΣΕΙΣ ΣΤΟ ΠΡΟΓΡΑΜΜΑ ΣΠΟΥΔΩΝ</a:t>
            </a:r>
          </a:p>
        </p:txBody>
      </p:sp>
      <p:sp>
        <p:nvSpPr>
          <p:cNvPr id="6" name="Θέση αριθμού διαφάνειας 5"/>
          <p:cNvSpPr>
            <a:spLocks noGrp="1"/>
          </p:cNvSpPr>
          <p:nvPr>
            <p:ph type="sldNum" sz="quarter" idx="12"/>
          </p:nvPr>
        </p:nvSpPr>
        <p:spPr/>
        <p:txBody>
          <a:bodyPr/>
          <a:lstStyle/>
          <a:p>
            <a:fld id="{7155B4C8-4D10-45EB-9AF9-338F21D6DEC5}" type="slidenum">
              <a:rPr lang="el-GR" smtClean="0"/>
              <a:t>4</a:t>
            </a:fld>
            <a:endParaRPr lang="el-GR"/>
          </a:p>
        </p:txBody>
      </p:sp>
      <p:graphicFrame>
        <p:nvGraphicFramePr>
          <p:cNvPr id="7" name="Θέση περιεχομένου 6"/>
          <p:cNvGraphicFramePr>
            <a:graphicFrameLocks/>
          </p:cNvGraphicFramePr>
          <p:nvPr>
            <p:extLst>
              <p:ext uri="{D42A27DB-BD31-4B8C-83A1-F6EECF244321}">
                <p14:modId xmlns:p14="http://schemas.microsoft.com/office/powerpoint/2010/main" val="1215325950"/>
              </p:ext>
            </p:extLst>
          </p:nvPr>
        </p:nvGraphicFramePr>
        <p:xfrm>
          <a:off x="840868" y="2304067"/>
          <a:ext cx="7455520" cy="1520190"/>
        </p:xfrm>
        <a:graphic>
          <a:graphicData uri="http://schemas.openxmlformats.org/drawingml/2006/table">
            <a:tbl>
              <a:tblPr firstRow="1" bandRow="1">
                <a:tableStyleId>{5C22544A-7EE6-4342-B048-85BDC9FD1C3A}</a:tableStyleId>
              </a:tblPr>
              <a:tblGrid>
                <a:gridCol w="870664">
                  <a:extLst>
                    <a:ext uri="{9D8B030D-6E8A-4147-A177-3AD203B41FA5}">
                      <a16:colId xmlns:a16="http://schemas.microsoft.com/office/drawing/2014/main" xmlns="" val="210852424"/>
                    </a:ext>
                  </a:extLst>
                </a:gridCol>
                <a:gridCol w="3427349">
                  <a:extLst>
                    <a:ext uri="{9D8B030D-6E8A-4147-A177-3AD203B41FA5}">
                      <a16:colId xmlns:a16="http://schemas.microsoft.com/office/drawing/2014/main" xmlns="" val="1298346251"/>
                    </a:ext>
                  </a:extLst>
                </a:gridCol>
                <a:gridCol w="1100372">
                  <a:extLst>
                    <a:ext uri="{9D8B030D-6E8A-4147-A177-3AD203B41FA5}">
                      <a16:colId xmlns:a16="http://schemas.microsoft.com/office/drawing/2014/main" xmlns="" val="449396258"/>
                    </a:ext>
                  </a:extLst>
                </a:gridCol>
                <a:gridCol w="488771">
                  <a:extLst>
                    <a:ext uri="{9D8B030D-6E8A-4147-A177-3AD203B41FA5}">
                      <a16:colId xmlns:a16="http://schemas.microsoft.com/office/drawing/2014/main" xmlns="" val="1071279117"/>
                    </a:ext>
                  </a:extLst>
                </a:gridCol>
                <a:gridCol w="797941">
                  <a:extLst>
                    <a:ext uri="{9D8B030D-6E8A-4147-A177-3AD203B41FA5}">
                      <a16:colId xmlns:a16="http://schemas.microsoft.com/office/drawing/2014/main" xmlns="" val="3670573980"/>
                    </a:ext>
                  </a:extLst>
                </a:gridCol>
                <a:gridCol w="770423">
                  <a:extLst>
                    <a:ext uri="{9D8B030D-6E8A-4147-A177-3AD203B41FA5}">
                      <a16:colId xmlns:a16="http://schemas.microsoft.com/office/drawing/2014/main" xmlns="" val="2358220388"/>
                    </a:ext>
                  </a:extLst>
                </a:gridCol>
              </a:tblGrid>
              <a:tr h="253365">
                <a:tc>
                  <a:txBody>
                    <a:bodyPr/>
                    <a:lstStyle/>
                    <a:p>
                      <a:pPr algn="ctr" fontAlgn="b"/>
                      <a:r>
                        <a:rPr lang="el-GR" sz="1600" b="1" i="0" u="none" strike="noStrike" dirty="0">
                          <a:effectLst/>
                          <a:latin typeface="+mn-lt"/>
                        </a:rPr>
                        <a:t>Κωδικός</a:t>
                      </a:r>
                    </a:p>
                  </a:txBody>
                  <a:tcPr marL="9525" marR="9525" marT="9525" marB="0" anchor="b"/>
                </a:tc>
                <a:tc>
                  <a:txBody>
                    <a:bodyPr/>
                    <a:lstStyle/>
                    <a:p>
                      <a:pPr algn="l" fontAlgn="b"/>
                      <a:r>
                        <a:rPr lang="el-GR" sz="1600" b="1" i="0" u="none" strike="noStrike" dirty="0">
                          <a:effectLst/>
                          <a:latin typeface="+mn-lt"/>
                        </a:rPr>
                        <a:t>Τίτλος μαθήματος</a:t>
                      </a:r>
                    </a:p>
                  </a:txBody>
                  <a:tcPr marL="9525" marR="9525" marT="9525" marB="0" anchor="b"/>
                </a:tc>
                <a:tc>
                  <a:txBody>
                    <a:bodyPr/>
                    <a:lstStyle/>
                    <a:p>
                      <a:pPr algn="ctr" fontAlgn="b"/>
                      <a:r>
                        <a:rPr lang="el-GR" sz="1600" b="1" i="0" u="none" strike="noStrike">
                          <a:effectLst/>
                          <a:latin typeface="+mn-lt"/>
                        </a:rPr>
                        <a:t>Κατηγορία</a:t>
                      </a:r>
                    </a:p>
                  </a:txBody>
                  <a:tcPr marL="9525" marR="9525" marT="9525" marB="0" anchor="b"/>
                </a:tc>
                <a:tc>
                  <a:txBody>
                    <a:bodyPr/>
                    <a:lstStyle/>
                    <a:p>
                      <a:pPr algn="ctr" fontAlgn="b"/>
                      <a:r>
                        <a:rPr lang="en-US" sz="1600" b="1" i="0" u="none" strike="noStrike">
                          <a:effectLst/>
                          <a:latin typeface="+mn-lt"/>
                        </a:rPr>
                        <a:t>ECTS</a:t>
                      </a:r>
                    </a:p>
                  </a:txBody>
                  <a:tcPr marL="9525" marR="9525" marT="9525" marB="0" anchor="b"/>
                </a:tc>
                <a:tc>
                  <a:txBody>
                    <a:bodyPr/>
                    <a:lstStyle/>
                    <a:p>
                      <a:pPr algn="ctr" fontAlgn="b"/>
                      <a:r>
                        <a:rPr lang="el-GR" sz="1600" b="1" i="0" u="none" strike="noStrike">
                          <a:effectLst/>
                          <a:latin typeface="+mn-lt"/>
                        </a:rPr>
                        <a:t>Ώρες (Θ)</a:t>
                      </a:r>
                    </a:p>
                  </a:txBody>
                  <a:tcPr marL="9525" marR="9525" marT="9525" marB="0" anchor="b"/>
                </a:tc>
                <a:tc>
                  <a:txBody>
                    <a:bodyPr/>
                    <a:lstStyle/>
                    <a:p>
                      <a:pPr algn="ctr" fontAlgn="b"/>
                      <a:r>
                        <a:rPr lang="el-GR" sz="1600" b="1" i="0" u="none" strike="noStrike" dirty="0">
                          <a:effectLst/>
                          <a:latin typeface="+mn-lt"/>
                        </a:rPr>
                        <a:t>Ώρες (Ε)</a:t>
                      </a:r>
                    </a:p>
                  </a:txBody>
                  <a:tcPr marL="9525" marR="9525" marT="9525" marB="0" anchor="b"/>
                </a:tc>
                <a:extLst>
                  <a:ext uri="{0D108BD9-81ED-4DB2-BD59-A6C34878D82A}">
                    <a16:rowId xmlns:a16="http://schemas.microsoft.com/office/drawing/2014/main" xmlns="" val="1017989863"/>
                  </a:ext>
                </a:extLst>
              </a:tr>
              <a:tr h="253365">
                <a:tc>
                  <a:txBody>
                    <a:bodyPr/>
                    <a:lstStyle/>
                    <a:p>
                      <a:pPr algn="ctr" fontAlgn="t"/>
                      <a:r>
                        <a:rPr lang="el-GR" sz="1600" b="0" i="0" u="none" strike="noStrike" dirty="0">
                          <a:effectLst/>
                          <a:latin typeface="+mn-lt"/>
                        </a:rPr>
                        <a:t>5201</a:t>
                      </a:r>
                    </a:p>
                  </a:txBody>
                  <a:tcPr marL="9525" marR="9525" marT="9525" marB="0"/>
                </a:tc>
                <a:tc>
                  <a:txBody>
                    <a:bodyPr/>
                    <a:lstStyle/>
                    <a:p>
                      <a:pPr algn="l" fontAlgn="t"/>
                      <a:r>
                        <a:rPr lang="el-GR" sz="1600" b="0" i="0" u="none" strike="noStrike" dirty="0" err="1">
                          <a:effectLst/>
                          <a:latin typeface="+mn-lt"/>
                        </a:rPr>
                        <a:t>Αντικειμενοστρεφής</a:t>
                      </a:r>
                      <a:r>
                        <a:rPr lang="el-GR" sz="1600" b="0" i="0" u="none" strike="noStrike" dirty="0">
                          <a:effectLst/>
                          <a:latin typeface="+mn-lt"/>
                        </a:rPr>
                        <a:t> Προγραμματισμός</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4</a:t>
                      </a:r>
                    </a:p>
                  </a:txBody>
                  <a:tcPr marL="9525" marR="9525" marT="9525" marB="0"/>
                </a:tc>
                <a:tc>
                  <a:txBody>
                    <a:bodyPr/>
                    <a:lstStyle/>
                    <a:p>
                      <a:pPr algn="ctr" fontAlgn="t"/>
                      <a:r>
                        <a:rPr lang="el-GR" sz="1600" b="0" i="0" u="none" strike="noStrike">
                          <a:effectLst/>
                          <a:latin typeface="+mn-lt"/>
                        </a:rPr>
                        <a:t>2</a:t>
                      </a:r>
                    </a:p>
                  </a:txBody>
                  <a:tcPr marL="9525" marR="9525" marT="9525" marB="0"/>
                </a:tc>
                <a:extLst>
                  <a:ext uri="{0D108BD9-81ED-4DB2-BD59-A6C34878D82A}">
                    <a16:rowId xmlns:a16="http://schemas.microsoft.com/office/drawing/2014/main" xmlns="" val="1604319543"/>
                  </a:ext>
                </a:extLst>
              </a:tr>
              <a:tr h="253365">
                <a:tc>
                  <a:txBody>
                    <a:bodyPr/>
                    <a:lstStyle/>
                    <a:p>
                      <a:pPr algn="ctr" fontAlgn="t"/>
                      <a:r>
                        <a:rPr lang="el-GR" sz="1600" b="0" i="0" u="none" strike="noStrike" dirty="0">
                          <a:solidFill>
                            <a:srgbClr val="000000"/>
                          </a:solidFill>
                          <a:effectLst/>
                          <a:latin typeface="+mn-lt"/>
                        </a:rPr>
                        <a:t>5202</a:t>
                      </a:r>
                    </a:p>
                  </a:txBody>
                  <a:tcPr marL="9525" marR="9525" marT="9525" marB="0"/>
                </a:tc>
                <a:tc>
                  <a:txBody>
                    <a:bodyPr/>
                    <a:lstStyle/>
                    <a:p>
                      <a:pPr algn="l" fontAlgn="t"/>
                      <a:r>
                        <a:rPr lang="el-GR" sz="1600" b="0" i="0" u="none" strike="noStrike" dirty="0">
                          <a:solidFill>
                            <a:srgbClr val="000000"/>
                          </a:solidFill>
                          <a:effectLst/>
                          <a:latin typeface="+mn-lt"/>
                        </a:rPr>
                        <a:t>Εισαγωγή στα Λειτουργικά Συστήματα</a:t>
                      </a:r>
                    </a:p>
                  </a:txBody>
                  <a:tcPr marL="9525" marR="9525" marT="9525" marB="0"/>
                </a:tc>
                <a:tc>
                  <a:txBody>
                    <a:bodyPr/>
                    <a:lstStyle/>
                    <a:p>
                      <a:pPr algn="ctr" fontAlgn="t"/>
                      <a:r>
                        <a:rPr lang="el-GR" sz="1600" b="0" i="0" u="none" strike="noStrike" dirty="0">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solidFill>
                            <a:srgbClr val="000000"/>
                          </a:solidFill>
                          <a:effectLst/>
                          <a:latin typeface="+mn-lt"/>
                        </a:rPr>
                        <a:t>4</a:t>
                      </a:r>
                    </a:p>
                  </a:txBody>
                  <a:tcPr marL="9525" marR="9525" marT="9525" marB="0"/>
                </a:tc>
                <a:tc>
                  <a:txBody>
                    <a:bodyPr/>
                    <a:lstStyle/>
                    <a:p>
                      <a:pPr algn="ctr" fontAlgn="t"/>
                      <a:r>
                        <a:rPr lang="el-GR" sz="1600" b="0" i="0" u="none" strike="noStrike" dirty="0">
                          <a:solidFill>
                            <a:srgbClr val="000000"/>
                          </a:solidFill>
                          <a:effectLst/>
                          <a:latin typeface="+mn-lt"/>
                        </a:rPr>
                        <a:t>2</a:t>
                      </a:r>
                    </a:p>
                  </a:txBody>
                  <a:tcPr marL="9525" marR="9525" marT="9525" marB="0"/>
                </a:tc>
                <a:extLst>
                  <a:ext uri="{0D108BD9-81ED-4DB2-BD59-A6C34878D82A}">
                    <a16:rowId xmlns:a16="http://schemas.microsoft.com/office/drawing/2014/main" xmlns="" val="3451538567"/>
                  </a:ext>
                </a:extLst>
              </a:tr>
              <a:tr h="253365">
                <a:tc>
                  <a:txBody>
                    <a:bodyPr/>
                    <a:lstStyle/>
                    <a:p>
                      <a:pPr algn="ctr" fontAlgn="t"/>
                      <a:r>
                        <a:rPr lang="el-GR" sz="1600" b="0" i="0" u="none" strike="noStrike">
                          <a:effectLst/>
                          <a:latin typeface="+mn-lt"/>
                        </a:rPr>
                        <a:t>5203</a:t>
                      </a:r>
                    </a:p>
                  </a:txBody>
                  <a:tcPr marL="9525" marR="9525" marT="9525" marB="0"/>
                </a:tc>
                <a:tc>
                  <a:txBody>
                    <a:bodyPr/>
                    <a:lstStyle/>
                    <a:p>
                      <a:pPr algn="l" fontAlgn="t"/>
                      <a:r>
                        <a:rPr lang="el-GR" sz="1600" b="0" i="0" u="none" strike="noStrike">
                          <a:effectLst/>
                          <a:latin typeface="+mn-lt"/>
                        </a:rPr>
                        <a:t>Διακριτά Μαθηματικά</a:t>
                      </a:r>
                    </a:p>
                  </a:txBody>
                  <a:tcPr marL="9525" marR="9525" marT="9525" marB="0"/>
                </a:tc>
                <a:tc>
                  <a:txBody>
                    <a:bodyPr/>
                    <a:lstStyle/>
                    <a:p>
                      <a:pPr algn="ctr" fontAlgn="t"/>
                      <a:r>
                        <a:rPr lang="el-GR" sz="1600" b="0" i="0" u="none" strike="noStrike" dirty="0">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5</a:t>
                      </a:r>
                    </a:p>
                  </a:txBody>
                  <a:tcPr marL="9525" marR="9525" marT="9525" marB="0"/>
                </a:tc>
                <a:tc>
                  <a:txBody>
                    <a:bodyPr/>
                    <a:lstStyle/>
                    <a:p>
                      <a:pPr algn="ctr" fontAlgn="t"/>
                      <a:r>
                        <a:rPr lang="el-GR" sz="1600" b="0" i="0" u="none" strike="noStrike">
                          <a:effectLst/>
                          <a:latin typeface="+mn-lt"/>
                        </a:rPr>
                        <a:t>0</a:t>
                      </a:r>
                    </a:p>
                  </a:txBody>
                  <a:tcPr marL="9525" marR="9525" marT="9525" marB="0"/>
                </a:tc>
                <a:extLst>
                  <a:ext uri="{0D108BD9-81ED-4DB2-BD59-A6C34878D82A}">
                    <a16:rowId xmlns:a16="http://schemas.microsoft.com/office/drawing/2014/main" xmlns="" val="765497885"/>
                  </a:ext>
                </a:extLst>
              </a:tr>
              <a:tr h="253365">
                <a:tc>
                  <a:txBody>
                    <a:bodyPr/>
                    <a:lstStyle/>
                    <a:p>
                      <a:pPr algn="ctr" fontAlgn="t"/>
                      <a:r>
                        <a:rPr lang="el-GR" sz="1600" b="0" i="0" u="none" strike="noStrike">
                          <a:effectLst/>
                          <a:latin typeface="+mn-lt"/>
                        </a:rPr>
                        <a:t>5204</a:t>
                      </a:r>
                    </a:p>
                  </a:txBody>
                  <a:tcPr marL="9525" marR="9525" marT="9525" marB="0"/>
                </a:tc>
                <a:tc>
                  <a:txBody>
                    <a:bodyPr/>
                    <a:lstStyle/>
                    <a:p>
                      <a:pPr algn="l" fontAlgn="t"/>
                      <a:r>
                        <a:rPr lang="el-GR" sz="1600" b="0" i="0" u="none" strike="noStrike">
                          <a:effectLst/>
                          <a:latin typeface="+mn-lt"/>
                        </a:rPr>
                        <a:t>Γλώσσες και Τεχνολογίες Ιστού</a:t>
                      </a:r>
                    </a:p>
                  </a:txBody>
                  <a:tcPr marL="9525" marR="9525" marT="9525" marB="0"/>
                </a:tc>
                <a:tc>
                  <a:txBody>
                    <a:bodyPr/>
                    <a:lstStyle/>
                    <a:p>
                      <a:pPr algn="ctr" fontAlgn="t"/>
                      <a:r>
                        <a:rPr lang="el-GR" sz="1600" b="0" i="0" u="none" strike="noStrike" dirty="0">
                          <a:effectLst/>
                          <a:latin typeface="+mn-lt"/>
                        </a:rPr>
                        <a:t>ΥΠ</a:t>
                      </a:r>
                    </a:p>
                  </a:txBody>
                  <a:tcPr marL="9525" marR="9525" marT="9525" marB="0"/>
                </a:tc>
                <a:tc>
                  <a:txBody>
                    <a:bodyPr/>
                    <a:lstStyle/>
                    <a:p>
                      <a:pPr algn="ctr" fontAlgn="t"/>
                      <a:r>
                        <a:rPr lang="el-GR" sz="1600" b="0" i="0" u="none" strike="noStrike" dirty="0">
                          <a:effectLst/>
                          <a:latin typeface="+mn-lt"/>
                        </a:rPr>
                        <a:t>6</a:t>
                      </a:r>
                    </a:p>
                  </a:txBody>
                  <a:tcPr marL="9525" marR="9525" marT="9525" marB="0"/>
                </a:tc>
                <a:tc>
                  <a:txBody>
                    <a:bodyPr/>
                    <a:lstStyle/>
                    <a:p>
                      <a:pPr algn="ctr" fontAlgn="t"/>
                      <a:r>
                        <a:rPr lang="el-GR" sz="1600" b="0" i="0" u="none" strike="noStrike" dirty="0">
                          <a:effectLst/>
                          <a:latin typeface="+mn-lt"/>
                        </a:rPr>
                        <a:t>4</a:t>
                      </a:r>
                    </a:p>
                  </a:txBody>
                  <a:tcPr marL="9525" marR="9525" marT="9525" marB="0"/>
                </a:tc>
                <a:tc>
                  <a:txBody>
                    <a:bodyPr/>
                    <a:lstStyle/>
                    <a:p>
                      <a:pPr algn="ctr" fontAlgn="t"/>
                      <a:r>
                        <a:rPr lang="el-GR" sz="1600" b="0" i="0" u="none" strike="noStrike">
                          <a:effectLst/>
                          <a:latin typeface="+mn-lt"/>
                        </a:rPr>
                        <a:t>2</a:t>
                      </a:r>
                    </a:p>
                  </a:txBody>
                  <a:tcPr marL="9525" marR="9525" marT="9525" marB="0"/>
                </a:tc>
                <a:extLst>
                  <a:ext uri="{0D108BD9-81ED-4DB2-BD59-A6C34878D82A}">
                    <a16:rowId xmlns:a16="http://schemas.microsoft.com/office/drawing/2014/main" xmlns="" val="2300977625"/>
                  </a:ext>
                </a:extLst>
              </a:tr>
              <a:tr h="253365">
                <a:tc>
                  <a:txBody>
                    <a:bodyPr/>
                    <a:lstStyle/>
                    <a:p>
                      <a:pPr algn="ctr" fontAlgn="t"/>
                      <a:r>
                        <a:rPr lang="el-GR" sz="1600" b="0" i="0" u="none" strike="noStrike">
                          <a:effectLst/>
                          <a:latin typeface="+mn-lt"/>
                        </a:rPr>
                        <a:t>5205</a:t>
                      </a:r>
                    </a:p>
                  </a:txBody>
                  <a:tcPr marL="9525" marR="9525" marT="9525" marB="0"/>
                </a:tc>
                <a:tc>
                  <a:txBody>
                    <a:bodyPr/>
                    <a:lstStyle/>
                    <a:p>
                      <a:pPr algn="l" fontAlgn="t"/>
                      <a:r>
                        <a:rPr lang="el-GR" sz="1600" b="0" i="0" u="none" strike="noStrike" dirty="0">
                          <a:effectLst/>
                          <a:latin typeface="+mn-lt"/>
                        </a:rPr>
                        <a:t>Πληροφοριακά Συστήματα Ι</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dirty="0">
                          <a:effectLst/>
                          <a:latin typeface="+mn-lt"/>
                        </a:rPr>
                        <a:t>6</a:t>
                      </a:r>
                    </a:p>
                  </a:txBody>
                  <a:tcPr marL="9525" marR="9525" marT="9525" marB="0"/>
                </a:tc>
                <a:tc>
                  <a:txBody>
                    <a:bodyPr/>
                    <a:lstStyle/>
                    <a:p>
                      <a:pPr algn="ctr" fontAlgn="t"/>
                      <a:r>
                        <a:rPr lang="el-GR" sz="1600" b="0" i="0" u="none" strike="noStrike" dirty="0">
                          <a:effectLst/>
                          <a:latin typeface="+mn-lt"/>
                        </a:rPr>
                        <a:t>4</a:t>
                      </a:r>
                    </a:p>
                  </a:txBody>
                  <a:tcPr marL="9525" marR="9525" marT="9525" marB="0"/>
                </a:tc>
                <a:tc>
                  <a:txBody>
                    <a:bodyPr/>
                    <a:lstStyle/>
                    <a:p>
                      <a:pPr algn="ctr" fontAlgn="t"/>
                      <a:r>
                        <a:rPr lang="el-GR" sz="1600" b="0" i="0" u="none" strike="noStrike" dirty="0">
                          <a:effectLst/>
                          <a:latin typeface="+mn-lt"/>
                        </a:rPr>
                        <a:t>0</a:t>
                      </a:r>
                    </a:p>
                  </a:txBody>
                  <a:tcPr marL="9525" marR="9525" marT="9525" marB="0"/>
                </a:tc>
                <a:extLst>
                  <a:ext uri="{0D108BD9-81ED-4DB2-BD59-A6C34878D82A}">
                    <a16:rowId xmlns:a16="http://schemas.microsoft.com/office/drawing/2014/main" xmlns="" val="1813549087"/>
                  </a:ext>
                </a:extLst>
              </a:tr>
            </a:tbl>
          </a:graphicData>
        </a:graphic>
      </p:graphicFrame>
    </p:spTree>
    <p:extLst>
      <p:ext uri="{BB962C8B-B14F-4D97-AF65-F5344CB8AC3E}">
        <p14:creationId xmlns:p14="http://schemas.microsoft.com/office/powerpoint/2010/main" val="4281396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ΠΡΟΠΤΥΧΙΑΚΟ ΠΡΟΓΡΑΜΜΑ ΣΠΟΥΔΩΝ (Γ)</a:t>
            </a:r>
          </a:p>
        </p:txBody>
      </p:sp>
      <p:sp>
        <p:nvSpPr>
          <p:cNvPr id="3" name="Θέση περιεχομένου 2"/>
          <p:cNvSpPr>
            <a:spLocks noGrp="1"/>
          </p:cNvSpPr>
          <p:nvPr>
            <p:ph idx="1"/>
          </p:nvPr>
        </p:nvSpPr>
        <p:spPr/>
        <p:txBody>
          <a:bodyPr/>
          <a:lstStyle/>
          <a:p>
            <a:r>
              <a:rPr lang="el-GR" dirty="0"/>
              <a:t>Γ’ Εξάμηνο</a:t>
            </a:r>
          </a:p>
        </p:txBody>
      </p:sp>
      <p:sp>
        <p:nvSpPr>
          <p:cNvPr id="4" name="Θέση ημερομηνίας 3"/>
          <p:cNvSpPr>
            <a:spLocks noGrp="1"/>
          </p:cNvSpPr>
          <p:nvPr>
            <p:ph type="dt" sz="half" idx="10"/>
          </p:nvPr>
        </p:nvSpPr>
        <p:spPr/>
        <p:txBody>
          <a:bodyPr/>
          <a:lstStyle/>
          <a:p>
            <a:r>
              <a:rPr lang="el-GR" dirty="0" smtClean="0"/>
              <a:t>Τμ. Μηχ. Πληροφορικής, </a:t>
            </a:r>
            <a:r>
              <a:rPr lang="el-GR" dirty="0" smtClean="0"/>
              <a:t>201</a:t>
            </a:r>
            <a:r>
              <a:rPr lang="en-US" dirty="0" smtClean="0"/>
              <a:t>9</a:t>
            </a:r>
            <a:endParaRPr lang="el-GR" dirty="0"/>
          </a:p>
        </p:txBody>
      </p:sp>
      <p:sp>
        <p:nvSpPr>
          <p:cNvPr id="5" name="Θέση υποσέλιδου 4"/>
          <p:cNvSpPr>
            <a:spLocks noGrp="1"/>
          </p:cNvSpPr>
          <p:nvPr>
            <p:ph type="ftr" sz="quarter" idx="11"/>
          </p:nvPr>
        </p:nvSpPr>
        <p:spPr/>
        <p:txBody>
          <a:bodyPr/>
          <a:lstStyle/>
          <a:p>
            <a:r>
              <a:rPr lang="el-GR"/>
              <a:t>ΚΑΤΕΥΘΥΝΣΕΙΣ ΣΤΟ ΠΡΟΓΡΑΜΜΑ ΣΠΟΥΔΩΝ</a:t>
            </a:r>
          </a:p>
        </p:txBody>
      </p:sp>
      <p:sp>
        <p:nvSpPr>
          <p:cNvPr id="6" name="Θέση αριθμού διαφάνειας 5"/>
          <p:cNvSpPr>
            <a:spLocks noGrp="1"/>
          </p:cNvSpPr>
          <p:nvPr>
            <p:ph type="sldNum" sz="quarter" idx="12"/>
          </p:nvPr>
        </p:nvSpPr>
        <p:spPr/>
        <p:txBody>
          <a:bodyPr/>
          <a:lstStyle/>
          <a:p>
            <a:fld id="{7155B4C8-4D10-45EB-9AF9-338F21D6DEC5}" type="slidenum">
              <a:rPr lang="el-GR" smtClean="0"/>
              <a:t>5</a:t>
            </a:fld>
            <a:endParaRPr lang="el-GR"/>
          </a:p>
        </p:txBody>
      </p:sp>
      <p:graphicFrame>
        <p:nvGraphicFramePr>
          <p:cNvPr id="7" name="Θέση περιεχομένου 6"/>
          <p:cNvGraphicFramePr>
            <a:graphicFrameLocks/>
          </p:cNvGraphicFramePr>
          <p:nvPr>
            <p:extLst>
              <p:ext uri="{D42A27DB-BD31-4B8C-83A1-F6EECF244321}">
                <p14:modId xmlns:p14="http://schemas.microsoft.com/office/powerpoint/2010/main" val="3531230561"/>
              </p:ext>
            </p:extLst>
          </p:nvPr>
        </p:nvGraphicFramePr>
        <p:xfrm>
          <a:off x="822959" y="2328053"/>
          <a:ext cx="7655991" cy="2007870"/>
        </p:xfrm>
        <a:graphic>
          <a:graphicData uri="http://schemas.openxmlformats.org/drawingml/2006/table">
            <a:tbl>
              <a:tblPr firstRow="1" bandRow="1">
                <a:tableStyleId>{5C22544A-7EE6-4342-B048-85BDC9FD1C3A}</a:tableStyleId>
              </a:tblPr>
              <a:tblGrid>
                <a:gridCol w="772604">
                  <a:extLst>
                    <a:ext uri="{9D8B030D-6E8A-4147-A177-3AD203B41FA5}">
                      <a16:colId xmlns:a16="http://schemas.microsoft.com/office/drawing/2014/main" xmlns="" val="210852424"/>
                    </a:ext>
                  </a:extLst>
                </a:gridCol>
                <a:gridCol w="3797542">
                  <a:extLst>
                    <a:ext uri="{9D8B030D-6E8A-4147-A177-3AD203B41FA5}">
                      <a16:colId xmlns:a16="http://schemas.microsoft.com/office/drawing/2014/main" xmlns="" val="1298346251"/>
                    </a:ext>
                  </a:extLst>
                </a:gridCol>
                <a:gridCol w="976440">
                  <a:extLst>
                    <a:ext uri="{9D8B030D-6E8A-4147-A177-3AD203B41FA5}">
                      <a16:colId xmlns:a16="http://schemas.microsoft.com/office/drawing/2014/main" xmlns="" val="449396258"/>
                    </a:ext>
                  </a:extLst>
                </a:gridCol>
                <a:gridCol w="465328">
                  <a:extLst>
                    <a:ext uri="{9D8B030D-6E8A-4147-A177-3AD203B41FA5}">
                      <a16:colId xmlns:a16="http://schemas.microsoft.com/office/drawing/2014/main" xmlns="" val="1071279117"/>
                    </a:ext>
                  </a:extLst>
                </a:gridCol>
                <a:gridCol w="757514">
                  <a:extLst>
                    <a:ext uri="{9D8B030D-6E8A-4147-A177-3AD203B41FA5}">
                      <a16:colId xmlns:a16="http://schemas.microsoft.com/office/drawing/2014/main" xmlns="" val="3670573980"/>
                    </a:ext>
                  </a:extLst>
                </a:gridCol>
                <a:gridCol w="886563">
                  <a:extLst>
                    <a:ext uri="{9D8B030D-6E8A-4147-A177-3AD203B41FA5}">
                      <a16:colId xmlns:a16="http://schemas.microsoft.com/office/drawing/2014/main" xmlns="" val="2358220388"/>
                    </a:ext>
                  </a:extLst>
                </a:gridCol>
              </a:tblGrid>
              <a:tr h="253365">
                <a:tc>
                  <a:txBody>
                    <a:bodyPr/>
                    <a:lstStyle/>
                    <a:p>
                      <a:pPr algn="ctr" fontAlgn="b"/>
                      <a:r>
                        <a:rPr lang="el-GR" sz="1600" b="1" i="0" u="none" strike="noStrike" dirty="0">
                          <a:effectLst/>
                          <a:latin typeface="+mn-lt"/>
                        </a:rPr>
                        <a:t>Κωδικός</a:t>
                      </a:r>
                    </a:p>
                  </a:txBody>
                  <a:tcPr marL="9525" marR="9525" marT="9525" marB="0" anchor="b"/>
                </a:tc>
                <a:tc>
                  <a:txBody>
                    <a:bodyPr/>
                    <a:lstStyle/>
                    <a:p>
                      <a:pPr algn="l" fontAlgn="b"/>
                      <a:r>
                        <a:rPr lang="el-GR" sz="1600" b="1" i="0" u="none" strike="noStrike" dirty="0">
                          <a:effectLst/>
                          <a:latin typeface="+mn-lt"/>
                        </a:rPr>
                        <a:t>Τίτλος μαθήματος</a:t>
                      </a:r>
                    </a:p>
                  </a:txBody>
                  <a:tcPr marL="9525" marR="9525" marT="9525" marB="0" anchor="b"/>
                </a:tc>
                <a:tc>
                  <a:txBody>
                    <a:bodyPr/>
                    <a:lstStyle/>
                    <a:p>
                      <a:pPr algn="ctr" fontAlgn="b"/>
                      <a:r>
                        <a:rPr lang="el-GR" sz="1600" b="1" i="0" u="none" strike="noStrike">
                          <a:effectLst/>
                          <a:latin typeface="+mn-lt"/>
                        </a:rPr>
                        <a:t>Κατηγορία</a:t>
                      </a:r>
                    </a:p>
                  </a:txBody>
                  <a:tcPr marL="9525" marR="9525" marT="9525" marB="0" anchor="b"/>
                </a:tc>
                <a:tc>
                  <a:txBody>
                    <a:bodyPr/>
                    <a:lstStyle/>
                    <a:p>
                      <a:pPr algn="ctr" fontAlgn="b"/>
                      <a:r>
                        <a:rPr lang="en-US" sz="1600" b="1" i="0" u="none" strike="noStrike">
                          <a:effectLst/>
                          <a:latin typeface="+mn-lt"/>
                        </a:rPr>
                        <a:t>ECTS</a:t>
                      </a:r>
                    </a:p>
                  </a:txBody>
                  <a:tcPr marL="9525" marR="9525" marT="9525" marB="0" anchor="b"/>
                </a:tc>
                <a:tc>
                  <a:txBody>
                    <a:bodyPr/>
                    <a:lstStyle/>
                    <a:p>
                      <a:pPr algn="ctr" fontAlgn="b"/>
                      <a:r>
                        <a:rPr lang="el-GR" sz="1600" b="1" i="0" u="none" strike="noStrike">
                          <a:effectLst/>
                          <a:latin typeface="+mn-lt"/>
                        </a:rPr>
                        <a:t>Ώρες (Θ)</a:t>
                      </a:r>
                    </a:p>
                  </a:txBody>
                  <a:tcPr marL="9525" marR="9525" marT="9525" marB="0" anchor="b"/>
                </a:tc>
                <a:tc>
                  <a:txBody>
                    <a:bodyPr/>
                    <a:lstStyle/>
                    <a:p>
                      <a:pPr algn="ctr" fontAlgn="b"/>
                      <a:r>
                        <a:rPr lang="el-GR" sz="1600" b="1" i="0" u="none" strike="noStrike">
                          <a:effectLst/>
                          <a:latin typeface="+mn-lt"/>
                        </a:rPr>
                        <a:t>Ώρες (Ε)</a:t>
                      </a:r>
                    </a:p>
                  </a:txBody>
                  <a:tcPr marL="9525" marR="9525" marT="9525" marB="0" anchor="b"/>
                </a:tc>
                <a:extLst>
                  <a:ext uri="{0D108BD9-81ED-4DB2-BD59-A6C34878D82A}">
                    <a16:rowId xmlns:a16="http://schemas.microsoft.com/office/drawing/2014/main" xmlns="" val="1017989863"/>
                  </a:ext>
                </a:extLst>
              </a:tr>
              <a:tr h="497205">
                <a:tc>
                  <a:txBody>
                    <a:bodyPr/>
                    <a:lstStyle/>
                    <a:p>
                      <a:pPr algn="ctr" fontAlgn="t"/>
                      <a:r>
                        <a:rPr lang="el-GR" sz="1600" b="0" i="0" u="none" strike="noStrike" dirty="0">
                          <a:effectLst/>
                          <a:latin typeface="+mn-lt"/>
                        </a:rPr>
                        <a:t>5301</a:t>
                      </a:r>
                    </a:p>
                  </a:txBody>
                  <a:tcPr marL="9525" marR="9525" marT="9525" marB="0"/>
                </a:tc>
                <a:tc>
                  <a:txBody>
                    <a:bodyPr/>
                    <a:lstStyle/>
                    <a:p>
                      <a:pPr algn="l" fontAlgn="t"/>
                      <a:r>
                        <a:rPr lang="el-GR" sz="1600" b="0" i="0" u="none" strike="noStrike">
                          <a:effectLst/>
                          <a:latin typeface="+mn-lt"/>
                        </a:rPr>
                        <a:t>Αριθ. Ανάλυση και Προγρ/μός Επιστημονικών Εφαρμογών</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3</a:t>
                      </a:r>
                    </a:p>
                  </a:txBody>
                  <a:tcPr marL="9525" marR="9525" marT="9525" marB="0"/>
                </a:tc>
                <a:tc>
                  <a:txBody>
                    <a:bodyPr/>
                    <a:lstStyle/>
                    <a:p>
                      <a:pPr algn="ctr" fontAlgn="t"/>
                      <a:r>
                        <a:rPr lang="el-GR" sz="1600" b="0" i="0" u="none" strike="noStrike">
                          <a:effectLst/>
                          <a:latin typeface="+mn-lt"/>
                        </a:rPr>
                        <a:t>2</a:t>
                      </a:r>
                    </a:p>
                  </a:txBody>
                  <a:tcPr marL="9525" marR="9525" marT="9525" marB="0"/>
                </a:tc>
                <a:extLst>
                  <a:ext uri="{0D108BD9-81ED-4DB2-BD59-A6C34878D82A}">
                    <a16:rowId xmlns:a16="http://schemas.microsoft.com/office/drawing/2014/main" xmlns="" val="1604319543"/>
                  </a:ext>
                </a:extLst>
              </a:tr>
              <a:tr h="253365">
                <a:tc>
                  <a:txBody>
                    <a:bodyPr/>
                    <a:lstStyle/>
                    <a:p>
                      <a:pPr algn="ctr" fontAlgn="t"/>
                      <a:r>
                        <a:rPr lang="el-GR" sz="1600" b="0" i="0" u="none" strike="noStrike">
                          <a:effectLst/>
                          <a:latin typeface="+mn-lt"/>
                        </a:rPr>
                        <a:t>5302</a:t>
                      </a:r>
                    </a:p>
                  </a:txBody>
                  <a:tcPr marL="9525" marR="9525" marT="9525" marB="0"/>
                </a:tc>
                <a:tc>
                  <a:txBody>
                    <a:bodyPr/>
                    <a:lstStyle/>
                    <a:p>
                      <a:pPr algn="l" fontAlgn="t"/>
                      <a:r>
                        <a:rPr lang="el-GR" sz="1600" b="0" i="0" u="none" strike="noStrike">
                          <a:effectLst/>
                          <a:latin typeface="+mn-lt"/>
                        </a:rPr>
                        <a:t>Δομές Δεδομένων και Ανάλυση Αλγορίθμων</a:t>
                      </a:r>
                    </a:p>
                  </a:txBody>
                  <a:tcPr marL="9525" marR="9525" marT="9525" marB="0"/>
                </a:tc>
                <a:tc>
                  <a:txBody>
                    <a:bodyPr/>
                    <a:lstStyle/>
                    <a:p>
                      <a:pPr algn="ctr" fontAlgn="t"/>
                      <a:r>
                        <a:rPr lang="el-GR" sz="1600" b="0" i="0" u="none" strike="noStrike" dirty="0">
                          <a:effectLst/>
                          <a:latin typeface="+mn-lt"/>
                        </a:rPr>
                        <a:t>ΥΠ</a:t>
                      </a:r>
                    </a:p>
                  </a:txBody>
                  <a:tcPr marL="9525" marR="9525" marT="9525" marB="0"/>
                </a:tc>
                <a:tc>
                  <a:txBody>
                    <a:bodyPr/>
                    <a:lstStyle/>
                    <a:p>
                      <a:pPr algn="ctr" fontAlgn="t"/>
                      <a:r>
                        <a:rPr lang="el-GR" sz="1600" b="0" i="0" u="none" strike="noStrike" dirty="0">
                          <a:effectLst/>
                          <a:latin typeface="+mn-lt"/>
                        </a:rPr>
                        <a:t>6</a:t>
                      </a:r>
                    </a:p>
                  </a:txBody>
                  <a:tcPr marL="9525" marR="9525" marT="9525" marB="0"/>
                </a:tc>
                <a:tc>
                  <a:txBody>
                    <a:bodyPr/>
                    <a:lstStyle/>
                    <a:p>
                      <a:pPr algn="ctr" fontAlgn="t"/>
                      <a:r>
                        <a:rPr lang="el-GR" sz="1600" b="0" i="0" u="none" strike="noStrike">
                          <a:effectLst/>
                          <a:latin typeface="+mn-lt"/>
                        </a:rPr>
                        <a:t>4</a:t>
                      </a:r>
                    </a:p>
                  </a:txBody>
                  <a:tcPr marL="9525" marR="9525" marT="9525" marB="0"/>
                </a:tc>
                <a:tc>
                  <a:txBody>
                    <a:bodyPr/>
                    <a:lstStyle/>
                    <a:p>
                      <a:pPr algn="ctr" fontAlgn="t"/>
                      <a:r>
                        <a:rPr lang="el-GR" sz="1600" b="0" i="0" u="none" strike="noStrike" dirty="0">
                          <a:effectLst/>
                          <a:latin typeface="+mn-lt"/>
                        </a:rPr>
                        <a:t>2</a:t>
                      </a:r>
                    </a:p>
                  </a:txBody>
                  <a:tcPr marL="9525" marR="9525" marT="9525" marB="0"/>
                </a:tc>
                <a:extLst>
                  <a:ext uri="{0D108BD9-81ED-4DB2-BD59-A6C34878D82A}">
                    <a16:rowId xmlns:a16="http://schemas.microsoft.com/office/drawing/2014/main" xmlns="" val="3451538567"/>
                  </a:ext>
                </a:extLst>
              </a:tr>
              <a:tr h="253365">
                <a:tc>
                  <a:txBody>
                    <a:bodyPr/>
                    <a:lstStyle/>
                    <a:p>
                      <a:pPr algn="ctr" fontAlgn="t"/>
                      <a:r>
                        <a:rPr lang="el-GR" sz="1600" b="0" i="0" u="none" strike="noStrike">
                          <a:solidFill>
                            <a:srgbClr val="000000"/>
                          </a:solidFill>
                          <a:effectLst/>
                          <a:latin typeface="+mn-lt"/>
                        </a:rPr>
                        <a:t>5501</a:t>
                      </a:r>
                    </a:p>
                  </a:txBody>
                  <a:tcPr marL="9525" marR="9525" marT="9525" marB="0"/>
                </a:tc>
                <a:tc>
                  <a:txBody>
                    <a:bodyPr/>
                    <a:lstStyle/>
                    <a:p>
                      <a:pPr algn="l" fontAlgn="t"/>
                      <a:r>
                        <a:rPr lang="el-GR" sz="1600" b="0" i="0" u="none" strike="noStrike" dirty="0">
                          <a:solidFill>
                            <a:srgbClr val="000000"/>
                          </a:solidFill>
                          <a:effectLst/>
                          <a:latin typeface="+mn-lt"/>
                        </a:rPr>
                        <a:t>Αρχές Σχεδίασης Λειτουργικών Συστημάτων</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solidFill>
                            <a:srgbClr val="000000"/>
                          </a:solidFill>
                          <a:effectLst/>
                          <a:latin typeface="+mn-lt"/>
                        </a:rPr>
                        <a:t>5</a:t>
                      </a:r>
                    </a:p>
                  </a:txBody>
                  <a:tcPr marL="9525" marR="9525" marT="9525" marB="0"/>
                </a:tc>
                <a:tc>
                  <a:txBody>
                    <a:bodyPr/>
                    <a:lstStyle/>
                    <a:p>
                      <a:pPr algn="ctr" fontAlgn="t"/>
                      <a:r>
                        <a:rPr lang="el-GR" sz="1600" b="0" i="0" u="none" strike="noStrike" dirty="0">
                          <a:solidFill>
                            <a:srgbClr val="000000"/>
                          </a:solidFill>
                          <a:effectLst/>
                          <a:latin typeface="+mn-lt"/>
                        </a:rPr>
                        <a:t>0</a:t>
                      </a:r>
                    </a:p>
                  </a:txBody>
                  <a:tcPr marL="9525" marR="9525" marT="9525" marB="0"/>
                </a:tc>
                <a:extLst>
                  <a:ext uri="{0D108BD9-81ED-4DB2-BD59-A6C34878D82A}">
                    <a16:rowId xmlns:a16="http://schemas.microsoft.com/office/drawing/2014/main" xmlns="" val="765497885"/>
                  </a:ext>
                </a:extLst>
              </a:tr>
              <a:tr h="497205">
                <a:tc>
                  <a:txBody>
                    <a:bodyPr/>
                    <a:lstStyle/>
                    <a:p>
                      <a:pPr algn="ctr" fontAlgn="t"/>
                      <a:r>
                        <a:rPr lang="el-GR" sz="1600" b="0" i="0" u="none" strike="noStrike">
                          <a:effectLst/>
                          <a:latin typeface="+mn-lt"/>
                        </a:rPr>
                        <a:t>5304</a:t>
                      </a:r>
                    </a:p>
                  </a:txBody>
                  <a:tcPr marL="9525" marR="9525" marT="9525" marB="0"/>
                </a:tc>
                <a:tc>
                  <a:txBody>
                    <a:bodyPr/>
                    <a:lstStyle/>
                    <a:p>
                      <a:pPr algn="l" fontAlgn="t"/>
                      <a:r>
                        <a:rPr lang="el-GR" sz="1600" b="0" i="0" u="none" strike="noStrike" dirty="0">
                          <a:effectLst/>
                          <a:latin typeface="+mn-lt"/>
                        </a:rPr>
                        <a:t>Αλληλεπίδραση Ανθρώπου-Μηχανής και Ανάπτυξη </a:t>
                      </a:r>
                      <a:r>
                        <a:rPr lang="el-GR" sz="1600" b="0" i="0" u="none" strike="noStrike" dirty="0" err="1">
                          <a:effectLst/>
                          <a:latin typeface="+mn-lt"/>
                        </a:rPr>
                        <a:t>Διεπιφανεών</a:t>
                      </a:r>
                      <a:r>
                        <a:rPr lang="el-GR" sz="1600" b="0" i="0" u="none" strike="noStrike" dirty="0">
                          <a:effectLst/>
                          <a:latin typeface="+mn-lt"/>
                        </a:rPr>
                        <a:t> Χρήστη</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dirty="0">
                          <a:effectLst/>
                          <a:latin typeface="+mn-lt"/>
                        </a:rPr>
                        <a:t>3</a:t>
                      </a:r>
                    </a:p>
                  </a:txBody>
                  <a:tcPr marL="9525" marR="9525" marT="9525" marB="0"/>
                </a:tc>
                <a:tc>
                  <a:txBody>
                    <a:bodyPr/>
                    <a:lstStyle/>
                    <a:p>
                      <a:pPr algn="ctr" fontAlgn="t"/>
                      <a:r>
                        <a:rPr lang="el-GR" sz="1600" b="0" i="0" u="none" strike="noStrike" dirty="0">
                          <a:effectLst/>
                          <a:latin typeface="+mn-lt"/>
                        </a:rPr>
                        <a:t>2</a:t>
                      </a:r>
                    </a:p>
                  </a:txBody>
                  <a:tcPr marL="9525" marR="9525" marT="9525" marB="0"/>
                </a:tc>
                <a:extLst>
                  <a:ext uri="{0D108BD9-81ED-4DB2-BD59-A6C34878D82A}">
                    <a16:rowId xmlns:a16="http://schemas.microsoft.com/office/drawing/2014/main" xmlns="" val="2300977625"/>
                  </a:ext>
                </a:extLst>
              </a:tr>
              <a:tr h="253365">
                <a:tc>
                  <a:txBody>
                    <a:bodyPr/>
                    <a:lstStyle/>
                    <a:p>
                      <a:pPr algn="ctr" fontAlgn="t"/>
                      <a:r>
                        <a:rPr lang="el-GR" sz="1600" b="0" i="0" u="none" strike="noStrike">
                          <a:effectLst/>
                          <a:latin typeface="+mn-lt"/>
                        </a:rPr>
                        <a:t>5305</a:t>
                      </a:r>
                    </a:p>
                  </a:txBody>
                  <a:tcPr marL="9525" marR="9525" marT="9525" marB="0"/>
                </a:tc>
                <a:tc>
                  <a:txBody>
                    <a:bodyPr/>
                    <a:lstStyle/>
                    <a:p>
                      <a:pPr algn="l" fontAlgn="t"/>
                      <a:r>
                        <a:rPr lang="el-GR" sz="1600" b="0" i="0" u="none" strike="noStrike" dirty="0">
                          <a:effectLst/>
                          <a:latin typeface="+mn-lt"/>
                        </a:rPr>
                        <a:t>Συστήματα Διαχείρισης Βάσεων Δεδομένων</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4</a:t>
                      </a:r>
                    </a:p>
                  </a:txBody>
                  <a:tcPr marL="9525" marR="9525" marT="9525" marB="0"/>
                </a:tc>
                <a:tc>
                  <a:txBody>
                    <a:bodyPr/>
                    <a:lstStyle/>
                    <a:p>
                      <a:pPr algn="ctr" fontAlgn="t"/>
                      <a:r>
                        <a:rPr lang="el-GR" sz="1600" b="0" i="0" u="none" strike="noStrike" dirty="0">
                          <a:effectLst/>
                          <a:latin typeface="+mn-lt"/>
                        </a:rPr>
                        <a:t>2</a:t>
                      </a:r>
                    </a:p>
                  </a:txBody>
                  <a:tcPr marL="9525" marR="9525" marT="9525" marB="0"/>
                </a:tc>
                <a:extLst>
                  <a:ext uri="{0D108BD9-81ED-4DB2-BD59-A6C34878D82A}">
                    <a16:rowId xmlns:a16="http://schemas.microsoft.com/office/drawing/2014/main" xmlns="" val="1813549087"/>
                  </a:ext>
                </a:extLst>
              </a:tr>
            </a:tbl>
          </a:graphicData>
        </a:graphic>
      </p:graphicFrame>
    </p:spTree>
    <p:extLst>
      <p:ext uri="{BB962C8B-B14F-4D97-AF65-F5344CB8AC3E}">
        <p14:creationId xmlns:p14="http://schemas.microsoft.com/office/powerpoint/2010/main" val="1984436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ΠΡΟΠΤΥΧΙΑΚΟ ΠΡΟΓΡΑΜΜΑ ΣΠΟΥΔΩΝ (Δ)</a:t>
            </a:r>
          </a:p>
        </p:txBody>
      </p:sp>
      <p:sp>
        <p:nvSpPr>
          <p:cNvPr id="3" name="Θέση περιεχομένου 2"/>
          <p:cNvSpPr>
            <a:spLocks noGrp="1"/>
          </p:cNvSpPr>
          <p:nvPr>
            <p:ph idx="1"/>
          </p:nvPr>
        </p:nvSpPr>
        <p:spPr/>
        <p:txBody>
          <a:bodyPr/>
          <a:lstStyle/>
          <a:p>
            <a:r>
              <a:rPr lang="el-GR" dirty="0"/>
              <a:t>Δ’ Εξάμηνο</a:t>
            </a:r>
          </a:p>
        </p:txBody>
      </p:sp>
      <p:sp>
        <p:nvSpPr>
          <p:cNvPr id="4" name="Θέση ημερομηνίας 3"/>
          <p:cNvSpPr>
            <a:spLocks noGrp="1"/>
          </p:cNvSpPr>
          <p:nvPr>
            <p:ph type="dt" sz="half" idx="10"/>
          </p:nvPr>
        </p:nvSpPr>
        <p:spPr/>
        <p:txBody>
          <a:bodyPr/>
          <a:lstStyle/>
          <a:p>
            <a:r>
              <a:rPr lang="el-GR" dirty="0" smtClean="0"/>
              <a:t>Τμ. Μηχ. Πληροφορικής, </a:t>
            </a:r>
            <a:r>
              <a:rPr lang="el-GR" dirty="0" smtClean="0"/>
              <a:t>201</a:t>
            </a:r>
            <a:r>
              <a:rPr lang="en-US" dirty="0" smtClean="0"/>
              <a:t>9</a:t>
            </a:r>
            <a:endParaRPr lang="el-GR" dirty="0"/>
          </a:p>
        </p:txBody>
      </p:sp>
      <p:sp>
        <p:nvSpPr>
          <p:cNvPr id="5" name="Θέση υποσέλιδου 4"/>
          <p:cNvSpPr>
            <a:spLocks noGrp="1"/>
          </p:cNvSpPr>
          <p:nvPr>
            <p:ph type="ftr" sz="quarter" idx="11"/>
          </p:nvPr>
        </p:nvSpPr>
        <p:spPr/>
        <p:txBody>
          <a:bodyPr/>
          <a:lstStyle/>
          <a:p>
            <a:r>
              <a:rPr lang="el-GR"/>
              <a:t>ΚΑΤΕΥΘΥΝΣΕΙΣ ΣΤΟ ΠΡΟΓΡΑΜΜΑ ΣΠΟΥΔΩΝ</a:t>
            </a:r>
          </a:p>
        </p:txBody>
      </p:sp>
      <p:sp>
        <p:nvSpPr>
          <p:cNvPr id="6" name="Θέση αριθμού διαφάνειας 5"/>
          <p:cNvSpPr>
            <a:spLocks noGrp="1"/>
          </p:cNvSpPr>
          <p:nvPr>
            <p:ph type="sldNum" sz="quarter" idx="12"/>
          </p:nvPr>
        </p:nvSpPr>
        <p:spPr/>
        <p:txBody>
          <a:bodyPr/>
          <a:lstStyle/>
          <a:p>
            <a:fld id="{7155B4C8-4D10-45EB-9AF9-338F21D6DEC5}" type="slidenum">
              <a:rPr lang="el-GR" smtClean="0"/>
              <a:t>6</a:t>
            </a:fld>
            <a:endParaRPr lang="el-GR"/>
          </a:p>
        </p:txBody>
      </p:sp>
      <p:graphicFrame>
        <p:nvGraphicFramePr>
          <p:cNvPr id="7" name="Θέση περιεχομένου 6"/>
          <p:cNvGraphicFramePr>
            <a:graphicFrameLocks/>
          </p:cNvGraphicFramePr>
          <p:nvPr>
            <p:extLst>
              <p:ext uri="{D42A27DB-BD31-4B8C-83A1-F6EECF244321}">
                <p14:modId xmlns:p14="http://schemas.microsoft.com/office/powerpoint/2010/main" val="2008112583"/>
              </p:ext>
            </p:extLst>
          </p:nvPr>
        </p:nvGraphicFramePr>
        <p:xfrm>
          <a:off x="796736" y="2328053"/>
          <a:ext cx="7612627" cy="1520190"/>
        </p:xfrm>
        <a:graphic>
          <a:graphicData uri="http://schemas.openxmlformats.org/drawingml/2006/table">
            <a:tbl>
              <a:tblPr firstRow="1" bandRow="1">
                <a:tableStyleId>{5C22544A-7EE6-4342-B048-85BDC9FD1C3A}</a:tableStyleId>
              </a:tblPr>
              <a:tblGrid>
                <a:gridCol w="864477">
                  <a:extLst>
                    <a:ext uri="{9D8B030D-6E8A-4147-A177-3AD203B41FA5}">
                      <a16:colId xmlns:a16="http://schemas.microsoft.com/office/drawing/2014/main" xmlns="" val="210852424"/>
                    </a:ext>
                  </a:extLst>
                </a:gridCol>
                <a:gridCol w="3748151">
                  <a:extLst>
                    <a:ext uri="{9D8B030D-6E8A-4147-A177-3AD203B41FA5}">
                      <a16:colId xmlns:a16="http://schemas.microsoft.com/office/drawing/2014/main" xmlns="" val="1298346251"/>
                    </a:ext>
                  </a:extLst>
                </a:gridCol>
                <a:gridCol w="976440">
                  <a:extLst>
                    <a:ext uri="{9D8B030D-6E8A-4147-A177-3AD203B41FA5}">
                      <a16:colId xmlns:a16="http://schemas.microsoft.com/office/drawing/2014/main" xmlns="" val="449396258"/>
                    </a:ext>
                  </a:extLst>
                </a:gridCol>
                <a:gridCol w="465328">
                  <a:extLst>
                    <a:ext uri="{9D8B030D-6E8A-4147-A177-3AD203B41FA5}">
                      <a16:colId xmlns:a16="http://schemas.microsoft.com/office/drawing/2014/main" xmlns="" val="1071279117"/>
                    </a:ext>
                  </a:extLst>
                </a:gridCol>
                <a:gridCol w="797941">
                  <a:extLst>
                    <a:ext uri="{9D8B030D-6E8A-4147-A177-3AD203B41FA5}">
                      <a16:colId xmlns:a16="http://schemas.microsoft.com/office/drawing/2014/main" xmlns="" val="3670573980"/>
                    </a:ext>
                  </a:extLst>
                </a:gridCol>
                <a:gridCol w="760290">
                  <a:extLst>
                    <a:ext uri="{9D8B030D-6E8A-4147-A177-3AD203B41FA5}">
                      <a16:colId xmlns:a16="http://schemas.microsoft.com/office/drawing/2014/main" xmlns="" val="2358220388"/>
                    </a:ext>
                  </a:extLst>
                </a:gridCol>
              </a:tblGrid>
              <a:tr h="253365">
                <a:tc>
                  <a:txBody>
                    <a:bodyPr/>
                    <a:lstStyle/>
                    <a:p>
                      <a:pPr algn="ctr" fontAlgn="b"/>
                      <a:r>
                        <a:rPr lang="el-GR" sz="1600" b="1" i="0" u="none" strike="noStrike" dirty="0">
                          <a:effectLst/>
                          <a:latin typeface="+mn-lt"/>
                        </a:rPr>
                        <a:t>Κωδικός</a:t>
                      </a:r>
                    </a:p>
                  </a:txBody>
                  <a:tcPr marL="9525" marR="9525" marT="9525" marB="0" anchor="b"/>
                </a:tc>
                <a:tc>
                  <a:txBody>
                    <a:bodyPr/>
                    <a:lstStyle/>
                    <a:p>
                      <a:pPr algn="l" fontAlgn="b"/>
                      <a:r>
                        <a:rPr lang="el-GR" sz="1600" b="1" i="0" u="none" strike="noStrike" dirty="0">
                          <a:effectLst/>
                          <a:latin typeface="+mn-lt"/>
                        </a:rPr>
                        <a:t>Τίτλος μαθήματος</a:t>
                      </a:r>
                    </a:p>
                  </a:txBody>
                  <a:tcPr marL="9525" marR="9525" marT="9525" marB="0" anchor="b"/>
                </a:tc>
                <a:tc>
                  <a:txBody>
                    <a:bodyPr/>
                    <a:lstStyle/>
                    <a:p>
                      <a:pPr algn="ctr" fontAlgn="b"/>
                      <a:r>
                        <a:rPr lang="el-GR" sz="1600" b="1" i="0" u="none" strike="noStrike">
                          <a:effectLst/>
                          <a:latin typeface="+mn-lt"/>
                        </a:rPr>
                        <a:t>Κατηγορία</a:t>
                      </a:r>
                    </a:p>
                  </a:txBody>
                  <a:tcPr marL="9525" marR="9525" marT="9525" marB="0" anchor="b"/>
                </a:tc>
                <a:tc>
                  <a:txBody>
                    <a:bodyPr/>
                    <a:lstStyle/>
                    <a:p>
                      <a:pPr algn="ctr" fontAlgn="b"/>
                      <a:r>
                        <a:rPr lang="en-US" sz="1600" b="1" i="0" u="none" strike="noStrike">
                          <a:effectLst/>
                          <a:latin typeface="+mn-lt"/>
                        </a:rPr>
                        <a:t>ECTS</a:t>
                      </a:r>
                    </a:p>
                  </a:txBody>
                  <a:tcPr marL="9525" marR="9525" marT="9525" marB="0" anchor="b"/>
                </a:tc>
                <a:tc>
                  <a:txBody>
                    <a:bodyPr/>
                    <a:lstStyle/>
                    <a:p>
                      <a:pPr algn="ctr" fontAlgn="b"/>
                      <a:r>
                        <a:rPr lang="el-GR" sz="1600" b="1" i="0" u="none" strike="noStrike">
                          <a:effectLst/>
                          <a:latin typeface="+mn-lt"/>
                        </a:rPr>
                        <a:t>Ώρες (Θ)</a:t>
                      </a:r>
                    </a:p>
                  </a:txBody>
                  <a:tcPr marL="9525" marR="9525" marT="9525" marB="0" anchor="b"/>
                </a:tc>
                <a:tc>
                  <a:txBody>
                    <a:bodyPr/>
                    <a:lstStyle/>
                    <a:p>
                      <a:pPr algn="ctr" fontAlgn="b"/>
                      <a:r>
                        <a:rPr lang="el-GR" sz="1600" b="1" i="0" u="none" strike="noStrike">
                          <a:effectLst/>
                          <a:latin typeface="+mn-lt"/>
                        </a:rPr>
                        <a:t>Ώρες (Ε)</a:t>
                      </a:r>
                    </a:p>
                  </a:txBody>
                  <a:tcPr marL="9525" marR="9525" marT="9525" marB="0" anchor="b"/>
                </a:tc>
                <a:extLst>
                  <a:ext uri="{0D108BD9-81ED-4DB2-BD59-A6C34878D82A}">
                    <a16:rowId xmlns:a16="http://schemas.microsoft.com/office/drawing/2014/main" xmlns="" val="1017989863"/>
                  </a:ext>
                </a:extLst>
              </a:tr>
              <a:tr h="253365">
                <a:tc>
                  <a:txBody>
                    <a:bodyPr/>
                    <a:lstStyle/>
                    <a:p>
                      <a:pPr algn="ctr" fontAlgn="t"/>
                      <a:r>
                        <a:rPr lang="el-GR" sz="1600" b="0" i="0" u="none" strike="noStrike" dirty="0">
                          <a:effectLst/>
                          <a:latin typeface="+mn-lt"/>
                        </a:rPr>
                        <a:t>5401</a:t>
                      </a:r>
                    </a:p>
                  </a:txBody>
                  <a:tcPr marL="9525" marR="9525" marT="9525" marB="0"/>
                </a:tc>
                <a:tc>
                  <a:txBody>
                    <a:bodyPr/>
                    <a:lstStyle/>
                    <a:p>
                      <a:pPr algn="l" fontAlgn="t"/>
                      <a:r>
                        <a:rPr lang="el-GR" sz="1600" b="0" i="0" u="none" strike="noStrike">
                          <a:effectLst/>
                          <a:latin typeface="+mn-lt"/>
                        </a:rPr>
                        <a:t>Τεχνητή Νοημοσύνη - Γλώσσες και Τεχνικές</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3</a:t>
                      </a:r>
                    </a:p>
                  </a:txBody>
                  <a:tcPr marL="9525" marR="9525" marT="9525" marB="0"/>
                </a:tc>
                <a:tc>
                  <a:txBody>
                    <a:bodyPr/>
                    <a:lstStyle/>
                    <a:p>
                      <a:pPr algn="ctr" fontAlgn="t"/>
                      <a:r>
                        <a:rPr lang="el-GR" sz="1600" b="0" i="0" u="none" strike="noStrike">
                          <a:effectLst/>
                          <a:latin typeface="+mn-lt"/>
                        </a:rPr>
                        <a:t>2</a:t>
                      </a:r>
                    </a:p>
                  </a:txBody>
                  <a:tcPr marL="9525" marR="9525" marT="9525" marB="0"/>
                </a:tc>
                <a:extLst>
                  <a:ext uri="{0D108BD9-81ED-4DB2-BD59-A6C34878D82A}">
                    <a16:rowId xmlns:a16="http://schemas.microsoft.com/office/drawing/2014/main" xmlns="" val="1604319543"/>
                  </a:ext>
                </a:extLst>
              </a:tr>
              <a:tr h="253365">
                <a:tc>
                  <a:txBody>
                    <a:bodyPr/>
                    <a:lstStyle/>
                    <a:p>
                      <a:pPr algn="ctr" fontAlgn="t"/>
                      <a:r>
                        <a:rPr lang="el-GR" sz="1600" b="0" i="0" u="none" strike="noStrike">
                          <a:effectLst/>
                          <a:latin typeface="+mn-lt"/>
                        </a:rPr>
                        <a:t>5402</a:t>
                      </a:r>
                    </a:p>
                  </a:txBody>
                  <a:tcPr marL="9525" marR="9525" marT="9525" marB="0"/>
                </a:tc>
                <a:tc>
                  <a:txBody>
                    <a:bodyPr/>
                    <a:lstStyle/>
                    <a:p>
                      <a:pPr algn="l" fontAlgn="t"/>
                      <a:r>
                        <a:rPr lang="el-GR" sz="1600" b="0" i="0" u="none" strike="noStrike">
                          <a:effectLst/>
                          <a:latin typeface="+mn-lt"/>
                        </a:rPr>
                        <a:t>Τηλεπικοινωνίες και Δίκτυα Υπολογιστών</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solidFill>
                            <a:srgbClr val="000000"/>
                          </a:solidFill>
                          <a:effectLst/>
                          <a:latin typeface="+mn-lt"/>
                        </a:rPr>
                        <a:t>3</a:t>
                      </a:r>
                    </a:p>
                  </a:txBody>
                  <a:tcPr marL="9525" marR="9525" marT="9525" marB="0"/>
                </a:tc>
                <a:tc>
                  <a:txBody>
                    <a:bodyPr/>
                    <a:lstStyle/>
                    <a:p>
                      <a:pPr algn="ctr" fontAlgn="t"/>
                      <a:r>
                        <a:rPr lang="el-GR" sz="1600" b="0" i="0" u="none" strike="noStrike">
                          <a:solidFill>
                            <a:srgbClr val="000000"/>
                          </a:solidFill>
                          <a:effectLst/>
                          <a:latin typeface="+mn-lt"/>
                        </a:rPr>
                        <a:t>2</a:t>
                      </a:r>
                    </a:p>
                  </a:txBody>
                  <a:tcPr marL="9525" marR="9525" marT="9525" marB="0"/>
                </a:tc>
                <a:extLst>
                  <a:ext uri="{0D108BD9-81ED-4DB2-BD59-A6C34878D82A}">
                    <a16:rowId xmlns:a16="http://schemas.microsoft.com/office/drawing/2014/main" xmlns="" val="3451538567"/>
                  </a:ext>
                </a:extLst>
              </a:tr>
              <a:tr h="253365">
                <a:tc>
                  <a:txBody>
                    <a:bodyPr/>
                    <a:lstStyle/>
                    <a:p>
                      <a:pPr algn="ctr" fontAlgn="t"/>
                      <a:r>
                        <a:rPr lang="el-GR" sz="1600" b="0" i="0" u="none" strike="noStrike">
                          <a:effectLst/>
                          <a:latin typeface="+mn-lt"/>
                        </a:rPr>
                        <a:t>5403</a:t>
                      </a:r>
                    </a:p>
                  </a:txBody>
                  <a:tcPr marL="9525" marR="9525" marT="9525" marB="0"/>
                </a:tc>
                <a:tc>
                  <a:txBody>
                    <a:bodyPr/>
                    <a:lstStyle/>
                    <a:p>
                      <a:pPr algn="l" fontAlgn="t"/>
                      <a:r>
                        <a:rPr lang="el-GR" sz="1600" b="0" i="0" u="none" strike="noStrike">
                          <a:effectLst/>
                          <a:latin typeface="+mn-lt"/>
                        </a:rPr>
                        <a:t>Μεθοδολογίες Προγραμματισμού</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4</a:t>
                      </a:r>
                    </a:p>
                  </a:txBody>
                  <a:tcPr marL="9525" marR="9525" marT="9525" marB="0"/>
                </a:tc>
                <a:tc>
                  <a:txBody>
                    <a:bodyPr/>
                    <a:lstStyle/>
                    <a:p>
                      <a:pPr algn="ctr" fontAlgn="t"/>
                      <a:r>
                        <a:rPr lang="el-GR" sz="1600" b="0" i="0" u="none" strike="noStrike">
                          <a:effectLst/>
                          <a:latin typeface="+mn-lt"/>
                        </a:rPr>
                        <a:t>2</a:t>
                      </a:r>
                    </a:p>
                  </a:txBody>
                  <a:tcPr marL="9525" marR="9525" marT="9525" marB="0"/>
                </a:tc>
                <a:extLst>
                  <a:ext uri="{0D108BD9-81ED-4DB2-BD59-A6C34878D82A}">
                    <a16:rowId xmlns:a16="http://schemas.microsoft.com/office/drawing/2014/main" xmlns="" val="765497885"/>
                  </a:ext>
                </a:extLst>
              </a:tr>
              <a:tr h="253365">
                <a:tc>
                  <a:txBody>
                    <a:bodyPr/>
                    <a:lstStyle/>
                    <a:p>
                      <a:pPr algn="ctr" fontAlgn="t"/>
                      <a:r>
                        <a:rPr lang="el-GR" sz="1600" b="0" i="0" u="none" strike="noStrike">
                          <a:effectLst/>
                          <a:latin typeface="+mn-lt"/>
                        </a:rPr>
                        <a:t>5404</a:t>
                      </a:r>
                    </a:p>
                  </a:txBody>
                  <a:tcPr marL="9525" marR="9525" marT="9525" marB="0"/>
                </a:tc>
                <a:tc>
                  <a:txBody>
                    <a:bodyPr/>
                    <a:lstStyle/>
                    <a:p>
                      <a:pPr algn="l" fontAlgn="t"/>
                      <a:r>
                        <a:rPr lang="el-GR" sz="1600" b="0" i="0" u="none" strike="noStrike" dirty="0">
                          <a:effectLst/>
                          <a:latin typeface="+mn-lt"/>
                        </a:rPr>
                        <a:t>Τεχνολογία Βάσεων Δεδομένων</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3</a:t>
                      </a:r>
                    </a:p>
                  </a:txBody>
                  <a:tcPr marL="9525" marR="9525" marT="9525" marB="0"/>
                </a:tc>
                <a:tc>
                  <a:txBody>
                    <a:bodyPr/>
                    <a:lstStyle/>
                    <a:p>
                      <a:pPr algn="ctr" fontAlgn="t"/>
                      <a:r>
                        <a:rPr lang="el-GR" sz="1600" b="0" i="0" u="none" strike="noStrike" dirty="0">
                          <a:effectLst/>
                          <a:latin typeface="+mn-lt"/>
                        </a:rPr>
                        <a:t>2</a:t>
                      </a:r>
                    </a:p>
                  </a:txBody>
                  <a:tcPr marL="9525" marR="9525" marT="9525" marB="0"/>
                </a:tc>
                <a:extLst>
                  <a:ext uri="{0D108BD9-81ED-4DB2-BD59-A6C34878D82A}">
                    <a16:rowId xmlns:a16="http://schemas.microsoft.com/office/drawing/2014/main" xmlns="" val="2300977625"/>
                  </a:ext>
                </a:extLst>
              </a:tr>
              <a:tr h="253365">
                <a:tc>
                  <a:txBody>
                    <a:bodyPr/>
                    <a:lstStyle/>
                    <a:p>
                      <a:pPr algn="ctr" fontAlgn="t"/>
                      <a:r>
                        <a:rPr lang="el-GR" sz="1600" b="0" i="0" u="none" strike="noStrike">
                          <a:effectLst/>
                          <a:latin typeface="+mn-lt"/>
                        </a:rPr>
                        <a:t>5405</a:t>
                      </a:r>
                    </a:p>
                  </a:txBody>
                  <a:tcPr marL="9525" marR="9525" marT="9525" marB="0"/>
                </a:tc>
                <a:tc>
                  <a:txBody>
                    <a:bodyPr/>
                    <a:lstStyle/>
                    <a:p>
                      <a:pPr algn="l" fontAlgn="t"/>
                      <a:r>
                        <a:rPr lang="el-GR" sz="1600" b="0" i="0" u="none" strike="noStrike">
                          <a:effectLst/>
                          <a:latin typeface="+mn-lt"/>
                        </a:rPr>
                        <a:t>Θεωρία Πιθανοτήτων και Στατιστική</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dirty="0">
                          <a:effectLst/>
                          <a:latin typeface="+mn-lt"/>
                        </a:rPr>
                        <a:t>3</a:t>
                      </a:r>
                    </a:p>
                  </a:txBody>
                  <a:tcPr marL="9525" marR="9525" marT="9525" marB="0"/>
                </a:tc>
                <a:tc>
                  <a:txBody>
                    <a:bodyPr/>
                    <a:lstStyle/>
                    <a:p>
                      <a:pPr algn="ctr" fontAlgn="t"/>
                      <a:r>
                        <a:rPr lang="el-GR" sz="1600" b="0" i="0" u="none" strike="noStrike" dirty="0">
                          <a:effectLst/>
                          <a:latin typeface="+mn-lt"/>
                        </a:rPr>
                        <a:t>2</a:t>
                      </a:r>
                    </a:p>
                  </a:txBody>
                  <a:tcPr marL="9525" marR="9525" marT="9525" marB="0"/>
                </a:tc>
                <a:extLst>
                  <a:ext uri="{0D108BD9-81ED-4DB2-BD59-A6C34878D82A}">
                    <a16:rowId xmlns:a16="http://schemas.microsoft.com/office/drawing/2014/main" xmlns="" val="1813549087"/>
                  </a:ext>
                </a:extLst>
              </a:tr>
            </a:tbl>
          </a:graphicData>
        </a:graphic>
      </p:graphicFrame>
    </p:spTree>
    <p:extLst>
      <p:ext uri="{BB962C8B-B14F-4D97-AF65-F5344CB8AC3E}">
        <p14:creationId xmlns:p14="http://schemas.microsoft.com/office/powerpoint/2010/main" val="3290500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ΠΡΟΠΤΥΧΙΑΚΟ ΠΡΟΓΡΑΜΜΑ ΣΠΟΥΔΩΝ (Ε)</a:t>
            </a:r>
          </a:p>
        </p:txBody>
      </p:sp>
      <p:sp>
        <p:nvSpPr>
          <p:cNvPr id="3" name="Θέση περιεχομένου 2"/>
          <p:cNvSpPr>
            <a:spLocks noGrp="1"/>
          </p:cNvSpPr>
          <p:nvPr>
            <p:ph idx="1"/>
          </p:nvPr>
        </p:nvSpPr>
        <p:spPr/>
        <p:txBody>
          <a:bodyPr/>
          <a:lstStyle/>
          <a:p>
            <a:r>
              <a:rPr lang="el-GR" dirty="0"/>
              <a:t>Ε’ Εξάμηνο</a:t>
            </a:r>
          </a:p>
        </p:txBody>
      </p:sp>
      <p:sp>
        <p:nvSpPr>
          <p:cNvPr id="4" name="Θέση ημερομηνίας 3"/>
          <p:cNvSpPr>
            <a:spLocks noGrp="1"/>
          </p:cNvSpPr>
          <p:nvPr>
            <p:ph type="dt" sz="half" idx="10"/>
          </p:nvPr>
        </p:nvSpPr>
        <p:spPr/>
        <p:txBody>
          <a:bodyPr/>
          <a:lstStyle/>
          <a:p>
            <a:r>
              <a:rPr lang="el-GR" dirty="0" smtClean="0"/>
              <a:t>Τμ. Μηχ. Πληροφορικής, </a:t>
            </a:r>
            <a:r>
              <a:rPr lang="el-GR" dirty="0" smtClean="0"/>
              <a:t>201</a:t>
            </a:r>
            <a:r>
              <a:rPr lang="en-US" dirty="0" smtClean="0"/>
              <a:t>9</a:t>
            </a:r>
            <a:endParaRPr lang="el-GR" dirty="0"/>
          </a:p>
        </p:txBody>
      </p:sp>
      <p:sp>
        <p:nvSpPr>
          <p:cNvPr id="5" name="Θέση υποσέλιδου 4"/>
          <p:cNvSpPr>
            <a:spLocks noGrp="1"/>
          </p:cNvSpPr>
          <p:nvPr>
            <p:ph type="ftr" sz="quarter" idx="11"/>
          </p:nvPr>
        </p:nvSpPr>
        <p:spPr/>
        <p:txBody>
          <a:bodyPr/>
          <a:lstStyle/>
          <a:p>
            <a:r>
              <a:rPr lang="el-GR"/>
              <a:t>ΚΑΤΕΥΘΥΝΣΕΙΣ ΣΤΟ ΠΡΟΓΡΑΜΜΑ ΣΠΟΥΔΩΝ</a:t>
            </a:r>
          </a:p>
        </p:txBody>
      </p:sp>
      <p:sp>
        <p:nvSpPr>
          <p:cNvPr id="6" name="Θέση αριθμού διαφάνειας 5"/>
          <p:cNvSpPr>
            <a:spLocks noGrp="1"/>
          </p:cNvSpPr>
          <p:nvPr>
            <p:ph type="sldNum" sz="quarter" idx="12"/>
          </p:nvPr>
        </p:nvSpPr>
        <p:spPr/>
        <p:txBody>
          <a:bodyPr/>
          <a:lstStyle/>
          <a:p>
            <a:fld id="{7155B4C8-4D10-45EB-9AF9-338F21D6DEC5}" type="slidenum">
              <a:rPr lang="el-GR" smtClean="0"/>
              <a:t>7</a:t>
            </a:fld>
            <a:endParaRPr lang="el-GR"/>
          </a:p>
        </p:txBody>
      </p:sp>
      <p:graphicFrame>
        <p:nvGraphicFramePr>
          <p:cNvPr id="7" name="Θέση περιεχομένου 6"/>
          <p:cNvGraphicFramePr>
            <a:graphicFrameLocks/>
          </p:cNvGraphicFramePr>
          <p:nvPr>
            <p:extLst>
              <p:ext uri="{D42A27DB-BD31-4B8C-83A1-F6EECF244321}">
                <p14:modId xmlns:p14="http://schemas.microsoft.com/office/powerpoint/2010/main" val="2892167129"/>
              </p:ext>
            </p:extLst>
          </p:nvPr>
        </p:nvGraphicFramePr>
        <p:xfrm>
          <a:off x="803717" y="2352833"/>
          <a:ext cx="7582284" cy="2070089"/>
        </p:xfrm>
        <a:graphic>
          <a:graphicData uri="http://schemas.openxmlformats.org/drawingml/2006/table">
            <a:tbl>
              <a:tblPr firstRow="1" bandRow="1">
                <a:tableStyleId>{5C22544A-7EE6-4342-B048-85BDC9FD1C3A}</a:tableStyleId>
              </a:tblPr>
              <a:tblGrid>
                <a:gridCol w="906209">
                  <a:extLst>
                    <a:ext uri="{9D8B030D-6E8A-4147-A177-3AD203B41FA5}">
                      <a16:colId xmlns:a16="http://schemas.microsoft.com/office/drawing/2014/main" xmlns="" val="210852424"/>
                    </a:ext>
                  </a:extLst>
                </a:gridCol>
                <a:gridCol w="3080528">
                  <a:extLst>
                    <a:ext uri="{9D8B030D-6E8A-4147-A177-3AD203B41FA5}">
                      <a16:colId xmlns:a16="http://schemas.microsoft.com/office/drawing/2014/main" xmlns="" val="1298346251"/>
                    </a:ext>
                  </a:extLst>
                </a:gridCol>
                <a:gridCol w="1101852">
                  <a:extLst>
                    <a:ext uri="{9D8B030D-6E8A-4147-A177-3AD203B41FA5}">
                      <a16:colId xmlns:a16="http://schemas.microsoft.com/office/drawing/2014/main" xmlns="" val="449396258"/>
                    </a:ext>
                  </a:extLst>
                </a:gridCol>
                <a:gridCol w="615950">
                  <a:extLst>
                    <a:ext uri="{9D8B030D-6E8A-4147-A177-3AD203B41FA5}">
                      <a16:colId xmlns:a16="http://schemas.microsoft.com/office/drawing/2014/main" xmlns="" val="1071279117"/>
                    </a:ext>
                  </a:extLst>
                </a:gridCol>
                <a:gridCol w="927100">
                  <a:extLst>
                    <a:ext uri="{9D8B030D-6E8A-4147-A177-3AD203B41FA5}">
                      <a16:colId xmlns:a16="http://schemas.microsoft.com/office/drawing/2014/main" xmlns="" val="3670573980"/>
                    </a:ext>
                  </a:extLst>
                </a:gridCol>
                <a:gridCol w="950645">
                  <a:extLst>
                    <a:ext uri="{9D8B030D-6E8A-4147-A177-3AD203B41FA5}">
                      <a16:colId xmlns:a16="http://schemas.microsoft.com/office/drawing/2014/main" xmlns="" val="2358220388"/>
                    </a:ext>
                  </a:extLst>
                </a:gridCol>
              </a:tblGrid>
              <a:tr h="315584">
                <a:tc>
                  <a:txBody>
                    <a:bodyPr/>
                    <a:lstStyle/>
                    <a:p>
                      <a:pPr algn="ctr" fontAlgn="b"/>
                      <a:r>
                        <a:rPr lang="el-GR" sz="1600" b="1" i="0" u="none" strike="noStrike" dirty="0">
                          <a:effectLst/>
                          <a:latin typeface="+mn-lt"/>
                        </a:rPr>
                        <a:t>Κωδικός</a:t>
                      </a:r>
                    </a:p>
                  </a:txBody>
                  <a:tcPr marL="9525" marR="9525" marT="9525" marB="0" anchor="b"/>
                </a:tc>
                <a:tc>
                  <a:txBody>
                    <a:bodyPr/>
                    <a:lstStyle/>
                    <a:p>
                      <a:pPr algn="l" fontAlgn="b"/>
                      <a:r>
                        <a:rPr lang="el-GR" sz="1600" b="1" i="0" u="none" strike="noStrike" dirty="0">
                          <a:effectLst/>
                          <a:latin typeface="+mn-lt"/>
                        </a:rPr>
                        <a:t>Τίτλος μαθήματος</a:t>
                      </a:r>
                    </a:p>
                  </a:txBody>
                  <a:tcPr marL="9525" marR="9525" marT="9525" marB="0" anchor="b"/>
                </a:tc>
                <a:tc>
                  <a:txBody>
                    <a:bodyPr/>
                    <a:lstStyle/>
                    <a:p>
                      <a:pPr algn="ctr" fontAlgn="b"/>
                      <a:r>
                        <a:rPr lang="el-GR" sz="1600" b="1" i="0" u="none" strike="noStrike">
                          <a:effectLst/>
                          <a:latin typeface="+mn-lt"/>
                        </a:rPr>
                        <a:t>Κατηγορία</a:t>
                      </a:r>
                    </a:p>
                  </a:txBody>
                  <a:tcPr marL="9525" marR="9525" marT="9525" marB="0" anchor="b"/>
                </a:tc>
                <a:tc>
                  <a:txBody>
                    <a:bodyPr/>
                    <a:lstStyle/>
                    <a:p>
                      <a:pPr algn="ctr" fontAlgn="b"/>
                      <a:r>
                        <a:rPr lang="en-US" sz="1600" b="1" i="0" u="none" strike="noStrike">
                          <a:effectLst/>
                          <a:latin typeface="+mn-lt"/>
                        </a:rPr>
                        <a:t>ECTS</a:t>
                      </a:r>
                    </a:p>
                  </a:txBody>
                  <a:tcPr marL="9525" marR="9525" marT="9525" marB="0" anchor="b"/>
                </a:tc>
                <a:tc>
                  <a:txBody>
                    <a:bodyPr/>
                    <a:lstStyle/>
                    <a:p>
                      <a:pPr algn="ctr" fontAlgn="b"/>
                      <a:r>
                        <a:rPr lang="el-GR" sz="1600" b="1" i="0" u="none" strike="noStrike">
                          <a:effectLst/>
                          <a:latin typeface="+mn-lt"/>
                        </a:rPr>
                        <a:t>Ώρες (Θ)</a:t>
                      </a:r>
                    </a:p>
                  </a:txBody>
                  <a:tcPr marL="9525" marR="9525" marT="9525" marB="0" anchor="b"/>
                </a:tc>
                <a:tc>
                  <a:txBody>
                    <a:bodyPr/>
                    <a:lstStyle/>
                    <a:p>
                      <a:pPr algn="ctr" fontAlgn="b"/>
                      <a:r>
                        <a:rPr lang="el-GR" sz="1600" b="1" i="0" u="none" strike="noStrike">
                          <a:effectLst/>
                          <a:latin typeface="+mn-lt"/>
                        </a:rPr>
                        <a:t>Ώρες (Ε)</a:t>
                      </a:r>
                    </a:p>
                  </a:txBody>
                  <a:tcPr marL="9525" marR="9525" marT="9525" marB="0" anchor="b"/>
                </a:tc>
                <a:extLst>
                  <a:ext uri="{0D108BD9-81ED-4DB2-BD59-A6C34878D82A}">
                    <a16:rowId xmlns:a16="http://schemas.microsoft.com/office/drawing/2014/main" xmlns="" val="1017989863"/>
                  </a:ext>
                </a:extLst>
              </a:tr>
              <a:tr h="497205">
                <a:tc>
                  <a:txBody>
                    <a:bodyPr/>
                    <a:lstStyle/>
                    <a:p>
                      <a:pPr algn="ctr" fontAlgn="t"/>
                      <a:r>
                        <a:rPr lang="el-GR" sz="1600" b="0" i="0" u="none" strike="noStrike" dirty="0">
                          <a:effectLst/>
                          <a:latin typeface="+mn-lt"/>
                        </a:rPr>
                        <a:t>5303</a:t>
                      </a:r>
                    </a:p>
                  </a:txBody>
                  <a:tcPr marL="9525" marR="9525" marT="9525" marB="0"/>
                </a:tc>
                <a:tc>
                  <a:txBody>
                    <a:bodyPr/>
                    <a:lstStyle/>
                    <a:p>
                      <a:pPr algn="l" fontAlgn="t"/>
                      <a:r>
                        <a:rPr lang="el-GR" sz="1600" b="0" i="0" u="none" strike="noStrike" dirty="0">
                          <a:effectLst/>
                          <a:latin typeface="+mn-lt"/>
                        </a:rPr>
                        <a:t>Οργάνωση και Αρχιτεκτονική </a:t>
                      </a:r>
                      <a:r>
                        <a:rPr lang="el-GR" sz="1600" b="0" i="0" u="none" strike="noStrike" dirty="0" err="1">
                          <a:effectLst/>
                          <a:latin typeface="+mn-lt"/>
                        </a:rPr>
                        <a:t>Υπολ</a:t>
                      </a:r>
                      <a:r>
                        <a:rPr lang="el-GR" sz="1600" b="0" i="0" u="none" strike="noStrike" dirty="0">
                          <a:effectLst/>
                          <a:latin typeface="+mn-lt"/>
                        </a:rPr>
                        <a:t>. Συστημάτων</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3</a:t>
                      </a:r>
                    </a:p>
                  </a:txBody>
                  <a:tcPr marL="9525" marR="9525" marT="9525" marB="0"/>
                </a:tc>
                <a:tc>
                  <a:txBody>
                    <a:bodyPr/>
                    <a:lstStyle/>
                    <a:p>
                      <a:pPr algn="ctr" fontAlgn="t"/>
                      <a:r>
                        <a:rPr lang="el-GR" sz="1600" b="0" i="0" u="none" strike="noStrike">
                          <a:effectLst/>
                          <a:latin typeface="+mn-lt"/>
                        </a:rPr>
                        <a:t>2</a:t>
                      </a:r>
                    </a:p>
                  </a:txBody>
                  <a:tcPr marL="9525" marR="9525" marT="9525" marB="0"/>
                </a:tc>
                <a:extLst>
                  <a:ext uri="{0D108BD9-81ED-4DB2-BD59-A6C34878D82A}">
                    <a16:rowId xmlns:a16="http://schemas.microsoft.com/office/drawing/2014/main" xmlns="" val="1604319543"/>
                  </a:ext>
                </a:extLst>
              </a:tr>
              <a:tr h="253365">
                <a:tc>
                  <a:txBody>
                    <a:bodyPr/>
                    <a:lstStyle/>
                    <a:p>
                      <a:pPr algn="ctr" fontAlgn="t"/>
                      <a:r>
                        <a:rPr lang="el-GR" sz="1600" b="0" i="0" u="none" strike="noStrike">
                          <a:effectLst/>
                          <a:latin typeface="+mn-lt"/>
                        </a:rPr>
                        <a:t>5502</a:t>
                      </a:r>
                    </a:p>
                  </a:txBody>
                  <a:tcPr marL="9525" marR="9525" marT="9525" marB="0"/>
                </a:tc>
                <a:tc>
                  <a:txBody>
                    <a:bodyPr/>
                    <a:lstStyle/>
                    <a:p>
                      <a:pPr algn="l" fontAlgn="t"/>
                      <a:r>
                        <a:rPr lang="el-GR" sz="1600" b="0" i="0" u="none" strike="noStrike" dirty="0">
                          <a:effectLst/>
                          <a:latin typeface="+mn-lt"/>
                        </a:rPr>
                        <a:t>Μηχανική Λογισμικού Ι</a:t>
                      </a:r>
                    </a:p>
                  </a:txBody>
                  <a:tcPr marL="9525" marR="9525" marT="9525" marB="0"/>
                </a:tc>
                <a:tc>
                  <a:txBody>
                    <a:bodyPr/>
                    <a:lstStyle/>
                    <a:p>
                      <a:pPr algn="ctr" fontAlgn="t"/>
                      <a:r>
                        <a:rPr lang="el-GR" sz="1600" b="0" i="0" u="none" strike="noStrike" dirty="0">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3</a:t>
                      </a:r>
                    </a:p>
                  </a:txBody>
                  <a:tcPr marL="9525" marR="9525" marT="9525" marB="0"/>
                </a:tc>
                <a:tc>
                  <a:txBody>
                    <a:bodyPr/>
                    <a:lstStyle/>
                    <a:p>
                      <a:pPr algn="ctr" fontAlgn="t"/>
                      <a:r>
                        <a:rPr lang="el-GR" sz="1600" b="0" i="0" u="none" strike="noStrike">
                          <a:effectLst/>
                          <a:latin typeface="+mn-lt"/>
                        </a:rPr>
                        <a:t>2</a:t>
                      </a:r>
                    </a:p>
                  </a:txBody>
                  <a:tcPr marL="9525" marR="9525" marT="9525" marB="0"/>
                </a:tc>
                <a:extLst>
                  <a:ext uri="{0D108BD9-81ED-4DB2-BD59-A6C34878D82A}">
                    <a16:rowId xmlns:a16="http://schemas.microsoft.com/office/drawing/2014/main" xmlns="" val="3451538567"/>
                  </a:ext>
                </a:extLst>
              </a:tr>
              <a:tr h="253365">
                <a:tc>
                  <a:txBody>
                    <a:bodyPr/>
                    <a:lstStyle/>
                    <a:p>
                      <a:pPr algn="ctr" fontAlgn="t"/>
                      <a:r>
                        <a:rPr lang="el-GR" sz="1600" b="0" i="0" u="none" strike="noStrike">
                          <a:effectLst/>
                          <a:latin typeface="+mn-lt"/>
                        </a:rPr>
                        <a:t>5503</a:t>
                      </a:r>
                    </a:p>
                  </a:txBody>
                  <a:tcPr marL="9525" marR="9525" marT="9525" marB="0"/>
                </a:tc>
                <a:tc>
                  <a:txBody>
                    <a:bodyPr/>
                    <a:lstStyle/>
                    <a:p>
                      <a:pPr algn="l" fontAlgn="t"/>
                      <a:r>
                        <a:rPr lang="el-GR" sz="1600" b="0" i="0" u="none" strike="noStrike" dirty="0">
                          <a:effectLst/>
                          <a:latin typeface="+mn-lt"/>
                        </a:rPr>
                        <a:t>Δίκτυα Η/Υ</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a:effectLst/>
                          <a:latin typeface="+mn-lt"/>
                        </a:rPr>
                        <a:t>6</a:t>
                      </a:r>
                    </a:p>
                  </a:txBody>
                  <a:tcPr marL="9525" marR="9525" marT="9525" marB="0"/>
                </a:tc>
                <a:tc>
                  <a:txBody>
                    <a:bodyPr/>
                    <a:lstStyle/>
                    <a:p>
                      <a:pPr algn="ctr" fontAlgn="t"/>
                      <a:r>
                        <a:rPr lang="el-GR" sz="1600" b="0" i="0" u="none" strike="noStrike">
                          <a:effectLst/>
                          <a:latin typeface="+mn-lt"/>
                        </a:rPr>
                        <a:t>3</a:t>
                      </a:r>
                    </a:p>
                  </a:txBody>
                  <a:tcPr marL="9525" marR="9525" marT="9525" marB="0"/>
                </a:tc>
                <a:tc>
                  <a:txBody>
                    <a:bodyPr/>
                    <a:lstStyle/>
                    <a:p>
                      <a:pPr algn="ctr" fontAlgn="t"/>
                      <a:r>
                        <a:rPr lang="el-GR" sz="1600" b="0" i="0" u="none" strike="noStrike">
                          <a:effectLst/>
                          <a:latin typeface="+mn-lt"/>
                        </a:rPr>
                        <a:t>2</a:t>
                      </a:r>
                    </a:p>
                  </a:txBody>
                  <a:tcPr marL="9525" marR="9525" marT="9525" marB="0"/>
                </a:tc>
                <a:extLst>
                  <a:ext uri="{0D108BD9-81ED-4DB2-BD59-A6C34878D82A}">
                    <a16:rowId xmlns:a16="http://schemas.microsoft.com/office/drawing/2014/main" xmlns="" val="765497885"/>
                  </a:ext>
                </a:extLst>
              </a:tr>
              <a:tr h="497205">
                <a:tc>
                  <a:txBody>
                    <a:bodyPr/>
                    <a:lstStyle/>
                    <a:p>
                      <a:pPr algn="ctr" fontAlgn="t"/>
                      <a:r>
                        <a:rPr lang="el-GR" sz="1600" b="0" i="0" u="none" strike="noStrike">
                          <a:effectLst/>
                          <a:latin typeface="+mn-lt"/>
                        </a:rPr>
                        <a:t>5504</a:t>
                      </a:r>
                    </a:p>
                  </a:txBody>
                  <a:tcPr marL="9525" marR="9525" marT="9525" marB="0"/>
                </a:tc>
                <a:tc>
                  <a:txBody>
                    <a:bodyPr/>
                    <a:lstStyle/>
                    <a:p>
                      <a:pPr algn="l" fontAlgn="t"/>
                      <a:r>
                        <a:rPr lang="el-GR" sz="1600" b="0" i="0" u="none" strike="noStrike" dirty="0">
                          <a:effectLst/>
                          <a:latin typeface="+mn-lt"/>
                        </a:rPr>
                        <a:t>Ανάπτυξη Διαδικτυακών Συστημάτων και Εφαρμογών</a:t>
                      </a:r>
                    </a:p>
                  </a:txBody>
                  <a:tcPr marL="9525" marR="9525" marT="9525" marB="0"/>
                </a:tc>
                <a:tc>
                  <a:txBody>
                    <a:bodyPr/>
                    <a:lstStyle/>
                    <a:p>
                      <a:pPr algn="ctr" fontAlgn="t"/>
                      <a:r>
                        <a:rPr lang="el-GR" sz="1600" b="0" i="0" u="none" strike="noStrike" dirty="0">
                          <a:effectLst/>
                          <a:latin typeface="+mn-lt"/>
                        </a:rPr>
                        <a:t>ΥΠ</a:t>
                      </a:r>
                    </a:p>
                  </a:txBody>
                  <a:tcPr marL="9525" marR="9525" marT="9525" marB="0"/>
                </a:tc>
                <a:tc>
                  <a:txBody>
                    <a:bodyPr/>
                    <a:lstStyle/>
                    <a:p>
                      <a:pPr algn="ctr" fontAlgn="t"/>
                      <a:r>
                        <a:rPr lang="el-GR" sz="1600" b="0" i="0" u="none" strike="noStrike" dirty="0">
                          <a:effectLst/>
                          <a:latin typeface="+mn-lt"/>
                        </a:rPr>
                        <a:t>6</a:t>
                      </a:r>
                    </a:p>
                  </a:txBody>
                  <a:tcPr marL="9525" marR="9525" marT="9525" marB="0"/>
                </a:tc>
                <a:tc>
                  <a:txBody>
                    <a:bodyPr/>
                    <a:lstStyle/>
                    <a:p>
                      <a:pPr algn="ctr" fontAlgn="t"/>
                      <a:r>
                        <a:rPr lang="el-GR" sz="1600" b="0" i="0" u="none" strike="noStrike" dirty="0">
                          <a:effectLst/>
                          <a:latin typeface="+mn-lt"/>
                        </a:rPr>
                        <a:t>4</a:t>
                      </a:r>
                    </a:p>
                  </a:txBody>
                  <a:tcPr marL="9525" marR="9525" marT="9525" marB="0"/>
                </a:tc>
                <a:tc>
                  <a:txBody>
                    <a:bodyPr/>
                    <a:lstStyle/>
                    <a:p>
                      <a:pPr algn="ctr" fontAlgn="t"/>
                      <a:r>
                        <a:rPr lang="el-GR" sz="1600" b="0" i="0" u="none" strike="noStrike">
                          <a:effectLst/>
                          <a:latin typeface="+mn-lt"/>
                        </a:rPr>
                        <a:t>2</a:t>
                      </a:r>
                    </a:p>
                  </a:txBody>
                  <a:tcPr marL="9525" marR="9525" marT="9525" marB="0"/>
                </a:tc>
                <a:extLst>
                  <a:ext uri="{0D108BD9-81ED-4DB2-BD59-A6C34878D82A}">
                    <a16:rowId xmlns:a16="http://schemas.microsoft.com/office/drawing/2014/main" xmlns="" val="2300977625"/>
                  </a:ext>
                </a:extLst>
              </a:tr>
              <a:tr h="253365">
                <a:tc>
                  <a:txBody>
                    <a:bodyPr/>
                    <a:lstStyle/>
                    <a:p>
                      <a:pPr algn="ctr" fontAlgn="t"/>
                      <a:r>
                        <a:rPr lang="el-GR" sz="1600" b="0" i="0" u="none" strike="noStrike">
                          <a:effectLst/>
                          <a:latin typeface="+mn-lt"/>
                        </a:rPr>
                        <a:t>5505</a:t>
                      </a:r>
                    </a:p>
                  </a:txBody>
                  <a:tcPr marL="9525" marR="9525" marT="9525" marB="0"/>
                </a:tc>
                <a:tc>
                  <a:txBody>
                    <a:bodyPr/>
                    <a:lstStyle/>
                    <a:p>
                      <a:pPr algn="l" fontAlgn="t"/>
                      <a:r>
                        <a:rPr lang="el-GR" sz="1600" b="0" i="0" u="none" strike="noStrike">
                          <a:effectLst/>
                          <a:latin typeface="+mn-lt"/>
                        </a:rPr>
                        <a:t>Επιχειρησιακή Έρευνα</a:t>
                      </a:r>
                    </a:p>
                  </a:txBody>
                  <a:tcPr marL="9525" marR="9525" marT="9525" marB="0"/>
                </a:tc>
                <a:tc>
                  <a:txBody>
                    <a:bodyPr/>
                    <a:lstStyle/>
                    <a:p>
                      <a:pPr algn="ctr" fontAlgn="t"/>
                      <a:r>
                        <a:rPr lang="el-GR" sz="1600" b="0" i="0" u="none" strike="noStrike">
                          <a:effectLst/>
                          <a:latin typeface="+mn-lt"/>
                        </a:rPr>
                        <a:t>ΥΠ</a:t>
                      </a:r>
                    </a:p>
                  </a:txBody>
                  <a:tcPr marL="9525" marR="9525" marT="9525" marB="0"/>
                </a:tc>
                <a:tc>
                  <a:txBody>
                    <a:bodyPr/>
                    <a:lstStyle/>
                    <a:p>
                      <a:pPr algn="ctr" fontAlgn="t"/>
                      <a:r>
                        <a:rPr lang="el-GR" sz="1600" b="0" i="0" u="none" strike="noStrike" dirty="0">
                          <a:effectLst/>
                          <a:latin typeface="+mn-lt"/>
                        </a:rPr>
                        <a:t>6</a:t>
                      </a:r>
                    </a:p>
                  </a:txBody>
                  <a:tcPr marL="9525" marR="9525" marT="9525" marB="0"/>
                </a:tc>
                <a:tc>
                  <a:txBody>
                    <a:bodyPr/>
                    <a:lstStyle/>
                    <a:p>
                      <a:pPr algn="ctr" fontAlgn="t"/>
                      <a:r>
                        <a:rPr lang="el-GR" sz="1600" b="0" i="0" u="none" strike="noStrike" dirty="0">
                          <a:effectLst/>
                          <a:latin typeface="+mn-lt"/>
                        </a:rPr>
                        <a:t>5</a:t>
                      </a:r>
                    </a:p>
                  </a:txBody>
                  <a:tcPr marL="9525" marR="9525" marT="9525" marB="0"/>
                </a:tc>
                <a:tc>
                  <a:txBody>
                    <a:bodyPr/>
                    <a:lstStyle/>
                    <a:p>
                      <a:pPr algn="ctr" fontAlgn="t"/>
                      <a:r>
                        <a:rPr lang="el-GR" sz="1600" b="0" i="0" u="none" strike="noStrike" dirty="0">
                          <a:effectLst/>
                          <a:latin typeface="+mn-lt"/>
                        </a:rPr>
                        <a:t>0</a:t>
                      </a:r>
                    </a:p>
                  </a:txBody>
                  <a:tcPr marL="9525" marR="9525" marT="9525" marB="0"/>
                </a:tc>
                <a:extLst>
                  <a:ext uri="{0D108BD9-81ED-4DB2-BD59-A6C34878D82A}">
                    <a16:rowId xmlns:a16="http://schemas.microsoft.com/office/drawing/2014/main" xmlns="" val="1813549087"/>
                  </a:ext>
                </a:extLst>
              </a:tr>
            </a:tbl>
          </a:graphicData>
        </a:graphic>
      </p:graphicFrame>
    </p:spTree>
    <p:extLst>
      <p:ext uri="{BB962C8B-B14F-4D97-AF65-F5344CB8AC3E}">
        <p14:creationId xmlns:p14="http://schemas.microsoft.com/office/powerpoint/2010/main" val="709738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ΠΡΟΑΠΑΙΤΟΥΜΕΝΑ</a:t>
            </a:r>
          </a:p>
        </p:txBody>
      </p:sp>
      <p:sp>
        <p:nvSpPr>
          <p:cNvPr id="3" name="Θέση περιεχομένου 2"/>
          <p:cNvSpPr>
            <a:spLocks noGrp="1"/>
          </p:cNvSpPr>
          <p:nvPr>
            <p:ph idx="1"/>
          </p:nvPr>
        </p:nvSpPr>
        <p:spPr/>
        <p:txBody>
          <a:bodyPr>
            <a:normAutofit/>
          </a:bodyPr>
          <a:lstStyle/>
          <a:p>
            <a:pPr>
              <a:spcBef>
                <a:spcPts val="600"/>
              </a:spcBef>
              <a:spcAft>
                <a:spcPts val="0"/>
              </a:spcAft>
            </a:pPr>
            <a:r>
              <a:rPr lang="el-GR" dirty="0"/>
              <a:t>Από το </a:t>
            </a:r>
            <a:r>
              <a:rPr lang="el-GR" dirty="0" smtClean="0"/>
              <a:t>Χειμερινό Εξάμηνο </a:t>
            </a:r>
            <a:r>
              <a:rPr lang="el-GR" dirty="0"/>
              <a:t>2017:</a:t>
            </a:r>
          </a:p>
          <a:p>
            <a:pPr>
              <a:spcBef>
                <a:spcPts val="600"/>
              </a:spcBef>
              <a:spcAft>
                <a:spcPts val="0"/>
              </a:spcAft>
            </a:pPr>
            <a:r>
              <a:rPr lang="el-GR" dirty="0"/>
              <a:t>α) Το Μάθημα </a:t>
            </a:r>
            <a:r>
              <a:rPr lang="el-GR" b="1" dirty="0"/>
              <a:t>«5101 - Εισαγωγή στην Πληροφορική» </a:t>
            </a:r>
            <a:r>
              <a:rPr lang="el-GR" dirty="0"/>
              <a:t>είναι </a:t>
            </a:r>
            <a:r>
              <a:rPr lang="el-GR" b="1" dirty="0" err="1"/>
              <a:t>προαπαιτούμενο</a:t>
            </a:r>
            <a:r>
              <a:rPr lang="el-GR" dirty="0"/>
              <a:t> για τα παρακάτω μαθήματα :</a:t>
            </a:r>
          </a:p>
          <a:p>
            <a:pPr lvl="1">
              <a:spcBef>
                <a:spcPts val="600"/>
              </a:spcBef>
              <a:spcAft>
                <a:spcPts val="0"/>
              </a:spcAft>
              <a:buFont typeface="Wingdings" panose="05000000000000000000" pitchFamily="2" charset="2"/>
              <a:buChar char="§"/>
            </a:pPr>
            <a:r>
              <a:rPr lang="el-GR" dirty="0" smtClean="0"/>
              <a:t>5501 </a:t>
            </a:r>
            <a:r>
              <a:rPr lang="el-GR" dirty="0"/>
              <a:t>- Αρχές Σχεδίασης Λειτουργικών Συστημάτων (Θεωρία)</a:t>
            </a:r>
          </a:p>
          <a:p>
            <a:pPr lvl="1">
              <a:spcBef>
                <a:spcPts val="600"/>
              </a:spcBef>
              <a:spcAft>
                <a:spcPts val="0"/>
              </a:spcAft>
              <a:buFont typeface="Wingdings" panose="05000000000000000000" pitchFamily="2" charset="2"/>
              <a:buChar char="§"/>
            </a:pPr>
            <a:r>
              <a:rPr lang="el-GR" dirty="0"/>
              <a:t>5303 - Οργάνωση και Αρχιτεκτονική </a:t>
            </a:r>
            <a:r>
              <a:rPr lang="el-GR" dirty="0" err="1"/>
              <a:t>Υπολ</a:t>
            </a:r>
            <a:r>
              <a:rPr lang="el-GR" dirty="0"/>
              <a:t>. Συστημάτων (Θεωρία και Εργαστήριο)</a:t>
            </a:r>
          </a:p>
          <a:p>
            <a:pPr>
              <a:spcBef>
                <a:spcPts val="600"/>
              </a:spcBef>
              <a:spcAft>
                <a:spcPts val="0"/>
              </a:spcAft>
            </a:pPr>
            <a:r>
              <a:rPr lang="el-GR" dirty="0"/>
              <a:t>β) Το Μάθημα </a:t>
            </a:r>
            <a:r>
              <a:rPr lang="el-GR" b="1" dirty="0"/>
              <a:t>«5102 - Αλγοριθμική και Προγραμματισμός»</a:t>
            </a:r>
            <a:r>
              <a:rPr lang="el-GR" dirty="0"/>
              <a:t> είναι </a:t>
            </a:r>
            <a:r>
              <a:rPr lang="el-GR" b="1" dirty="0" err="1"/>
              <a:t>προαπαιτούμενο</a:t>
            </a:r>
            <a:r>
              <a:rPr lang="el-GR" dirty="0"/>
              <a:t> για τα παρακάτω μαθήματα :</a:t>
            </a:r>
          </a:p>
          <a:p>
            <a:pPr lvl="1">
              <a:spcBef>
                <a:spcPts val="600"/>
              </a:spcBef>
              <a:spcAft>
                <a:spcPts val="0"/>
              </a:spcAft>
              <a:buFont typeface="Wingdings" panose="05000000000000000000" pitchFamily="2" charset="2"/>
              <a:buChar char="§"/>
            </a:pPr>
            <a:r>
              <a:rPr lang="el-GR" dirty="0"/>
              <a:t>5201 - </a:t>
            </a:r>
            <a:r>
              <a:rPr lang="el-GR" dirty="0" err="1"/>
              <a:t>Αντικειμενοστρεφής</a:t>
            </a:r>
            <a:r>
              <a:rPr lang="el-GR" dirty="0"/>
              <a:t> Προγραμματισμός (Θεωρία και Εργαστήριο) </a:t>
            </a:r>
          </a:p>
          <a:p>
            <a:pPr lvl="1">
              <a:spcBef>
                <a:spcPts val="600"/>
              </a:spcBef>
              <a:spcAft>
                <a:spcPts val="0"/>
              </a:spcAft>
              <a:buFont typeface="Wingdings" panose="05000000000000000000" pitchFamily="2" charset="2"/>
              <a:buChar char="§"/>
            </a:pPr>
            <a:r>
              <a:rPr lang="el-GR" dirty="0" smtClean="0"/>
              <a:t>5302 </a:t>
            </a:r>
            <a:r>
              <a:rPr lang="el-GR" dirty="0"/>
              <a:t>- Δομές Δεδομένων και Ανάλυση Αλγορίθμων (Θεωρία και Εργαστήριο)</a:t>
            </a:r>
          </a:p>
          <a:p>
            <a:pPr marL="201168" lvl="1" indent="0">
              <a:spcBef>
                <a:spcPts val="600"/>
              </a:spcBef>
              <a:spcAft>
                <a:spcPts val="0"/>
              </a:spcAft>
              <a:buNone/>
            </a:pPr>
            <a:endParaRPr lang="el-GR" dirty="0"/>
          </a:p>
        </p:txBody>
      </p:sp>
      <p:sp>
        <p:nvSpPr>
          <p:cNvPr id="4" name="Θέση ημερομηνίας 3"/>
          <p:cNvSpPr>
            <a:spLocks noGrp="1"/>
          </p:cNvSpPr>
          <p:nvPr>
            <p:ph type="dt" sz="half" idx="10"/>
          </p:nvPr>
        </p:nvSpPr>
        <p:spPr/>
        <p:txBody>
          <a:bodyPr/>
          <a:lstStyle/>
          <a:p>
            <a:r>
              <a:rPr lang="el-GR" dirty="0" smtClean="0"/>
              <a:t>Τμ. Μηχ. Πληροφορικής, </a:t>
            </a:r>
            <a:r>
              <a:rPr lang="el-GR" dirty="0" smtClean="0"/>
              <a:t>201</a:t>
            </a:r>
            <a:r>
              <a:rPr lang="en-US" dirty="0" smtClean="0"/>
              <a:t>9</a:t>
            </a:r>
            <a:endParaRPr lang="el-GR" dirty="0"/>
          </a:p>
        </p:txBody>
      </p:sp>
      <p:sp>
        <p:nvSpPr>
          <p:cNvPr id="5" name="Θέση υποσέλιδου 4"/>
          <p:cNvSpPr>
            <a:spLocks noGrp="1"/>
          </p:cNvSpPr>
          <p:nvPr>
            <p:ph type="ftr" sz="quarter" idx="11"/>
          </p:nvPr>
        </p:nvSpPr>
        <p:spPr/>
        <p:txBody>
          <a:bodyPr/>
          <a:lstStyle/>
          <a:p>
            <a:r>
              <a:rPr lang="el-GR"/>
              <a:t>ΚΑΤΕΥΘΥΝΣΕΙΣ ΣΤΟ ΠΡΟΓΡΑΜΜΑ ΣΠΟΥΔΩΝ</a:t>
            </a:r>
          </a:p>
        </p:txBody>
      </p:sp>
      <p:sp>
        <p:nvSpPr>
          <p:cNvPr id="6" name="Θέση αριθμού διαφάνειας 5"/>
          <p:cNvSpPr>
            <a:spLocks noGrp="1"/>
          </p:cNvSpPr>
          <p:nvPr>
            <p:ph type="sldNum" sz="quarter" idx="12"/>
          </p:nvPr>
        </p:nvSpPr>
        <p:spPr/>
        <p:txBody>
          <a:bodyPr/>
          <a:lstStyle/>
          <a:p>
            <a:fld id="{7155B4C8-4D10-45EB-9AF9-338F21D6DEC5}" type="slidenum">
              <a:rPr lang="el-GR" smtClean="0"/>
              <a:t>8</a:t>
            </a:fld>
            <a:endParaRPr lang="el-GR"/>
          </a:p>
        </p:txBody>
      </p:sp>
    </p:spTree>
    <p:extLst>
      <p:ext uri="{BB962C8B-B14F-4D97-AF65-F5344CB8AC3E}">
        <p14:creationId xmlns:p14="http://schemas.microsoft.com/office/powerpoint/2010/main" val="2170849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ΚΑΤΕΥΘΥΝΣΕΙΣ: ΣΤ, Ζ Εξάμηνα</a:t>
            </a:r>
          </a:p>
        </p:txBody>
      </p:sp>
      <p:sp>
        <p:nvSpPr>
          <p:cNvPr id="3" name="Θέση περιεχομένου 2"/>
          <p:cNvSpPr>
            <a:spLocks noGrp="1"/>
          </p:cNvSpPr>
          <p:nvPr>
            <p:ph idx="1"/>
          </p:nvPr>
        </p:nvSpPr>
        <p:spPr>
          <a:xfrm>
            <a:off x="755576" y="1845734"/>
            <a:ext cx="7776863" cy="4391578"/>
          </a:xfrm>
        </p:spPr>
        <p:txBody>
          <a:bodyPr>
            <a:normAutofit lnSpcReduction="10000"/>
          </a:bodyPr>
          <a:lstStyle/>
          <a:p>
            <a:pPr>
              <a:spcBef>
                <a:spcPts val="600"/>
              </a:spcBef>
              <a:spcAft>
                <a:spcPts val="0"/>
              </a:spcAft>
            </a:pPr>
            <a:r>
              <a:rPr lang="el-GR" sz="1800" dirty="0"/>
              <a:t>Οι φοιτητές που εισήχθησαν τον </a:t>
            </a:r>
            <a:r>
              <a:rPr lang="el-GR" sz="1800" b="1" dirty="0"/>
              <a:t>Σεπτέμβριο του 2013 και μετά</a:t>
            </a:r>
            <a:r>
              <a:rPr lang="el-GR" sz="1800" dirty="0"/>
              <a:t>, υποχρεούνται να δηλώσουν κατεύθυνση σπουδών </a:t>
            </a:r>
            <a:r>
              <a:rPr lang="el-GR" sz="1800" b="1" u="sng" dirty="0"/>
              <a:t>κατά την εγγραφή τους στο 6ο εξάμηνο</a:t>
            </a:r>
            <a:r>
              <a:rPr lang="el-GR" sz="1800" dirty="0"/>
              <a:t>. Υπάρχουν τρεις κατευθύνσεις: </a:t>
            </a:r>
          </a:p>
          <a:p>
            <a:pPr lvl="1">
              <a:spcBef>
                <a:spcPts val="600"/>
              </a:spcBef>
              <a:spcAft>
                <a:spcPts val="0"/>
              </a:spcAft>
              <a:buFont typeface="Wingdings" panose="05000000000000000000" pitchFamily="2" charset="2"/>
              <a:buChar char="q"/>
            </a:pPr>
            <a:r>
              <a:rPr lang="el-GR" dirty="0"/>
              <a:t> Κατεύθυνση Μηχανικού Λογισμικού </a:t>
            </a:r>
          </a:p>
          <a:p>
            <a:pPr lvl="1">
              <a:spcBef>
                <a:spcPts val="600"/>
              </a:spcBef>
              <a:spcAft>
                <a:spcPts val="0"/>
              </a:spcAft>
              <a:buFont typeface="Wingdings" panose="05000000000000000000" pitchFamily="2" charset="2"/>
              <a:buChar char="q"/>
            </a:pPr>
            <a:r>
              <a:rPr lang="el-GR" dirty="0"/>
              <a:t> Κατεύθυνση Μηχανικού Δικτύων </a:t>
            </a:r>
          </a:p>
          <a:p>
            <a:pPr lvl="1">
              <a:spcBef>
                <a:spcPts val="600"/>
              </a:spcBef>
              <a:spcAft>
                <a:spcPts val="0"/>
              </a:spcAft>
              <a:buFont typeface="Wingdings" panose="05000000000000000000" pitchFamily="2" charset="2"/>
              <a:buChar char="q"/>
            </a:pPr>
            <a:r>
              <a:rPr lang="el-GR" dirty="0"/>
              <a:t> Κατεύθυνση Μηχανικού Ηλεκτρονικών Υπολογιστών </a:t>
            </a:r>
          </a:p>
          <a:p>
            <a:pPr>
              <a:spcBef>
                <a:spcPts val="600"/>
              </a:spcBef>
              <a:spcAft>
                <a:spcPts val="0"/>
              </a:spcAft>
            </a:pPr>
            <a:r>
              <a:rPr lang="el-GR" sz="1800" dirty="0"/>
              <a:t>Ο φοιτητής υποχρεούται να πάρει </a:t>
            </a:r>
            <a:r>
              <a:rPr lang="el-GR" sz="1800" b="1" dirty="0"/>
              <a:t>τουλάχιστον 30 Πιστωτικές Μονάδες </a:t>
            </a:r>
            <a:r>
              <a:rPr lang="el-GR" sz="1800" dirty="0"/>
              <a:t>από τα μαθήματα της κατεύθυνσής του και </a:t>
            </a:r>
            <a:r>
              <a:rPr lang="el-GR" sz="1800" b="1" dirty="0"/>
              <a:t>έως 30 Πιστωτικές Μονάδες </a:t>
            </a:r>
            <a:r>
              <a:rPr lang="el-GR" sz="1800" dirty="0"/>
              <a:t>από τα υπόλοιπα μαθήματα του 6ου και 7ου εξαμήνου ώστε να συμπληρώσει 240 Πιστωτικές Μονάδες για το πτυχίο (συμπεριλαμβανομένης πτυχιακής εργασίας και πρακτικής άσκησης). </a:t>
            </a:r>
          </a:p>
          <a:p>
            <a:pPr>
              <a:spcBef>
                <a:spcPts val="600"/>
              </a:spcBef>
              <a:spcAft>
                <a:spcPts val="0"/>
              </a:spcAft>
            </a:pPr>
            <a:r>
              <a:rPr lang="el-GR" sz="1800" dirty="0"/>
              <a:t>Για τους φοιτητές που εισήχθησαν </a:t>
            </a:r>
            <a:r>
              <a:rPr lang="el-GR" sz="1800" b="1" dirty="0"/>
              <a:t>πριν από τον Σεπτέμβριο του 2013</a:t>
            </a:r>
            <a:r>
              <a:rPr lang="el-GR" sz="1800" dirty="0"/>
              <a:t>, όλα τα μαθήματα 6ου και 7ου εξαμήνου θεωρούνται επιλογής υποχρεωτικά. Ο φοιτητής υποχρεούται να πάρει 30 Διδακτικές μονάδες από το 6ο εξάμηνο και 30 Πιστωτικές Μονάδες από το 7ο εξάμηνο ώστε να συμπληρώσει 240 Πιστωτικές Μονάδες για το πτυχίο (συμπεριλαμβανομένης πτυχιακής εργασίας και πρακτικής άσκησης). </a:t>
            </a:r>
            <a:endParaRPr lang="el-GR" sz="1600" dirty="0"/>
          </a:p>
        </p:txBody>
      </p:sp>
      <p:sp>
        <p:nvSpPr>
          <p:cNvPr id="4" name="Θέση ημερομηνίας 3"/>
          <p:cNvSpPr>
            <a:spLocks noGrp="1"/>
          </p:cNvSpPr>
          <p:nvPr>
            <p:ph type="dt" sz="half" idx="10"/>
          </p:nvPr>
        </p:nvSpPr>
        <p:spPr/>
        <p:txBody>
          <a:bodyPr/>
          <a:lstStyle/>
          <a:p>
            <a:r>
              <a:rPr lang="el-GR" dirty="0" smtClean="0"/>
              <a:t>Τμ. Μηχ. Πληροφορικής, </a:t>
            </a:r>
            <a:r>
              <a:rPr lang="el-GR" dirty="0" smtClean="0"/>
              <a:t>201</a:t>
            </a:r>
            <a:r>
              <a:rPr lang="en-US" dirty="0" smtClean="0"/>
              <a:t>9</a:t>
            </a:r>
            <a:endParaRPr lang="el-GR" dirty="0"/>
          </a:p>
        </p:txBody>
      </p:sp>
      <p:sp>
        <p:nvSpPr>
          <p:cNvPr id="5" name="Θέση υποσέλιδου 4"/>
          <p:cNvSpPr>
            <a:spLocks noGrp="1"/>
          </p:cNvSpPr>
          <p:nvPr>
            <p:ph type="ftr" sz="quarter" idx="11"/>
          </p:nvPr>
        </p:nvSpPr>
        <p:spPr/>
        <p:txBody>
          <a:bodyPr/>
          <a:lstStyle/>
          <a:p>
            <a:r>
              <a:rPr lang="el-GR"/>
              <a:t>ΚΑΤΕΥΘΥΝΣΕΙΣ ΣΤΟ ΠΡΟΓΡΑΜΜΑ ΣΠΟΥΔΩΝ</a:t>
            </a:r>
          </a:p>
        </p:txBody>
      </p:sp>
      <p:sp>
        <p:nvSpPr>
          <p:cNvPr id="6" name="Θέση αριθμού διαφάνειας 5"/>
          <p:cNvSpPr>
            <a:spLocks noGrp="1"/>
          </p:cNvSpPr>
          <p:nvPr>
            <p:ph type="sldNum" sz="quarter" idx="12"/>
          </p:nvPr>
        </p:nvSpPr>
        <p:spPr/>
        <p:txBody>
          <a:bodyPr/>
          <a:lstStyle/>
          <a:p>
            <a:fld id="{7155B4C8-4D10-45EB-9AF9-338F21D6DEC5}" type="slidenum">
              <a:rPr lang="el-GR" smtClean="0"/>
              <a:t>9</a:t>
            </a:fld>
            <a:endParaRPr lang="el-GR"/>
          </a:p>
        </p:txBody>
      </p:sp>
    </p:spTree>
    <p:extLst>
      <p:ext uri="{BB962C8B-B14F-4D97-AF65-F5344CB8AC3E}">
        <p14:creationId xmlns:p14="http://schemas.microsoft.com/office/powerpoint/2010/main" val="2226615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Ανασκόπηση">
  <a:themeElements>
    <a:clrScheme name="Ανασκόπηση">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Ανασκόπηση">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Ανασκόπηση">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572</TotalTime>
  <Words>1119</Words>
  <Application>Microsoft Office PowerPoint</Application>
  <PresentationFormat>On-screen Show (4:3)</PresentationFormat>
  <Paragraphs>460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Ανασκόπηση</vt:lpstr>
      <vt:lpstr>Οι Κατευθύνσεις στο τμήμα Μηχανικών Πληροφορικής</vt:lpstr>
      <vt:lpstr>ΠΡΟΠΤΥΧΙΑΚΟ ΠΡΟΓΡΑΜΜΑ ΣΠΟΥΔΩΝ</vt:lpstr>
      <vt:lpstr>ΠΡΟΠΤΥΧΙΑΚΟ ΠΡΟΓΡΑΜΜΑ ΣΠΟΥΔΩΝ (Α)</vt:lpstr>
      <vt:lpstr>ΠΡΟΠΤΥΧΙΑΚΟ ΠΡΟΓΡΑΜΜΑ ΣΠΟΥΔΩΝ (Β)</vt:lpstr>
      <vt:lpstr>ΠΡΟΠΤΥΧΙΑΚΟ ΠΡΟΓΡΑΜΜΑ ΣΠΟΥΔΩΝ (Γ)</vt:lpstr>
      <vt:lpstr>ΠΡΟΠΤΥΧΙΑΚΟ ΠΡΟΓΡΑΜΜΑ ΣΠΟΥΔΩΝ (Δ)</vt:lpstr>
      <vt:lpstr>ΠΡΟΠΤΥΧΙΑΚΟ ΠΡΟΓΡΑΜΜΑ ΣΠΟΥΔΩΝ (Ε)</vt:lpstr>
      <vt:lpstr>ΠΡΟΑΠΑΙΤΟΥΜΕΝΑ</vt:lpstr>
      <vt:lpstr>ΚΑΤΕΥΘΥΝΣΕΙΣ: ΣΤ, Ζ Εξάμηνα</vt:lpstr>
      <vt:lpstr>ΚΑΤΕΥΘΥΝΣΗ ΜΗΧΑΝΙΚΩΝ ΛΟΓΙΣΜΙΚΟΥ (ΣΤ, Ζ)</vt:lpstr>
      <vt:lpstr>ΚΑΤΕΥΘΥΝΣΗ ΜΗΧΑΝΙΚΩΝ ΔΙΚΤΥΩΝ (ΣΤ, Ζ)</vt:lpstr>
      <vt:lpstr>ΚΑΤΕΥΘΥΝΣΗ ΜΗΧΑΝΙΚΩΝ Η/Υ (ΣΤ, Ζ)</vt:lpstr>
      <vt:lpstr>ΠΡΟΠΤΥΧΙΑΚΟ ΠΡΟΓΡΑΜΜΑ ΣΠΟΥΔΩΝ (Η’)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μαθήματος Μηχανική Μάθηση (Β’ εξάμηνο)</dc:title>
  <dc:creator>Kostas</dc:creator>
  <cp:lastModifiedBy>vitsas</cp:lastModifiedBy>
  <cp:revision>72</cp:revision>
  <dcterms:created xsi:type="dcterms:W3CDTF">2013-10-01T15:30:20Z</dcterms:created>
  <dcterms:modified xsi:type="dcterms:W3CDTF">2019-02-22T15:44:54Z</dcterms:modified>
</cp:coreProperties>
</file>