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62" r:id="rId10"/>
    <p:sldId id="263" r:id="rId11"/>
    <p:sldId id="266" r:id="rId12"/>
    <p:sldId id="264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7639C-F4D5-485B-BD0B-02613429627D}" type="datetimeFigureOut">
              <a:rPr lang="el-GR" smtClean="0"/>
              <a:t>15/3/2019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91C6-3148-4D89-9ECC-2B1D3E6E73D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380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F215-98C4-453A-BEAD-E4126145AEBA}" type="datetime1">
              <a:rPr lang="el-GR" smtClean="0"/>
              <a:t>15/3/2019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6A76-7F34-4E03-86F6-BDE51329B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5304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9F90-150F-448A-8F5B-EF92ADE1E8E0}" type="datetime1">
              <a:rPr lang="el-GR" smtClean="0"/>
              <a:t>15/3/2019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6A76-7F34-4E03-86F6-BDE51329B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354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5B47-FB6D-479E-974B-04AFA23414AF}" type="datetime1">
              <a:rPr lang="el-GR" smtClean="0"/>
              <a:t>15/3/2019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6A76-7F34-4E03-86F6-BDE51329B4F3}" type="slidenum">
              <a:rPr lang="el-GR" smtClean="0"/>
              <a:t>‹#›</a:t>
            </a:fld>
            <a:endParaRPr lang="el-G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6192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C0F0-F725-4B92-8D85-95459570B31D}" type="datetime1">
              <a:rPr lang="el-GR" smtClean="0"/>
              <a:t>15/3/2019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6A76-7F34-4E03-86F6-BDE51329B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1593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4C97-0EAE-4FFB-B135-5CD91F4A8F75}" type="datetime1">
              <a:rPr lang="el-GR" smtClean="0"/>
              <a:t>15/3/2019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6A76-7F34-4E03-86F6-BDE51329B4F3}" type="slidenum">
              <a:rPr lang="el-GR" smtClean="0"/>
              <a:t>‹#›</a:t>
            </a:fld>
            <a:endParaRPr lang="el-G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4463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0DC-35AE-486A-9032-EB1206F2BBDB}" type="datetime1">
              <a:rPr lang="el-GR" smtClean="0"/>
              <a:t>15/3/2019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6A76-7F34-4E03-86F6-BDE51329B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11659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569E-78FC-44D7-B56C-8A17512533F7}" type="datetime1">
              <a:rPr lang="el-GR" smtClean="0"/>
              <a:t>15/3/2019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6A76-7F34-4E03-86F6-BDE51329B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6707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576F-CB5D-40CC-A39A-BEC57EF4B1A6}" type="datetime1">
              <a:rPr lang="el-GR" smtClean="0"/>
              <a:t>15/3/2019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6A76-7F34-4E03-86F6-BDE51329B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4747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D3B-174A-4E5F-85C2-776012B7EBA9}" type="datetime1">
              <a:rPr lang="el-GR" smtClean="0"/>
              <a:t>15/3/2019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6A76-7F34-4E03-86F6-BDE51329B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5001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3A29-49D8-4F26-9508-C3BCD89D9103}" type="datetime1">
              <a:rPr lang="el-GR" smtClean="0"/>
              <a:t>15/3/2019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6A76-7F34-4E03-86F6-BDE51329B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9887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4039-BE90-4EC6-BE49-2299D950BEE9}" type="datetime1">
              <a:rPr lang="el-GR" smtClean="0"/>
              <a:t>15/3/2019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6A76-7F34-4E03-86F6-BDE51329B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8308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6B4C-70BD-44A7-8F1A-3048F3D9543D}" type="datetime1">
              <a:rPr lang="el-GR" smtClean="0"/>
              <a:t>15/3/2019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6A76-7F34-4E03-86F6-BDE51329B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0123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40D9-5DBC-4272-ABB8-5D0A995B8F0E}" type="datetime1">
              <a:rPr lang="el-GR" smtClean="0"/>
              <a:t>15/3/2019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6A76-7F34-4E03-86F6-BDE51329B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3600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3A68-1AE7-4E4F-8AC2-B4189BE4EF7C}" type="datetime1">
              <a:rPr lang="el-GR" smtClean="0"/>
              <a:t>15/3/2019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6A76-7F34-4E03-86F6-BDE51329B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1878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300A-3067-4DB4-A6F9-E733EA0BDC22}" type="datetime1">
              <a:rPr lang="el-GR" smtClean="0"/>
              <a:t>15/3/2019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6A76-7F34-4E03-86F6-BDE51329B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823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6A76-7F34-4E03-86F6-BDE51329B4F3}" type="slidenum">
              <a:rPr lang="el-GR" smtClean="0"/>
              <a:t>‹#›</a:t>
            </a:fld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A19-7A8E-43AB-B152-9C49CED2ADBE}" type="datetime1">
              <a:rPr lang="el-GR" smtClean="0"/>
              <a:t>15/3/2019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8291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AD3A0-AEFD-4E8E-9163-D1F0103569A9}" type="datetime1">
              <a:rPr lang="el-GR" smtClean="0"/>
              <a:t>15/3/2019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BD6A76-7F34-4E03-86F6-BDE51329B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6331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eiprojects.github.io/pre1/index.html" TargetMode="External"/><Relationship Id="rId7" Type="http://schemas.openxmlformats.org/officeDocument/2006/relationships/hyperlink" Target="https://www.standishgroup.com/sample_research_files/CHAOSReport2015-Final.pdf" TargetMode="External"/><Relationship Id="rId2" Type="http://schemas.openxmlformats.org/officeDocument/2006/relationships/hyperlink" Target="https://eclass.upatras.gr/modules/document/file.php/DEAPT127/1%CE%B7%20%CE%94%CE%B9%CE%AC%CE%BB%CE%B5%CE%BE%CE%B7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levelten.com/wiki/chaos-report" TargetMode="External"/><Relationship Id="rId5" Type="http://schemas.openxmlformats.org/officeDocument/2006/relationships/hyperlink" Target="https://www.infoq.com/articles/standish-chaos-2015" TargetMode="External"/><Relationship Id="rId4" Type="http://schemas.openxmlformats.org/officeDocument/2006/relationships/hyperlink" Target="http://www.ionio.gr/~papatheodor/lessons/IONIO-INFO-SYSTEMS.PP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tandishgroup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201D-D1EC-4328-85ED-7D37D547C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022" y="451513"/>
            <a:ext cx="9144000" cy="1029809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chemeClr val="tx1"/>
                </a:solidFill>
              </a:rPr>
              <a:t>Η κρίση του Λογισμικού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DBDE9-01D3-4994-9812-3F46C9C5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6A76-7F34-4E03-86F6-BDE51329B4F3}" type="slidenum">
              <a:rPr lang="el-GR" smtClean="0"/>
              <a:t>1</a:t>
            </a:fld>
            <a:endParaRPr lang="el-G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E42E3-C5A4-4863-AD07-B1D3F5663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943" y="1619250"/>
            <a:ext cx="6450807" cy="41285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0762A0-3194-4BDF-A6D2-F2B003B1F3EC}"/>
              </a:ext>
            </a:extLst>
          </p:cNvPr>
          <p:cNvSpPr txBox="1"/>
          <p:nvPr/>
        </p:nvSpPr>
        <p:spPr>
          <a:xfrm>
            <a:off x="412073" y="4841033"/>
            <a:ext cx="32331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Κουγιουμτζίδης Ιωάννης 185201</a:t>
            </a:r>
          </a:p>
          <a:p>
            <a:r>
              <a:rPr lang="el-GR" dirty="0"/>
              <a:t>Καπέτης Νικόλαος 185189</a:t>
            </a:r>
          </a:p>
          <a:p>
            <a:r>
              <a:rPr lang="el-GR" dirty="0"/>
              <a:t>Μαυράκης Αντώνιος 185222</a:t>
            </a:r>
          </a:p>
          <a:p>
            <a:r>
              <a:rPr lang="el-GR" dirty="0"/>
              <a:t>Λαφιώτης Νικόλαος 185212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87971-F39D-4995-80EC-C26CB7E7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/>
              <a:t>Τμήμα Μηχανικών Πληροφορικής - Πληροφοριακά Συστήματα Ι</a:t>
            </a:r>
          </a:p>
        </p:txBody>
      </p:sp>
    </p:spTree>
    <p:extLst>
      <p:ext uri="{BB962C8B-B14F-4D97-AF65-F5344CB8AC3E}">
        <p14:creationId xmlns:p14="http://schemas.microsoft.com/office/powerpoint/2010/main" val="98429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8A76-7B18-4A81-AF95-F81BB8B2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8781"/>
            <a:ext cx="8596668" cy="1320800"/>
          </a:xfrm>
        </p:spPr>
        <p:txBody>
          <a:bodyPr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Μεθοδολογία: αντιμετώπιση προβλημάτων – επίτευξη στόχων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F1FF-55F8-4577-A625-393718D2F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07683"/>
            <a:ext cx="8596668" cy="413367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l-GR" sz="2800" dirty="0"/>
              <a:t>Αναγνώριση, αξιολόγηση και καταγραφή με ακρίβεια, τόσο των τρεχουσών όσο και των λανθανουσών απαιτήσεων των χρηστών</a:t>
            </a:r>
          </a:p>
          <a:p>
            <a:pPr>
              <a:buFont typeface="+mj-lt"/>
              <a:buAutoNum type="arabicPeriod"/>
            </a:pPr>
            <a:r>
              <a:rPr lang="el-GR" sz="2800" dirty="0"/>
              <a:t> Παροχή μιας συστηματικής μεθόδου ανάπτυξης ώστε ο έλεγχος της προόδου να είναι απρόσκοπτος </a:t>
            </a:r>
          </a:p>
          <a:p>
            <a:pPr>
              <a:buFont typeface="+mj-lt"/>
              <a:buAutoNum type="arabicPeriod"/>
            </a:pPr>
            <a:r>
              <a:rPr lang="el-GR" sz="2800" dirty="0"/>
              <a:t> Ύπαρξη καλής τεκμηρίωσης ώστε να είναι εύκολη η συντήρηση του συστήματος που θα προκύψει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4B563-2B7E-4234-A569-D0E5C87E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070FB-C9B1-4BF2-A483-942C8DC7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6A76-7F34-4E03-86F6-BDE51329B4F3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3719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9371-4F97-4AB8-807D-38D2AC261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7457"/>
            <a:ext cx="8596668" cy="1320800"/>
          </a:xfrm>
        </p:spPr>
        <p:txBody>
          <a:bodyPr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Μεθοδολογία: αντιμετώπιση προβλημάτων – επίτευξη στόχων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DDAAD-BAA0-4AED-A596-447AD5D24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 startAt="4"/>
            </a:pPr>
            <a:r>
              <a:rPr lang="el-GR" sz="2400" dirty="0"/>
              <a:t>Να εξασφαλίζεται ότι το σύστημα τελικά θα ικανοποιεί όλους όσους συναλλάσσονται με αυτό </a:t>
            </a:r>
          </a:p>
          <a:p>
            <a:pPr>
              <a:buFont typeface="+mj-lt"/>
              <a:buAutoNum type="arabicPeriod" startAt="4"/>
            </a:pPr>
            <a:r>
              <a:rPr lang="el-GR" sz="2400" dirty="0"/>
              <a:t>Ολοκλήρωση του έργου μέσα στα χρονικά περιθώρια που έχουν εκτιμηθεί, χωρίς υπερβάσεις στο κόστος του έργου</a:t>
            </a:r>
          </a:p>
          <a:p>
            <a:pPr>
              <a:buFont typeface="+mj-lt"/>
              <a:buAutoNum type="arabicPeriod" startAt="4"/>
            </a:pPr>
            <a:r>
              <a:rPr lang="el-GR" sz="2400" dirty="0"/>
              <a:t>Έγκαιρος εντοπισμός των αλλαγών που απαιτούνται να γίνουν. Η προσθήκη των αλλαγών να γίνεται όσο γίνεται πιο απρόσκοπτα και με το μικρότερο κόστος </a:t>
            </a:r>
          </a:p>
          <a:p>
            <a:pPr>
              <a:buFont typeface="+mj-lt"/>
              <a:buAutoNum type="arabicPeriod" startAt="4"/>
            </a:pPr>
            <a:r>
              <a:rPr lang="el-GR" sz="2400" dirty="0"/>
              <a:t>Να λαμβάνει υπόψη τις κοινωνικές, οργανωτικές και τεχνολογικές παραμέτρους της ανάπτυξης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17AEF-6963-4E81-B220-0C913B0B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38841-5267-4F7B-9EC0-A07DE275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6A76-7F34-4E03-86F6-BDE51329B4F3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0648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71EC-E2C7-4AD9-A287-513E01BF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Προταιρεότητες(1/2)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B2087-DB72-4382-B64B-E134A3CFE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772" y="2160589"/>
            <a:ext cx="8596668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3200" dirty="0"/>
              <a:t>User Involvement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Executive Management Support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Clear Business Objectives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Optimizing Scope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Agile Process</a:t>
            </a:r>
            <a:endParaRPr lang="el-GR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6A7FB-BEC9-43D0-A12B-15DA93DE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A0CF2-0807-425D-B278-1D37DA22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6A76-7F34-4E03-86F6-BDE51329B4F3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5159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EE5B-00BF-4DA1-9269-8A430DF4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Προταιρεότητες(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l-GR" dirty="0">
                <a:solidFill>
                  <a:schemeClr val="tx1"/>
                </a:solidFill>
              </a:rPr>
              <a:t>/2)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341F6-C456-4343-B2A2-EE35B59E5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074" y="2160589"/>
            <a:ext cx="8596668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6"/>
            </a:pPr>
            <a:r>
              <a:rPr lang="en-US" sz="3200" dirty="0"/>
              <a:t>Project Manager Expertise</a:t>
            </a:r>
          </a:p>
          <a:p>
            <a:pPr>
              <a:buFont typeface="+mj-lt"/>
              <a:buAutoNum type="arabicPeriod" startAt="6"/>
            </a:pPr>
            <a:r>
              <a:rPr lang="en-US" sz="3200" dirty="0"/>
              <a:t>Financial Management</a:t>
            </a:r>
          </a:p>
          <a:p>
            <a:pPr>
              <a:buFont typeface="+mj-lt"/>
              <a:buAutoNum type="arabicPeriod" startAt="6"/>
            </a:pPr>
            <a:r>
              <a:rPr lang="en-US" sz="3200" dirty="0"/>
              <a:t>Skilled Resources</a:t>
            </a:r>
          </a:p>
          <a:p>
            <a:pPr>
              <a:buFont typeface="+mj-lt"/>
              <a:buAutoNum type="arabicPeriod" startAt="6"/>
            </a:pPr>
            <a:r>
              <a:rPr lang="en-US" sz="3200" dirty="0"/>
              <a:t>Formal Methodology</a:t>
            </a:r>
          </a:p>
          <a:p>
            <a:pPr>
              <a:buFont typeface="+mj-lt"/>
              <a:buAutoNum type="arabicPeriod" startAt="6"/>
            </a:pPr>
            <a:r>
              <a:rPr lang="en-US" sz="3200" dirty="0"/>
              <a:t>Standard Tools and Infrastructure</a:t>
            </a:r>
            <a:endParaRPr lang="el-GR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41A44-2CE1-4664-BA54-AF4F5844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0625D-6746-47CE-8648-8CA51D65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6A76-7F34-4E03-86F6-BDE51329B4F3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27519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5734-8EB1-47F0-9D95-242A086A4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4665"/>
            <a:ext cx="8596668" cy="643922"/>
          </a:xfrm>
        </p:spPr>
        <p:txBody>
          <a:bodyPr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Πηγες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7262-FAF3-466B-9AB9-35CA11CD8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5737"/>
            <a:ext cx="8596668" cy="442562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https://eclass.upatras.gr/modules/document/file.php/DEAPT127/1%CE%B7%20%CE%94%CE%B9%CE%AC%CE%BB%CE%B5%CE%BE%CE%B7.pdf</a:t>
            </a:r>
            <a:endParaRPr lang="el-GR" dirty="0"/>
          </a:p>
          <a:p>
            <a:r>
              <a:rPr lang="en-US" dirty="0">
                <a:hlinkClick r:id="rId3"/>
              </a:rPr>
              <a:t>https://teiprojects.github.io/pre1/index.html</a:t>
            </a:r>
            <a:endParaRPr lang="en-US" dirty="0"/>
          </a:p>
          <a:p>
            <a:r>
              <a:rPr lang="en-US" dirty="0">
                <a:hlinkClick r:id="rId4"/>
              </a:rPr>
              <a:t>http://www.ionio.gr/~papatheodor/lessons/IONIO-INFO-SYSTEMS.PPT</a:t>
            </a:r>
            <a:endParaRPr lang="en-US" dirty="0"/>
          </a:p>
          <a:p>
            <a:r>
              <a:rPr lang="en-US" dirty="0">
                <a:hlinkClick r:id="rId5"/>
              </a:rPr>
              <a:t>https://www.infoq.com/articles/standish-chaos-2015</a:t>
            </a:r>
            <a:endParaRPr lang="en-US" dirty="0"/>
          </a:p>
          <a:p>
            <a:r>
              <a:rPr lang="en-US" dirty="0">
                <a:hlinkClick r:id="rId6"/>
              </a:rPr>
              <a:t>https://getlevelten.com/wiki/chaos-report</a:t>
            </a:r>
            <a:endParaRPr lang="en-US" dirty="0"/>
          </a:p>
          <a:p>
            <a:r>
              <a:rPr lang="en-US" dirty="0">
                <a:hlinkClick r:id="rId7"/>
              </a:rPr>
              <a:t>https://www.standishgroup.com/sample_research_files/CHAOSReport2015-Final.pdf</a:t>
            </a:r>
            <a:endParaRPr lang="el-GR" dirty="0"/>
          </a:p>
          <a:p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98CB9-E96A-464E-9AAE-FCEE7D62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301D8-FCEF-4947-9EBE-3A190AA0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6A76-7F34-4E03-86F6-BDE51329B4F3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76020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A35B-D19C-4A29-B288-74E7652EF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188" y="2255308"/>
            <a:ext cx="8277225" cy="895350"/>
          </a:xfrm>
        </p:spPr>
        <p:txBody>
          <a:bodyPr>
            <a:normAutofit fontScale="90000"/>
          </a:bodyPr>
          <a:lstStyle/>
          <a:p>
            <a:r>
              <a:rPr lang="el-GR" dirty="0">
                <a:solidFill>
                  <a:schemeClr val="tx1"/>
                </a:solidFill>
              </a:rPr>
              <a:t>Ευχαριστούμε πολύ για την προσοχή σας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9BB84-E4FB-4D5F-8B0D-E7A2677A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1C17D-6C6C-40EB-844A-DE5B3B09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6A76-7F34-4E03-86F6-BDE51329B4F3}" type="slidenum">
              <a:rPr lang="el-GR" smtClean="0"/>
              <a:t>15</a:t>
            </a:fld>
            <a:endParaRPr lang="el-G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ECB6C-6DAA-4AF5-805C-A9C49B898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886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F1EE-9B26-45A3-8249-3F35CD2B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l-GR" sz="4600" dirty="0">
                <a:solidFill>
                  <a:schemeClr val="tx1"/>
                </a:solidFill>
              </a:rPr>
              <a:t> Ο όρος «κρίση λογισμικού»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562AA-FE81-4929-BD34-DCB478967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666"/>
            <a:ext cx="10076156" cy="4949809"/>
          </a:xfrm>
        </p:spPr>
        <p:txBody>
          <a:bodyPr>
            <a:normAutofit/>
          </a:bodyPr>
          <a:lstStyle/>
          <a:p>
            <a:pPr algn="just"/>
            <a:r>
              <a:rPr lang="el-GR" sz="2700" dirty="0"/>
              <a:t>Εμφανίζεται την δεκαετία του ΄60</a:t>
            </a:r>
          </a:p>
          <a:p>
            <a:pPr algn="just"/>
            <a:r>
              <a:rPr lang="el-GR" sz="2700" dirty="0"/>
              <a:t>Ο κόσμος αδυνατεί να κατασκευάσει το λογισμικό</a:t>
            </a:r>
            <a:r>
              <a:rPr lang="en-US" sz="2700" dirty="0"/>
              <a:t> </a:t>
            </a:r>
            <a:r>
              <a:rPr lang="el-GR" sz="2700" dirty="0"/>
              <a:t>που χρειάζεται</a:t>
            </a:r>
          </a:p>
          <a:p>
            <a:pPr algn="just"/>
            <a:r>
              <a:rPr lang="el-GR" sz="2700" dirty="0"/>
              <a:t>Προβλήματα(Σχετίζονται με την ανάπτυξη λογισμικού):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l-GR" sz="2700" dirty="0">
                <a:sym typeface="Wingdings" panose="05000000000000000000" pitchFamily="2" charset="2"/>
              </a:rPr>
              <a:t>Προϊόντα λογισμικού εκτός χρονοδιαγράμματος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l-GR" sz="2700" dirty="0">
                <a:sym typeface="Wingdings" panose="05000000000000000000" pitchFamily="2" charset="2"/>
              </a:rPr>
              <a:t>Προϊόντα λογισμικού εκτός προϋπολογισμού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l-GR" sz="2700" dirty="0">
                <a:sym typeface="Wingdings" panose="05000000000000000000" pitchFamily="2" charset="2"/>
              </a:rPr>
              <a:t>Δεν καλύπτουν τις ανάγκες για τις οποίες δημιουργήθηκαν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l-GR" sz="2700" dirty="0">
                <a:sym typeface="Wingdings" panose="05000000000000000000" pitchFamily="2" charset="2"/>
              </a:rPr>
              <a:t>Δύσκολη επέκταση και συντήρηση τους </a:t>
            </a:r>
            <a:endParaRPr lang="el-GR" sz="2700" dirty="0"/>
          </a:p>
          <a:p>
            <a:pPr marL="0" indent="0">
              <a:buNone/>
            </a:pPr>
            <a:endParaRPr lang="el-GR" sz="2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B239B-E2CA-447D-96D8-6F062249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6A76-7F34-4E03-86F6-BDE51329B4F3}" type="slidenum">
              <a:rPr lang="el-GR" smtClean="0"/>
              <a:t>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909CE-48FA-4C4B-AAF9-4572C8B7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</p:spTree>
    <p:extLst>
      <p:ext uri="{BB962C8B-B14F-4D97-AF65-F5344CB8AC3E}">
        <p14:creationId xmlns:p14="http://schemas.microsoft.com/office/powerpoint/2010/main" val="220509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8ED6-E1F9-4A81-95E7-35D95FB3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4600" dirty="0">
                <a:solidFill>
                  <a:schemeClr val="tx1"/>
                </a:solidFill>
              </a:rPr>
              <a:t>Προβλήματα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40B74-5779-47FC-A062-1D140544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487" y="2207303"/>
            <a:ext cx="9158056" cy="4424255"/>
          </a:xfrm>
        </p:spPr>
        <p:txBody>
          <a:bodyPr>
            <a:normAutofit/>
          </a:bodyPr>
          <a:lstStyle/>
          <a:p>
            <a:pPr algn="just"/>
            <a:r>
              <a:rPr lang="el-GR" sz="3300" dirty="0"/>
              <a:t>Προσδιορισμός και ανάλυση αναγκών των χρηστών</a:t>
            </a:r>
          </a:p>
          <a:p>
            <a:pPr algn="just"/>
            <a:r>
              <a:rPr lang="el-GR" sz="3300" dirty="0"/>
              <a:t>Σχεδιασμός μοντέλου αναγκών των χρηστών</a:t>
            </a:r>
          </a:p>
          <a:p>
            <a:pPr algn="just"/>
            <a:r>
              <a:rPr lang="el-GR" sz="3300" dirty="0"/>
              <a:t>Ανάπτυξη προδιαγραφών υλικού / λογισμικού / διαδικασιών ενός συστήματος που θα ικανοποιεί τις ανάγκες των χρηστών.</a:t>
            </a:r>
          </a:p>
          <a:p>
            <a:pPr algn="just"/>
            <a:endParaRPr lang="el-GR" sz="3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18DDF-72D3-4192-B80A-7D928C54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6A76-7F34-4E03-86F6-BDE51329B4F3}" type="slidenum">
              <a:rPr lang="el-GR" smtClean="0"/>
              <a:t>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1A6EA-A9AC-4671-80A8-B56D0A24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</p:spTree>
    <p:extLst>
      <p:ext uri="{BB962C8B-B14F-4D97-AF65-F5344CB8AC3E}">
        <p14:creationId xmlns:p14="http://schemas.microsoft.com/office/powerpoint/2010/main" val="387649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6AF2-67DE-47DC-9949-6974A934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Προβλήματα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B8800-5F7C-4508-9DB8-9ED1973A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l-GR" sz="2600" b="1" dirty="0"/>
              <a:t>Προσδιορισμός των αναγκών των χρηστών (αντικειμενικότητα)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2600" dirty="0"/>
              <a:t>Υποκειμενικότητα (σωστό – λάθος), ερμηνεία σε διαφορετικές οπτικές γωνίες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2600" dirty="0"/>
              <a:t>Στα ανθρώπινα συστήματα τα περισσότερα προβλήματα δεν είναι καλά ορισμένα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2600" dirty="0"/>
              <a:t>Διαφορετική ερμηνεία των </a:t>
            </a:r>
            <a:r>
              <a:rPr lang="el-GR" sz="2600" i="1" dirty="0"/>
              <a:t>συλλογικών</a:t>
            </a:r>
            <a:r>
              <a:rPr lang="el-GR" sz="2600" dirty="0"/>
              <a:t> στόχων του οργανισμού από κάθε άτομα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B1D3F-6FA2-47A4-96BD-20A6090B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6A76-7F34-4E03-86F6-BDE51329B4F3}" type="slidenum">
              <a:rPr lang="el-GR" smtClean="0"/>
              <a:t>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848B0-51AA-4895-A781-4E8D3CB7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</p:spTree>
    <p:extLst>
      <p:ext uri="{BB962C8B-B14F-4D97-AF65-F5344CB8AC3E}">
        <p14:creationId xmlns:p14="http://schemas.microsoft.com/office/powerpoint/2010/main" val="426454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9501-B500-4211-B405-A574102B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Προβλήματα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302ED-D4E9-4B68-8B2B-CA6CA21E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l-GR" sz="2600" b="1" dirty="0"/>
              <a:t>Δημιουργία συστήματος επεξεργασίας δεδομένων για τη συνεχή ικανοποίηση των αναγκών των χρηστών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2600" dirty="0"/>
              <a:t>Απόκτηση, αποθήκευση, επεξεργασία, διάδοση και παρουσίαση πληροφοριών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2600" dirty="0"/>
              <a:t>Παροχή μέσων και περιβάλλοντος μάθησης στους χρήστες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2600" dirty="0"/>
              <a:t>Υποστήριξη διαδικασιών ελέγχου και στρατηγικού σχεδιασμού του οργανισμού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CBD4D-74B6-4781-8410-8169A8FE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6A76-7F34-4E03-86F6-BDE51329B4F3}" type="slidenum">
              <a:rPr lang="el-GR" smtClean="0"/>
              <a:t>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C9BD7-9718-4281-94B7-829C02A7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</p:spTree>
    <p:extLst>
      <p:ext uri="{BB962C8B-B14F-4D97-AF65-F5344CB8AC3E}">
        <p14:creationId xmlns:p14="http://schemas.microsoft.com/office/powerpoint/2010/main" val="321289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4612-E17A-4AE1-8433-B9A3AB5C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</a:rPr>
              <a:t>Οι αιτίες της κρίσης του λογισμικού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05485-B5ED-4592-BBF2-B6C7E806F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l-GR" sz="2600" dirty="0"/>
              <a:t>Αυξανόμενη ζήτηση για λογισμικό</a:t>
            </a:r>
          </a:p>
          <a:p>
            <a:pPr marL="0" indent="0">
              <a:buNone/>
            </a:pPr>
            <a:r>
              <a:rPr lang="el-GR" sz="2600" dirty="0"/>
              <a:t>Οι σημαντικότεροι παράγοντες: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600" dirty="0"/>
              <a:t>Η αντικατάσταση του υλικού από το λογισμικό για την λύση προβλημάτων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600" dirty="0"/>
              <a:t>Η χρήση λογισμικού σε όλες τις εταιρίες και η χρήση εξειδικευμένου λογισμικού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600" dirty="0"/>
              <a:t>Η χρήση λογισμικού από τον </a:t>
            </a:r>
            <a:r>
              <a:rPr lang="en-US" sz="2600" dirty="0"/>
              <a:t>“</a:t>
            </a:r>
            <a:r>
              <a:rPr lang="el-GR" sz="2600" dirty="0"/>
              <a:t>καθημερινό άνθρωπο</a:t>
            </a:r>
            <a:r>
              <a:rPr lang="en-US" sz="2600" dirty="0"/>
              <a:t>”</a:t>
            </a:r>
            <a:r>
              <a:rPr lang="el-GR" sz="2600" dirty="0"/>
              <a:t>	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0DB69-BE19-4058-8F61-DB8D9C9C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6A76-7F34-4E03-86F6-BDE51329B4F3}" type="slidenum">
              <a:rPr lang="el-GR" smtClean="0"/>
              <a:t>6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3443D-ED24-41BB-8CD6-C8DF20E9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</p:spTree>
    <p:extLst>
      <p:ext uri="{BB962C8B-B14F-4D97-AF65-F5344CB8AC3E}">
        <p14:creationId xmlns:p14="http://schemas.microsoft.com/office/powerpoint/2010/main" val="371215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980BD-6C46-414F-9EB6-365044D2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4" y="474664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CHAOS Report</a:t>
            </a:r>
            <a:br>
              <a:rPr lang="en-US" dirty="0">
                <a:solidFill>
                  <a:schemeClr val="tx1"/>
                </a:solidFill>
              </a:rPr>
            </a:b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D7A97-4B5B-471F-9801-402E4CABD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600" dirty="0"/>
              <a:t>Το </a:t>
            </a:r>
            <a:r>
              <a:rPr lang="en-US" sz="2600" dirty="0"/>
              <a:t>CHAOS(Comprehensive Human Appraisal for Originating Software) Report </a:t>
            </a:r>
            <a:r>
              <a:rPr lang="el-GR" sz="2600" dirty="0"/>
              <a:t>είναι μία μελέτη που δημοσιεύονται κάθε χρόνο από το 1994 από την </a:t>
            </a:r>
            <a:r>
              <a:rPr lang="en-US" sz="2600" dirty="0"/>
              <a:t> </a:t>
            </a:r>
            <a:r>
              <a:rPr lang="en-US" sz="2600" u="sng" dirty="0">
                <a:hlinkClick r:id="rId2"/>
              </a:rPr>
              <a:t>Standish Group</a:t>
            </a:r>
            <a:r>
              <a:rPr lang="el-GR" sz="2600" dirty="0"/>
              <a:t> και είναι ένα στιγμιότυπο της κατάστασης της βιομηχανίας ανάπτυξης λογισμικού</a:t>
            </a:r>
            <a:r>
              <a:rPr lang="en-US" sz="2600" dirty="0"/>
              <a:t> </a:t>
            </a:r>
            <a:r>
              <a:rPr lang="el-GR" sz="2600" dirty="0"/>
              <a:t>που περιλαμβάνει τα ποσοστά επιτυχίας </a:t>
            </a:r>
            <a:r>
              <a:rPr lang="en-US" sz="2600" dirty="0"/>
              <a:t>project</a:t>
            </a:r>
            <a:r>
              <a:rPr lang="el-GR" sz="2600" dirty="0"/>
              <a:t> και τις καλύτερες πρακτικές διαχείρισης των έργων.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D9F9D-0929-488C-8668-BA498C2C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9463C-1D3A-4D43-B563-87A17858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6A76-7F34-4E03-86F6-BDE51329B4F3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199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CA7C-389B-48A2-88ED-0D8B11C1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9832"/>
            <a:ext cx="4887219" cy="1024877"/>
          </a:xfrm>
        </p:spPr>
        <p:txBody>
          <a:bodyPr/>
          <a:lstStyle/>
          <a:p>
            <a:endParaRPr lang="el-G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F75D95-51AA-450D-B3E8-35DE6FF50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25" y="1181100"/>
            <a:ext cx="7429500" cy="43815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9163E-AD87-4406-BBBA-7CBC204C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9E892-5A26-43EF-8CA3-DE163E1B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6A76-7F34-4E03-86F6-BDE51329B4F3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7584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5A19-EA65-4B10-801E-D289232E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Τρόποι Αντιμετώπισης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ABCD-0934-4E45-800E-70BE668E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800" dirty="0"/>
              <a:t>Δεν υπάρχει κάποια συγκεκριμένη λύση</a:t>
            </a:r>
          </a:p>
          <a:p>
            <a:endParaRPr lang="el-GR" sz="2800" dirty="0"/>
          </a:p>
          <a:p>
            <a:r>
              <a:rPr lang="el-GR" sz="2800" dirty="0"/>
              <a:t>Υπάρχουν μεθοδολογίες όπου προσπαθούν να αυξήσουν τις πιθανότητες της επιτυχίας του </a:t>
            </a:r>
            <a:r>
              <a:rPr lang="en-US" sz="2800" dirty="0"/>
              <a:t>project </a:t>
            </a:r>
            <a:r>
              <a:rPr lang="el-GR" sz="2800" dirty="0"/>
              <a:t>και Προτεραιότητες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E9CB7-CCC5-4094-AE8D-33A89A50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6A76-7F34-4E03-86F6-BDE51329B4F3}" type="slidenum">
              <a:rPr lang="el-GR" smtClean="0"/>
              <a:t>9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5785D-83D9-4BD9-823B-3D7D7EA2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</p:spTree>
    <p:extLst>
      <p:ext uri="{BB962C8B-B14F-4D97-AF65-F5344CB8AC3E}">
        <p14:creationId xmlns:p14="http://schemas.microsoft.com/office/powerpoint/2010/main" val="31153851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</TotalTime>
  <Words>685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Facet</vt:lpstr>
      <vt:lpstr>Η κρίση του Λογισμικού</vt:lpstr>
      <vt:lpstr> Ο όρος «κρίση λογισμικού»</vt:lpstr>
      <vt:lpstr>Προβλήματα (1/3)</vt:lpstr>
      <vt:lpstr>Προβλήματα (2/3)</vt:lpstr>
      <vt:lpstr>Προβλήματα (3/3)</vt:lpstr>
      <vt:lpstr>Οι αιτίες της κρίσης του λογισμικού </vt:lpstr>
      <vt:lpstr>CHAOS Report </vt:lpstr>
      <vt:lpstr>PowerPoint Presentation</vt:lpstr>
      <vt:lpstr>Τρόποι Αντιμετώπισης</vt:lpstr>
      <vt:lpstr>Μεθοδολογία: αντιμετώπιση προβλημάτων – επίτευξη στόχων (1/2)</vt:lpstr>
      <vt:lpstr>Μεθοδολογία: αντιμετώπιση προβλημάτων – επίτευξη στόχων (2/2)</vt:lpstr>
      <vt:lpstr>Προταιρεότητες(1/2)</vt:lpstr>
      <vt:lpstr>Προταιρεότητες(2/2)</vt:lpstr>
      <vt:lpstr>Πηγες</vt:lpstr>
      <vt:lpstr>Ευχαριστούμε πολύ για την προσοχή σας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Η κρίση του Λογισμικού</dc:title>
  <dc:creator>johnmoshi@outlook.com.gr</dc:creator>
  <cp:lastModifiedBy>johnmoshi@outlook.com.gr</cp:lastModifiedBy>
  <cp:revision>18</cp:revision>
  <dcterms:created xsi:type="dcterms:W3CDTF">2019-03-13T08:45:19Z</dcterms:created>
  <dcterms:modified xsi:type="dcterms:W3CDTF">2019-03-14T22:50:53Z</dcterms:modified>
</cp:coreProperties>
</file>