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DDDA-D3FF-409B-A900-129E7509F698}" type="datetimeFigureOut">
              <a:rPr lang="el-GR" smtClean="0"/>
              <a:pPr/>
              <a:t>1/4/2019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FDC97-6C73-4B05-A2C3-40F800FA300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001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8B7C4B-F664-4160-8167-53F193BBFA1E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10427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4199-E737-4F67-9B9C-5764BB8959DD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84139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D5F-1C37-4914-8D56-4AEFB37D096B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0776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6619-9B4C-4488-9703-F774A27CFD0F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167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3ADA8-31EE-41F3-A380-EF988E6D149F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43386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846-E8A8-443C-8A95-8B030CDE6D05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0519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D623-F9AE-4D1A-888B-5F2C7AACB488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4335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A414-0241-45D7-8346-96531E4326C7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1350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9FF0-BA4E-4811-BB87-FB38192164C5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0826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0A6E74-007A-4566-8C54-FF1E17E05D30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013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DFCDB-5D2D-4A8E-A542-886CAF978C88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831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803F58-96C9-451F-B141-2D3C087FF1CF}" type="datetime1">
              <a:rPr lang="el-GR" smtClean="0"/>
              <a:pPr/>
              <a:t>1/4/2019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0C7C32-DAFF-4C6F-9600-87C240793F3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0980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uz.com/blog/top-12-sdlc-methodologies-with-pros-and-cons/" TargetMode="External"/><Relationship Id="rId2" Type="http://schemas.openxmlformats.org/officeDocument/2006/relationships/hyperlink" Target="https://www.linkedin.com/pulse/you-adding-value-through-software-development-life-cycle-partan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softlab.ntua.gr/softeng/2017b/Slides/02b.models-methodologies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2458D-EAE4-4B87-9B71-4E8738AD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15" y="1133475"/>
            <a:ext cx="5628610" cy="2152650"/>
          </a:xfrm>
        </p:spPr>
        <p:txBody>
          <a:bodyPr/>
          <a:lstStyle/>
          <a:p>
            <a:r>
              <a:rPr lang="el-GR" sz="4800" cap="none" dirty="0"/>
              <a:t>Κύκλος  Ζωής Ανάπτυξης Λογισμικού</a:t>
            </a:r>
            <a:r>
              <a:rPr lang="en-US" sz="4800" cap="none" dirty="0"/>
              <a:t> </a:t>
            </a:r>
            <a:r>
              <a:rPr lang="el-GR" sz="4800" cap="none" dirty="0"/>
              <a:t>(</a:t>
            </a:r>
            <a:r>
              <a:rPr lang="en-US" sz="4800" cap="none" dirty="0"/>
              <a:t>SDLC)</a:t>
            </a:r>
            <a:endParaRPr lang="el-GR" sz="4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CFA4C-6E9F-46C9-AF65-FC733FD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15" y="4048124"/>
            <a:ext cx="2867025" cy="1104897"/>
          </a:xfrm>
        </p:spPr>
        <p:txBody>
          <a:bodyPr>
            <a:normAutofit/>
          </a:bodyPr>
          <a:lstStyle/>
          <a:p>
            <a:pPr algn="l"/>
            <a:r>
              <a:rPr lang="el-GR" sz="1400" dirty="0"/>
              <a:t>Κουγιουμτζίδης Ιωάννης</a:t>
            </a:r>
            <a:r>
              <a:rPr lang="en-US" sz="1400" dirty="0"/>
              <a:t> 185201</a:t>
            </a:r>
            <a:r>
              <a:rPr lang="el-GR" sz="1400" dirty="0"/>
              <a:t> </a:t>
            </a:r>
          </a:p>
          <a:p>
            <a:pPr algn="l"/>
            <a:r>
              <a:rPr lang="el-GR" sz="1400" dirty="0"/>
              <a:t>Λαφιώτης Νικόλαος </a:t>
            </a:r>
            <a:r>
              <a:rPr lang="en-US" sz="1400" dirty="0"/>
              <a:t>185212</a:t>
            </a:r>
            <a:endParaRPr lang="el-GR" sz="1400" dirty="0"/>
          </a:p>
          <a:p>
            <a:pPr algn="l"/>
            <a:r>
              <a:rPr lang="el-GR" sz="1400" dirty="0"/>
              <a:t>Καπέτης Νικόλαος </a:t>
            </a:r>
            <a:r>
              <a:rPr lang="en-US" sz="1400" dirty="0"/>
              <a:t>185189</a:t>
            </a:r>
            <a:endParaRPr lang="el-GR" sz="1400" dirty="0"/>
          </a:p>
          <a:p>
            <a:pPr algn="l"/>
            <a:r>
              <a:rPr lang="el-GR" sz="1400" dirty="0"/>
              <a:t>Μαυράκης Αντώνιος</a:t>
            </a:r>
            <a:r>
              <a:rPr lang="en-US" sz="1400" dirty="0"/>
              <a:t> 185222</a:t>
            </a:r>
            <a:endParaRPr lang="el-GR" sz="1400" dirty="0"/>
          </a:p>
          <a:p>
            <a:endParaRPr lang="el-G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E71D32-23ED-4637-B9AA-B5EC3F3327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4304" y="1228724"/>
            <a:ext cx="4474982" cy="448831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02EE4DFA-E670-482D-96C1-5F1226B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AE7785-08C4-4380-88C2-30249316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8629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A72D1-53DA-466A-B105-A697019E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l-GR" dirty="0"/>
              <a:t>Πλεονεκτήματα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33C1BF-AEFB-428C-A6F9-7C128E4F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Χρειάζεται λιγότερη επιτήδευση και προετοιμασία : </a:t>
            </a:r>
          </a:p>
          <a:p>
            <a:pPr lvl="1"/>
            <a:r>
              <a:rPr lang="el-GR" sz="3200" dirty="0"/>
              <a:t>Είναι συνήθως μια πολύ γνωστή διαδικασία που δεν απαιτεί υπερβολική πολυπλοκότητα για την υλοποίηση της </a:t>
            </a:r>
          </a:p>
          <a:p>
            <a:pPr lvl="1"/>
            <a:r>
              <a:rPr lang="el-GR" sz="3200" dirty="0"/>
              <a:t>Παρέχει έναν καλά καθορισμένο «οδικό χάρτη» για διάφορους λειτουργικούς οργανισμούς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F5B42F-EED3-40C7-B02B-55FF7A41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A52808-87AF-43D6-8F3E-D342AD00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9577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D85D-832D-416E-A36B-9B61E797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Μειονεκτήματα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10E22-C497-4C88-ABCA-FD684517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Long feedback loops </a:t>
            </a:r>
            <a:r>
              <a:rPr lang="el-GR" sz="2400" dirty="0" smtClean="0"/>
              <a:t>:</a:t>
            </a:r>
          </a:p>
          <a:p>
            <a:pPr lvl="1"/>
            <a:r>
              <a:rPr lang="el-GR" sz="2400" dirty="0" smtClean="0"/>
              <a:t>Μπορεί να χρειαστεί πολύς χρόνος για να ανακαλυφθούν τα προβλήματα</a:t>
            </a:r>
          </a:p>
          <a:p>
            <a:pPr lvl="1"/>
            <a:r>
              <a:rPr lang="el-GR" sz="2400" dirty="0" smtClean="0"/>
              <a:t>Τα αποτελέσματα μπορεί να είναι </a:t>
            </a:r>
            <a:r>
              <a:rPr lang="el-GR" sz="2400" dirty="0" smtClean="0"/>
              <a:t>καταστροφικά</a:t>
            </a:r>
            <a:r>
              <a:rPr lang="el-GR" sz="2400" dirty="0" smtClean="0">
                <a:sym typeface="Wingdings" panose="05000000000000000000" pitchFamily="2" charset="2"/>
              </a:rPr>
              <a:t> </a:t>
            </a:r>
            <a:r>
              <a:rPr lang="el-GR" sz="2400" dirty="0" smtClean="0">
                <a:sym typeface="Wingdings" panose="05000000000000000000" pitchFamily="2" charset="2"/>
              </a:rPr>
              <a:t>απαιτούν πολύ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l-GR" sz="2400" dirty="0" smtClean="0">
                <a:sym typeface="Wingdings" panose="05000000000000000000" pitchFamily="2" charset="2"/>
              </a:rPr>
              <a:t>δουλεία και επεξεργασία του σχεδίου από την αρχή</a:t>
            </a:r>
            <a:endParaRPr lang="el-GR" sz="2400" dirty="0" smtClean="0"/>
          </a:p>
          <a:p>
            <a:r>
              <a:rPr lang="el-GR" sz="2400" dirty="0" smtClean="0"/>
              <a:t>Αδύνατη η πραγματοποίηση αλλαγών στο μεταγενέστερο στάδιο</a:t>
            </a:r>
            <a:endParaRPr lang="el-GR" sz="2400" dirty="0"/>
          </a:p>
          <a:p>
            <a:pPr lvl="1"/>
            <a:endParaRPr lang="el-GR" sz="2400" dirty="0" smtClean="0">
              <a:sym typeface="Wingdings" panose="05000000000000000000" pitchFamily="2" charset="2"/>
            </a:endParaRPr>
          </a:p>
          <a:p>
            <a:pPr lvl="1">
              <a:buNone/>
            </a:pPr>
            <a:endParaRPr lang="el-G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FCD64D-725B-48A8-8123-4DB2B02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851DCD-8D31-4245-991F-82939C3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268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21511-2D4F-45AF-9D98-5D41414B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Μειονεκτήματα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4823D-E9F6-4CC3-A0F5-75372F3F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Γραφειοκρατεία : </a:t>
            </a:r>
          </a:p>
          <a:p>
            <a:pPr lvl="1"/>
            <a:r>
              <a:rPr lang="el-GR" sz="2800" dirty="0"/>
              <a:t>Πολλές παραδοσιακές διαδικασίες </a:t>
            </a:r>
            <a:r>
              <a:rPr lang="en-US" sz="2800" dirty="0"/>
              <a:t>SDLC</a:t>
            </a:r>
            <a:r>
              <a:rPr lang="el-GR" sz="2800" dirty="0"/>
              <a:t> είναι πολύ δυσκίνητες (γραφεικρατικά)</a:t>
            </a:r>
          </a:p>
          <a:p>
            <a:pPr lvl="1"/>
            <a:r>
              <a:rPr lang="el-GR" sz="2800" dirty="0"/>
              <a:t>Βασίζονται σε πολλές πύλες φάσης και απαιτούν τεκμηρίωση για να αποδείξουν ότι έχουν ολοκληρώσει το έργο κάθε φάσης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4EEEA6-2A33-4EDD-B9BD-3F8DB474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07A295-EE34-41F3-BCC6-7CE0D104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971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Μειονεκτήματα (3/3)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Η επιτυχής εκτέλεση του έργου εξαρτάται από συγκεκριμένες </a:t>
            </a:r>
            <a:r>
              <a:rPr lang="el-GR" sz="2800" dirty="0" smtClean="0"/>
              <a:t>απαιτήσεις</a:t>
            </a:r>
          </a:p>
          <a:p>
            <a:pPr lvl="1"/>
            <a:r>
              <a:rPr lang="el-GR" sz="2800" dirty="0" smtClean="0"/>
              <a:t>Αδύναμη δυσλειτουργική ενσωμάτωση : Η διαδικασία έχει σχεδιαστεί γύρω από τις λειτουργικές ομάδες μέσα και έξω από το έργο ανάλογα στις </a:t>
            </a:r>
            <a:r>
              <a:rPr lang="el-GR" sz="2800" dirty="0" smtClean="0"/>
              <a:t>ανάγκες</a:t>
            </a:r>
          </a:p>
          <a:p>
            <a:pPr lvl="1"/>
            <a:r>
              <a:rPr lang="el-GR" sz="2800" dirty="0" smtClean="0"/>
              <a:t>Δ</a:t>
            </a:r>
            <a:r>
              <a:rPr lang="el-GR" sz="2800" dirty="0" smtClean="0"/>
              <a:t>εν </a:t>
            </a:r>
            <a:r>
              <a:rPr lang="el-GR" sz="2800" dirty="0" smtClean="0"/>
              <a:t>αφιερώνεται σε μια ομάδα για όλη την διάρκεια του έργου.</a:t>
            </a:r>
            <a:endParaRPr lang="el-GR" sz="2800" dirty="0" smtClean="0"/>
          </a:p>
          <a:p>
            <a:endParaRPr lang="el-GR" sz="2800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Προστιθέμενη αξία του </a:t>
            </a:r>
            <a:r>
              <a:rPr lang="en-US" dirty="0" smtClean="0"/>
              <a:t>SDLC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600" dirty="0" smtClean="0"/>
              <a:t>Είναι </a:t>
            </a:r>
            <a:r>
              <a:rPr lang="el-GR" sz="2600" dirty="0" smtClean="0"/>
              <a:t>κάτι για το οποίο οι πελάτες μας θα </a:t>
            </a:r>
            <a:r>
              <a:rPr lang="el-GR" sz="2600" dirty="0" smtClean="0"/>
              <a:t>πληρώσουν</a:t>
            </a:r>
            <a:r>
              <a:rPr lang="en-US" sz="2600" dirty="0" smtClean="0"/>
              <a:t> </a:t>
            </a:r>
            <a:r>
              <a:rPr lang="el-GR" sz="2600" dirty="0" smtClean="0"/>
              <a:t>με </a:t>
            </a:r>
            <a:r>
              <a:rPr lang="el-GR" sz="2600" dirty="0" smtClean="0"/>
              <a:t>βάση το οποίο ο πελάτης μου </a:t>
            </a:r>
            <a:r>
              <a:rPr lang="el-GR" sz="2600" dirty="0" smtClean="0"/>
              <a:t>θα βελτιώσει</a:t>
            </a:r>
            <a:r>
              <a:rPr lang="en-US" sz="2600" dirty="0" smtClean="0"/>
              <a:t>:</a:t>
            </a:r>
            <a:endParaRPr lang="el-GR" sz="2600" dirty="0" smtClean="0"/>
          </a:p>
          <a:p>
            <a:pPr lvl="1"/>
            <a:r>
              <a:rPr lang="el-GR" sz="2600" i="0" dirty="0" smtClean="0"/>
              <a:t>Την κορυφαία γραμμή (αύξηση εσόδων) ή</a:t>
            </a:r>
          </a:p>
          <a:p>
            <a:pPr lvl="1"/>
            <a:r>
              <a:rPr lang="el-GR" sz="2600" i="0" dirty="0" smtClean="0"/>
              <a:t>την κατώτατη γραμμή (βελτιωμένα περιθώρια κέρδους μέσω της αποτελεσματικότητας</a:t>
            </a:r>
            <a:r>
              <a:rPr lang="el-GR" sz="2600" i="0" dirty="0" smtClean="0"/>
              <a:t>).</a:t>
            </a:r>
            <a:endParaRPr lang="el-GR" sz="2600" dirty="0" smtClean="0"/>
          </a:p>
          <a:p>
            <a:r>
              <a:rPr lang="el-GR" sz="2600" dirty="0" smtClean="0"/>
              <a:t>Η προσθήκη αξίας μπορεί να εξηγηθεί ως χαρακτηριστικά για τα οποία οι πελάτες είναι πρόθυμοι να πληρώσουν. Αυτά τα χαρακτηριστικά θα </a:t>
            </a:r>
            <a:r>
              <a:rPr lang="el-GR" sz="2600" dirty="0" smtClean="0"/>
              <a:t>ήταν:</a:t>
            </a:r>
          </a:p>
          <a:p>
            <a:pPr lvl="1"/>
            <a:endParaRPr lang="el-GR" b="1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Προστιθέμενη αξία του </a:t>
            </a:r>
            <a:r>
              <a:rPr lang="en-US" dirty="0" smtClean="0"/>
              <a:t>SDLC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400" dirty="0" smtClean="0"/>
              <a:t>Ενεργοποίηση της επιχειρηματικής </a:t>
            </a:r>
            <a:r>
              <a:rPr lang="el-GR" sz="2400" dirty="0" smtClean="0"/>
              <a:t>λειτουργίας</a:t>
            </a:r>
          </a:p>
          <a:p>
            <a:pPr lvl="1"/>
            <a:r>
              <a:rPr lang="el-GR" sz="2400" i="0" dirty="0" smtClean="0"/>
              <a:t>Βασικά </a:t>
            </a:r>
            <a:r>
              <a:rPr lang="el-GR" sz="2400" i="0" dirty="0" smtClean="0"/>
              <a:t>χαρακτηριστικά που θα επιτρέψουν τις επιχειρηματικές </a:t>
            </a:r>
            <a:r>
              <a:rPr lang="el-GR" sz="2400" i="0" dirty="0" smtClean="0"/>
              <a:t>δραστηριότητες</a:t>
            </a:r>
          </a:p>
          <a:p>
            <a:pPr lvl="1"/>
            <a:r>
              <a:rPr lang="el-GR" sz="2400" i="0" dirty="0" smtClean="0"/>
              <a:t>Φέρνουν έσοδα άμεσα </a:t>
            </a:r>
            <a:r>
              <a:rPr lang="el-GR" sz="2400" i="0" dirty="0" smtClean="0"/>
              <a:t>για προμηθευτές λογισμικού</a:t>
            </a:r>
            <a:endParaRPr lang="el-GR" sz="2400" i="0" dirty="0" smtClean="0"/>
          </a:p>
          <a:p>
            <a:r>
              <a:rPr lang="el-GR" sz="2400" dirty="0" smtClean="0"/>
              <a:t>Βοηθώντας </a:t>
            </a:r>
            <a:r>
              <a:rPr lang="el-GR" sz="2400" dirty="0" smtClean="0"/>
              <a:t>το </a:t>
            </a:r>
            <a:r>
              <a:rPr lang="el-GR" sz="2400" dirty="0" smtClean="0"/>
              <a:t>μερίδιο αγοράς του πελάτη να κερδίσει μέσω της </a:t>
            </a:r>
            <a:r>
              <a:rPr lang="el-GR" sz="2400" dirty="0" smtClean="0"/>
              <a:t>διαφοροποίησης</a:t>
            </a:r>
          </a:p>
          <a:p>
            <a:pPr lvl="1"/>
            <a:r>
              <a:rPr lang="el-GR" sz="2400" i="0" dirty="0" smtClean="0"/>
              <a:t>Τα </a:t>
            </a:r>
            <a:r>
              <a:rPr lang="el-GR" sz="2400" i="0" dirty="0" smtClean="0"/>
              <a:t>χαρακτηριστικά που βοηθούν μια εταιρεία να αυξήσει το μερίδιο αγοράς ή να βοηθήσει στη διατήρηση του ανταγωνιστικού πλεονεκτήματος</a:t>
            </a:r>
            <a:endParaRPr lang="el-GR" sz="2400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Αυξημένα έσοδα (</a:t>
            </a:r>
            <a:r>
              <a:rPr lang="en-US" dirty="0" smtClean="0"/>
              <a:t>SDLC)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Μείωση του κόστους λειτουργίας ή διαχείρισης </a:t>
            </a:r>
            <a:r>
              <a:rPr lang="el-GR" sz="2800" dirty="0" smtClean="0"/>
              <a:t>συστήματος</a:t>
            </a:r>
            <a:r>
              <a:rPr lang="en-US" sz="2800" dirty="0" smtClean="0"/>
              <a:t>:</a:t>
            </a:r>
          </a:p>
          <a:p>
            <a:pPr lvl="1"/>
            <a:r>
              <a:rPr lang="el-GR" sz="2800" i="0" dirty="0" smtClean="0"/>
              <a:t> </a:t>
            </a:r>
            <a:r>
              <a:rPr lang="el-GR" sz="2800" i="0" dirty="0" smtClean="0"/>
              <a:t>Εργαλεία </a:t>
            </a:r>
            <a:r>
              <a:rPr lang="el-GR" sz="2800" i="0" dirty="0" smtClean="0"/>
              <a:t>ή βοηθητικά προγράμματα που βοηθούν τις εταιρείες να μειώσουν το κόστος λειτουργίας του </a:t>
            </a:r>
            <a:r>
              <a:rPr lang="el-GR" sz="2800" i="0" dirty="0" smtClean="0"/>
              <a:t>λογισμικού</a:t>
            </a:r>
            <a:endParaRPr lang="en-US" sz="2800" i="0" dirty="0" smtClean="0"/>
          </a:p>
          <a:p>
            <a:pPr lvl="1"/>
            <a:r>
              <a:rPr lang="el-GR" sz="2800" i="0" dirty="0" smtClean="0"/>
              <a:t>Μπορεί να </a:t>
            </a:r>
            <a:r>
              <a:rPr lang="el-GR" sz="2800" i="0" dirty="0" smtClean="0"/>
              <a:t>γίνει μέσω διαμόρφωσης, μηχανισμού παρακολούθησης και προειδοποίησης</a:t>
            </a:r>
            <a:endParaRPr lang="en-US" sz="2800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i="1" dirty="0" smtClean="0"/>
              <a:t>Μείωση λειτουργικού </a:t>
            </a:r>
            <a:r>
              <a:rPr lang="el-GR" i="1" dirty="0" smtClean="0"/>
              <a:t>κόστους(</a:t>
            </a:r>
            <a:r>
              <a:rPr lang="en-US" i="1" dirty="0" smtClean="0"/>
              <a:t>SDLC)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Ικανότητα να μεγεθύνετε την ανάπτυξη των χρηστών χωρίς να υποβαθμίζετε την εμπειρία των </a:t>
            </a:r>
            <a:r>
              <a:rPr lang="el-GR" sz="2800" dirty="0" smtClean="0"/>
              <a:t>χρηστών</a:t>
            </a:r>
          </a:p>
          <a:p>
            <a:pPr lvl="1"/>
            <a:r>
              <a:rPr lang="el-GR" sz="2800" i="0" dirty="0" smtClean="0"/>
              <a:t>Πρόκειται κυρίως για τα αρχιτεκτονικά χαρακτηριστικά </a:t>
            </a:r>
          </a:p>
          <a:p>
            <a:pPr lvl="1"/>
            <a:r>
              <a:rPr lang="el-GR" sz="2800" i="0" dirty="0" smtClean="0"/>
              <a:t>αυξάνουν </a:t>
            </a:r>
            <a:r>
              <a:rPr lang="el-GR" sz="2800" i="0" dirty="0" smtClean="0"/>
              <a:t>τον όγκο των συναλλαγών μέσω των κατανεμημένων τεχνολογιών ή της υπολογιστικής ικανότητας</a:t>
            </a:r>
            <a:endParaRPr lang="el-GR" sz="2800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Πηγές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www.linkedin.com/pulse/you-adding-value-through-software-development-life-cycle-partani</a:t>
            </a:r>
            <a:endParaRPr lang="el-GR" dirty="0" smtClean="0"/>
          </a:p>
          <a:p>
            <a:r>
              <a:rPr lang="en-US" dirty="0" smtClean="0">
                <a:hlinkClick r:id="rId3"/>
              </a:rPr>
              <a:t>https://www.techuz.com/blog/top-12-sdlc-methodologies-with-pros-and-cons</a:t>
            </a:r>
            <a:r>
              <a:rPr lang="en-US" dirty="0" smtClean="0">
                <a:hlinkClick r:id="rId3"/>
              </a:rPr>
              <a:t>/</a:t>
            </a:r>
            <a:endParaRPr lang="el-GR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courses.softlab.ntua.gr/softeng/2017b/Slides/02b.models-methodologies.pdf</a:t>
            </a:r>
            <a:endParaRPr lang="el-GR" dirty="0" smtClean="0"/>
          </a:p>
          <a:p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590690" cy="480848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Τέλος</a:t>
            </a:r>
            <a:endParaRPr lang="el-GR" dirty="0"/>
          </a:p>
        </p:txBody>
      </p:sp>
      <p:pic>
        <p:nvPicPr>
          <p:cNvPr id="6" name="5 - Θέση περιεχομένου" descr="0682e26f337825b366e8e3e3e0003ad1--folk-disc-gol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24102" y="1628602"/>
            <a:ext cx="4505498" cy="4505498"/>
          </a:xfrm>
        </p:spPr>
      </p:pic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Τμήμα Μηχανικών Πληροφορικής - Πληροφοριακά Συστήματα Ι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AB667-3846-4B78-8F08-54D4191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Τι είναι το </a:t>
            </a:r>
            <a:r>
              <a:rPr lang="en-US" dirty="0"/>
              <a:t>SDLC</a:t>
            </a:r>
            <a:r>
              <a:rPr lang="el-GR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6ED8C-1505-4A8C-B5D9-B0C8D371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9569"/>
            <a:ext cx="9601200" cy="3581400"/>
          </a:xfrm>
        </p:spPr>
        <p:txBody>
          <a:bodyPr>
            <a:normAutofit/>
          </a:bodyPr>
          <a:lstStyle/>
          <a:p>
            <a:r>
              <a:rPr lang="el-GR" sz="2600" dirty="0"/>
              <a:t>Ο όρος κύκλος ζωής έκδοσης λογισμικού αναφέρεται στις φάσεις ανάπτυξης και ύπαρξης ενός λογισμικού. </a:t>
            </a:r>
          </a:p>
          <a:p>
            <a:r>
              <a:rPr lang="el-GR" sz="2600" dirty="0"/>
              <a:t>Είναι η πιο παλιά μέθοδος ανάπτυξης συστημάτων πληροφοριών και χρησιμοποιείται ακόμη και σήμερα σε μεγάλα ή μεσαία έργα σύνθετων συστημάτων </a:t>
            </a:r>
          </a:p>
          <a:p>
            <a:r>
              <a:rPr lang="el-GR" sz="2600" dirty="0"/>
              <a:t>Σε αυτήν την μεθοδολογία γίνεται η υπόθεση ότι ένα σύστημα πληροφοριών έχει μια διάρκεια ζωής παρόμοια με κάθε ζωντανό οργανισμό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F9A564-8585-4B6A-9971-6E8F1C0D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E92226-C1C7-4226-91D5-B7663ACD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9024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69570-01CE-49D8-BCEA-64FE5CC1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 στάδια ζωής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039D63-720C-4C06-B129-025CB6A3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l-GR" sz="3000" dirty="0"/>
              <a:t>Ο κύκλος ζωής ενός συστήματος πληροφοριών έχει έξι στάδια:</a:t>
            </a:r>
          </a:p>
          <a:p>
            <a:pPr lvl="1"/>
            <a:r>
              <a:rPr lang="el-GR" sz="3000" dirty="0"/>
              <a:t>Ορισμός του έργου</a:t>
            </a:r>
          </a:p>
          <a:p>
            <a:pPr lvl="1"/>
            <a:r>
              <a:rPr lang="el-GR" sz="3000" dirty="0"/>
              <a:t>Μελέτη του συστήματος</a:t>
            </a:r>
          </a:p>
          <a:p>
            <a:pPr lvl="1"/>
            <a:r>
              <a:rPr lang="el-GR" sz="3000" dirty="0"/>
              <a:t>Σχεδιασμός</a:t>
            </a:r>
          </a:p>
          <a:p>
            <a:pPr lvl="1"/>
            <a:r>
              <a:rPr lang="el-GR" sz="3200" dirty="0"/>
              <a:t>Προγραμματισμός</a:t>
            </a:r>
          </a:p>
          <a:p>
            <a:pPr lvl="1"/>
            <a:r>
              <a:rPr lang="el-GR" sz="3200" dirty="0"/>
              <a:t>Εγκατάσταση</a:t>
            </a:r>
          </a:p>
          <a:p>
            <a:pPr lvl="1"/>
            <a:r>
              <a:rPr lang="el-GR" sz="3200" dirty="0"/>
              <a:t>Εργασίες μετά την υλοποίηση</a:t>
            </a:r>
          </a:p>
          <a:p>
            <a:pPr marL="1044702" lvl="1" indent="-514350">
              <a:buFont typeface="+mj-lt"/>
              <a:buAutoNum type="arabicPeriod"/>
            </a:pPr>
            <a:endParaRPr lang="el-GR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534388-7DA9-475E-9F73-E8BEBFBE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E21ADF-D6B0-47A1-9D80-292C5CD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4225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9C45C-B514-4D3E-A34A-D855F9FC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 στάδια ζωής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75CC7-B072-45EE-AD52-B2F0351F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1801"/>
            <a:ext cx="9601200" cy="3581400"/>
          </a:xfrm>
        </p:spPr>
        <p:txBody>
          <a:bodyPr>
            <a:noAutofit/>
          </a:bodyPr>
          <a:lstStyle/>
          <a:p>
            <a:r>
              <a:rPr lang="el-GR" sz="2400" dirty="0"/>
              <a:t>Ορισμός του έργου:</a:t>
            </a:r>
          </a:p>
          <a:p>
            <a:pPr lvl="1"/>
            <a:r>
              <a:rPr lang="el-GR" sz="2400" dirty="0"/>
              <a:t>Το στάδιο στο οποίο προσδιορίζεται αν ο οργανισμός έχει κάποιο πρόβλημα </a:t>
            </a:r>
          </a:p>
          <a:p>
            <a:r>
              <a:rPr lang="el-GR" sz="2400" dirty="0"/>
              <a:t>Μελέτη συστήματος:</a:t>
            </a:r>
          </a:p>
          <a:p>
            <a:pPr lvl="1"/>
            <a:r>
              <a:rPr lang="el-GR" sz="2400" dirty="0"/>
              <a:t>Το στάδιο στο οποίο αναλύονται τα προβλήματα των υπαρχόντων συστημάτων</a:t>
            </a:r>
          </a:p>
          <a:p>
            <a:r>
              <a:rPr lang="el-GR" sz="2400" dirty="0"/>
              <a:t>Σχεδιαμός:</a:t>
            </a:r>
          </a:p>
          <a:p>
            <a:pPr lvl="1"/>
            <a:r>
              <a:rPr lang="el-GR" sz="2400" dirty="0"/>
              <a:t>Το στάδιο που παράγει τις προδιαγραφές του λογικού και του φυσικού σχεδιασμού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C13CF0-D007-4B07-B723-692B7EAD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43B8EA-9E81-46C1-9B4E-B5118F54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427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DDC8D-BC8D-4C9E-9B6C-ABBD0D5F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 στάδια ζωής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EF3E2-E6FE-4F42-ACC3-AF45AD62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Autofit/>
          </a:bodyPr>
          <a:lstStyle/>
          <a:p>
            <a:r>
              <a:rPr lang="el-GR" sz="2400" dirty="0"/>
              <a:t>Προγραμματισμός:</a:t>
            </a:r>
          </a:p>
          <a:p>
            <a:pPr lvl="1"/>
            <a:r>
              <a:rPr lang="el-GR" sz="2400" dirty="0"/>
              <a:t>Το στάδιο στο οποίο οι προδιαγραφές του λογικού και του φυσικού σχεδιασμού μεταφράζονται σε κώδικα προγραμμάτων λογισμικού</a:t>
            </a:r>
          </a:p>
          <a:p>
            <a:r>
              <a:rPr lang="el-GR" sz="2400" dirty="0"/>
              <a:t>Εγκατάσταση:</a:t>
            </a:r>
          </a:p>
          <a:p>
            <a:pPr lvl="1"/>
            <a:r>
              <a:rPr lang="el-GR" sz="2400" dirty="0"/>
              <a:t>Το στάδιο που αποτελείται από τις δοκιμές, την εκπαίδευση και τη μετατροπή</a:t>
            </a:r>
          </a:p>
          <a:p>
            <a:r>
              <a:rPr lang="el-GR" sz="2400" dirty="0"/>
              <a:t>Μετά την υλοποίηση:</a:t>
            </a:r>
          </a:p>
          <a:p>
            <a:pPr lvl="1"/>
            <a:r>
              <a:rPr lang="el-GR" sz="2400" dirty="0"/>
              <a:t>Το στάδιο στο οποίο το σύστημα χρησιμοποιείται και αξιολογείται ενώ βρίσκεται σε λειτουργεία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18FEB5-2620-4A68-A328-7BA8193F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4E7E75-C7A9-40FD-BBA7-A7468BDB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707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1EA0A-2152-4821-8FBA-B3388CF4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Μοντέλα</a:t>
            </a:r>
            <a:r>
              <a:rPr lang="en-US" dirty="0"/>
              <a:t> (1/</a:t>
            </a:r>
            <a:r>
              <a:rPr lang="el-GR" dirty="0"/>
              <a:t>3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50718-3DB4-48F7-971D-5B7EB63F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Υπάρχουν πολλά μοντέλα </a:t>
            </a:r>
            <a:r>
              <a:rPr lang="en-US" sz="2800" dirty="0"/>
              <a:t>SDLC</a:t>
            </a:r>
            <a:r>
              <a:rPr lang="el-GR" sz="2800" dirty="0"/>
              <a:t>. Μερικά από αυτά είναι:</a:t>
            </a:r>
          </a:p>
          <a:p>
            <a:pPr lvl="1"/>
            <a:r>
              <a:rPr lang="en-US" sz="2800" dirty="0"/>
              <a:t>Waterfall Model</a:t>
            </a:r>
            <a:r>
              <a:rPr lang="el-GR" sz="2800" dirty="0"/>
              <a:t>: Σε αυτό το μοντέλο, η δραστηριότητα ανάπτυξης λογισμικού χωρίζεται σε διαφορετικές φάσεις και κάθε φάση αποτελείται από σειρά εργασιών και έχει διαφορετικούς στόχους</a:t>
            </a:r>
          </a:p>
          <a:p>
            <a:pPr lvl="1"/>
            <a:r>
              <a:rPr lang="en-US" sz="2800" dirty="0"/>
              <a:t>RAD Model</a:t>
            </a:r>
            <a:r>
              <a:rPr lang="el-GR" sz="2800" dirty="0"/>
              <a:t>: Στο μοντέλο </a:t>
            </a:r>
            <a:r>
              <a:rPr lang="en-US" sz="2800" dirty="0"/>
              <a:t>RAD</a:t>
            </a:r>
            <a:r>
              <a:rPr lang="el-GR" sz="2800" dirty="0"/>
              <a:t> τα στοιχεία ή οι λειτουργίες ανταπτύσσονται παράλληλα σαν να ήταν μίνι έργα</a:t>
            </a:r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25790C-5304-466C-88E6-33AF428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086C15-EEDE-4F35-8602-B732D5F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2303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F1DA8-F637-4594-8413-8C5BA08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Μοντέλα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A8FD7-CB0C-4420-B170-354E3A5C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sz="2800" dirty="0"/>
              <a:t>Σπειροειδής μοντέλο:  Συγκεκριμένες δραστηριότητες που γίνονται σε μία επανάληψη όπου η έξοδος είναι ένα μικρό προτώτυπο του μεγάλου λογισμικού. Ίδιες δραστηριότητες επαναλαμβάνονται μέχρι να ολοκληρωθεί το λογισμικό.</a:t>
            </a:r>
          </a:p>
          <a:p>
            <a:pPr lvl="1"/>
            <a:r>
              <a:rPr lang="en-US" sz="2800" dirty="0"/>
              <a:t>JAD Model</a:t>
            </a:r>
            <a:r>
              <a:rPr lang="el-GR" sz="2800" dirty="0"/>
              <a:t>: Είναι μία μεθποδολογία που εμπλέκει τον πελάτη ή τον τελικό χρήστη στον σχεδιασμό και την ανάπτυξη μιας εφαρμογής</a:t>
            </a:r>
            <a:r>
              <a:rPr lang="el-GR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DE7CFF-7FD5-4E6F-803E-69048941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F2CAFC-189F-4E58-9FF4-FCEB732B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0113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B650D-AE3D-41A5-9739-6E7805BF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Μοντέλα(3/3)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B3D96-E4B9-4F8D-9FA8-83C4AE2D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/>
              <a:t>Iterative Model</a:t>
            </a:r>
            <a:r>
              <a:rPr lang="el-GR" sz="2600" dirty="0"/>
              <a:t>: Επικεντρώνεται σε μια αρχική, απλοποιημένη υλοποίηση, η οποία στην συνέχεια  αποκτά σταδιακά μεγαλύτερη πολυπλοκότητα και ένα ευρύτερο χαρακτηριστικό που έχει τεθεί μέχρις ότου ολοκληρωθεί το τελικό σύστημα.</a:t>
            </a:r>
          </a:p>
          <a:p>
            <a:pPr lvl="1"/>
            <a:r>
              <a:rPr lang="en-US" sz="2600" dirty="0"/>
              <a:t>V-Model</a:t>
            </a:r>
            <a:r>
              <a:rPr lang="el-GR" sz="2600" dirty="0"/>
              <a:t>: Αντιπροσωπεύει μια διαδικασία ανάπτυξης  που μπορεί να θεωρηθεί ως επέκταση του μοντέλου καταρράκτη. Το μοντέλο </a:t>
            </a:r>
            <a:r>
              <a:rPr lang="en-US" sz="2600" dirty="0"/>
              <a:t>V</a:t>
            </a:r>
            <a:r>
              <a:rPr lang="el-GR" sz="2600" dirty="0"/>
              <a:t> επιδεικνύει τις σχέσεις μεταξύ κάθε φάσης του κύκλου ζωής της ανάπτυξης και της φάσης δοκιμής.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FD927C-38E9-4481-B4C3-152DE503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447871-C18E-48EE-9491-8945E247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223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B694D-F033-4CAE-83C6-4D28AB43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Πλεονεκτήματα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082B8-3273-438A-BA8D-A5AE76C8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3200" dirty="0"/>
              <a:t>Προβλέψιμο ως έναν βαθμό: Με ένα επαρκές επίπεδο από εξειδικευμένες προϋποθέσεις</a:t>
            </a:r>
          </a:p>
          <a:p>
            <a:r>
              <a:rPr lang="el-GR" sz="3200" dirty="0"/>
              <a:t>Μπορεί να είναι επαναλαμβανόμενο: Αν δουλέψει σε ένα </a:t>
            </a:r>
            <a:r>
              <a:rPr lang="en-US" sz="3200" dirty="0"/>
              <a:t>project</a:t>
            </a:r>
            <a:r>
              <a:rPr lang="el-GR" sz="3200" dirty="0"/>
              <a:t> υπάρχουν πιθανότητες να ξανα λειτουργήσει και σε άλλο παρόμοιο έργο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3E01CE-C673-4A4B-9E95-C4E84D7F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DA7D5E-5BDE-49D2-8B39-18386D48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7C32-DAFF-4C6F-9600-87C240793F37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9855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173</TotalTime>
  <Words>890</Words>
  <Application>Microsoft Office PowerPoint</Application>
  <PresentationFormat>Προσαρμογή</PresentationFormat>
  <Paragraphs>123</Paragraphs>
  <Slides>19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0" baseType="lpstr">
      <vt:lpstr>Crop</vt:lpstr>
      <vt:lpstr>Κύκλος  Ζωής Ανάπτυξης Λογισμικού (SDLC)</vt:lpstr>
      <vt:lpstr>Τι είναι το SDLC;</vt:lpstr>
      <vt:lpstr>Τα στάδια ζωής (1/3)</vt:lpstr>
      <vt:lpstr>Τα στάδια ζωής (2/3)</vt:lpstr>
      <vt:lpstr>Τα στάδια ζωής (3/3)</vt:lpstr>
      <vt:lpstr>Μοντέλα (1/3)</vt:lpstr>
      <vt:lpstr>Μοντέλα (2/3)</vt:lpstr>
      <vt:lpstr>Μοντέλα(3/3)</vt:lpstr>
      <vt:lpstr>Πλεονεκτήματα (1/2)</vt:lpstr>
      <vt:lpstr>Πλεονεκτήματα (2/2)</vt:lpstr>
      <vt:lpstr>Μειονεκτήματα (1/3)</vt:lpstr>
      <vt:lpstr>Μειονεκτήματα (2/3)</vt:lpstr>
      <vt:lpstr>Μειονεκτήματα (3/3)</vt:lpstr>
      <vt:lpstr>Προστιθέμενη αξία του SDLC</vt:lpstr>
      <vt:lpstr>Προστιθέμενη αξία του SDLC</vt:lpstr>
      <vt:lpstr>Αυξημένα έσοδα (SDLC)</vt:lpstr>
      <vt:lpstr>Μείωση λειτουργικού κόστους(SDLC)</vt:lpstr>
      <vt:lpstr>Πηγές</vt:lpstr>
      <vt:lpstr>Τέλος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johnmoshi@outlook.com.gr</dc:creator>
  <cp:lastModifiedBy>user</cp:lastModifiedBy>
  <cp:revision>19</cp:revision>
  <dcterms:created xsi:type="dcterms:W3CDTF">2019-03-27T10:52:32Z</dcterms:created>
  <dcterms:modified xsi:type="dcterms:W3CDTF">2019-04-01T14:58:55Z</dcterms:modified>
</cp:coreProperties>
</file>