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BDB4-940F-48B1-ADB8-A0ACBF2F6F7E}" type="datetimeFigureOut">
              <a:rPr lang="el-GR" smtClean="0"/>
              <a:t>22/3/2019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6F2F5-4732-43AC-AFAE-ABBECDA451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454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B48-0E80-4EFB-A945-B4BA3D48FB2C}" type="datetime1">
              <a:rPr lang="el-GR" smtClean="0"/>
              <a:t>22/3/2019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549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C45-906F-4339-B214-A419B651CE04}" type="datetime1">
              <a:rPr lang="el-GR" smtClean="0"/>
              <a:t>22/3/2019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608381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C45-906F-4339-B214-A419B651CE04}" type="datetime1">
              <a:rPr lang="el-GR" smtClean="0"/>
              <a:t>22/3/2019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88599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C45-906F-4339-B214-A419B651CE04}" type="datetime1">
              <a:rPr lang="el-GR" smtClean="0"/>
              <a:t>22/3/2019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906506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C45-906F-4339-B214-A419B651CE04}" type="datetime1">
              <a:rPr lang="el-GR" smtClean="0"/>
              <a:t>22/3/2019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7952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DC45-906F-4339-B214-A419B651CE04}" type="datetime1">
              <a:rPr lang="el-GR" smtClean="0"/>
              <a:t>22/3/2019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75557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E08-CD47-43E3-B8C5-B83D16E130F2}" type="datetime1">
              <a:rPr lang="el-GR" smtClean="0"/>
              <a:t>22/3/2019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0462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949A-8F4D-4D77-BB7F-BF012CCC5A11}" type="datetime1">
              <a:rPr lang="el-GR" smtClean="0"/>
              <a:t>22/3/2019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84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1DF6-F867-41E6-AED0-EAAA1A01BA18}" type="datetime1">
              <a:rPr lang="el-GR" smtClean="0"/>
              <a:t>22/3/2019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98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9E12-7D90-4837-8014-C611E4B19A25}" type="datetime1">
              <a:rPr lang="el-GR" smtClean="0"/>
              <a:t>22/3/2019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856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4555-D820-46FE-B920-2FBF6C0C2FF0}" type="datetime1">
              <a:rPr lang="el-GR" smtClean="0"/>
              <a:t>22/3/2019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548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6C44-E9C6-4C89-808B-61D1D7F5C41E}" type="datetime1">
              <a:rPr lang="el-GR" smtClean="0"/>
              <a:t>22/3/2019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458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069F-1E61-47B0-A337-7AA40560494B}" type="datetime1">
              <a:rPr lang="el-GR" smtClean="0"/>
              <a:t>22/3/2019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415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68B6-3EA3-4EA5-8327-DE43E51D0CC9}" type="datetime1">
              <a:rPr lang="el-GR" smtClean="0"/>
              <a:t>22/3/2019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27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9E-115A-4F78-8B2E-8B54BF718956}" type="datetime1">
              <a:rPr lang="el-GR" smtClean="0"/>
              <a:t>22/3/2019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1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8137-5A35-4085-9D4D-344CF95F6B1B}" type="datetime1">
              <a:rPr lang="el-GR" smtClean="0"/>
              <a:t>22/3/2019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38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DC45-906F-4339-B214-A419B651CE04}" type="datetime1">
              <a:rPr lang="el-GR" smtClean="0"/>
              <a:t>22/3/2019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11ADA1-25FB-4593-A93A-83F1FC7730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999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fs.host.cs.st-andrews.ac.uk/Resources/CaseStudies/LondonAmbulance/LASFailure.pdf" TargetMode="External"/><Relationship Id="rId2" Type="http://schemas.openxmlformats.org/officeDocument/2006/relationships/hyperlink" Target="https://en.wikipedia.org/wiki/London_Ambulance_Service#Stru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richmusick.com/writings/technology/1992-london-ambulance-cad-failur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2AC7-B063-46F5-943E-0E3A6A896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589" y="988410"/>
            <a:ext cx="10058400" cy="8813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The London Ambulance disaster</a:t>
            </a:r>
            <a:endParaRPr lang="el-GR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28FB8-4D88-4EA4-848B-8CD2B5486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0832" y="5334260"/>
            <a:ext cx="3977948" cy="1325842"/>
          </a:xfrm>
        </p:spPr>
        <p:txBody>
          <a:bodyPr>
            <a:normAutofit fontScale="92500" lnSpcReduction="20000"/>
          </a:bodyPr>
          <a:lstStyle/>
          <a:p>
            <a:r>
              <a:rPr lang="el-GR" dirty="0"/>
              <a:t>Κουγιουμτζίδης Ιωάννης 185201</a:t>
            </a:r>
          </a:p>
          <a:p>
            <a:r>
              <a:rPr lang="el-GR" dirty="0"/>
              <a:t>Λαφιώτης Νικόλαος 185212</a:t>
            </a:r>
          </a:p>
          <a:p>
            <a:r>
              <a:rPr lang="el-GR" dirty="0"/>
              <a:t>Μαυράκης Αντώνιος 185222</a:t>
            </a:r>
          </a:p>
          <a:p>
            <a:r>
              <a:rPr lang="el-GR" dirty="0"/>
              <a:t>Καπέτης Νικόλαος 185189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DC8F9-A915-4D0A-9384-EC23E280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6387" y="6459784"/>
            <a:ext cx="4822804" cy="365125"/>
          </a:xfrm>
        </p:spPr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7152C-C8D5-4A52-8D0D-0324E44D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1</a:t>
            </a:fld>
            <a:endParaRPr lang="el-G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FD3EA-803B-404B-B7C1-8649D7875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04" y="2112481"/>
            <a:ext cx="4462608" cy="39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2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6EA8-32EA-438D-A3B7-212A6F57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28124"/>
            <a:ext cx="8911687" cy="1280890"/>
          </a:xfrm>
        </p:spPr>
        <p:txBody>
          <a:bodyPr/>
          <a:lstStyle/>
          <a:p>
            <a:pPr algn="ctr"/>
            <a:r>
              <a:rPr lang="el-GR" dirty="0"/>
              <a:t>Αίτια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D0E5-F430-44C5-A541-1BDB90E3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600" dirty="0"/>
              <a:t>Μόνο 1 από τις 17 προτάσεις κάλυπταν τις αναγκαίες προϋποθέσεις της ομάδας του </a:t>
            </a:r>
            <a:r>
              <a:rPr lang="en-US" sz="2600" dirty="0"/>
              <a:t>project</a:t>
            </a:r>
            <a:r>
              <a:rPr lang="el-GR" sz="2600" dirty="0"/>
              <a:t>, μαζί με 1.5 εκατομμύριο για τις αναγκαίες δαπάνες </a:t>
            </a:r>
          </a:p>
          <a:p>
            <a:r>
              <a:rPr lang="el-GR" sz="2600" dirty="0"/>
              <a:t>Λανθασμένες επιλογές από τους διευθυντές του έργου</a:t>
            </a:r>
          </a:p>
          <a:p>
            <a:r>
              <a:rPr lang="el-GR" sz="2600" dirty="0"/>
              <a:t>Κακή προετιμασία του λογισμικού (ελάχιστες δοκιμές πριν την χρήση του, χωρίς καταγραφή των αποτελεσμάτων)</a:t>
            </a:r>
          </a:p>
          <a:p>
            <a:endParaRPr lang="el-G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580D6-B49F-4BDE-B7ED-6A55D977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929EF-F81B-4337-BD84-98381945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511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68B9-8655-4131-A04A-C9A25AD5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28124"/>
            <a:ext cx="8911687" cy="1280890"/>
          </a:xfrm>
        </p:spPr>
        <p:txBody>
          <a:bodyPr/>
          <a:lstStyle/>
          <a:p>
            <a:pPr algn="ctr"/>
            <a:r>
              <a:rPr lang="el-GR" dirty="0"/>
              <a:t>Γιατί απέτυχε-ευθύνες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5AF4-BB27-41C8-BAF6-12346EC0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2000" dirty="0"/>
              <a:t>Πρακτικά το σύστημα δεν έπεσε στις 26 Οκτωβρίου του ΄92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000" dirty="0"/>
              <a:t>Το σύστημα έπεσε 3 βδομάδες αργότερα εξαιτίας μιας προγραμματιστικής ατέλειας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000" dirty="0"/>
              <a:t>Οι ευθύνες που αναλογίστηκαν δεν έγιναν αποδεκτές </a:t>
            </a:r>
          </a:p>
          <a:p>
            <a:r>
              <a:rPr lang="el-GR" sz="2000" dirty="0"/>
              <a:t>Οι βασικοί υπεύθυνοι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Management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Union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System Manager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Goverment</a:t>
            </a:r>
            <a:endParaRPr lang="el-G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96222-90BB-4C4D-883A-8588C6D6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E220-B9C0-4B7E-81DF-23ADB74D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372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1A37-98CB-4C26-A741-9FC38799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28124"/>
            <a:ext cx="8911687" cy="1280890"/>
          </a:xfrm>
        </p:spPr>
        <p:txBody>
          <a:bodyPr/>
          <a:lstStyle/>
          <a:p>
            <a:pPr algn="ctr"/>
            <a:r>
              <a:rPr lang="el-GR" dirty="0"/>
              <a:t>Το τωρινό σύστημα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F1DD-487E-4469-84CE-6D9DDB43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68" y="2358186"/>
            <a:ext cx="8915400" cy="3777622"/>
          </a:xfrm>
        </p:spPr>
        <p:txBody>
          <a:bodyPr>
            <a:normAutofit/>
          </a:bodyPr>
          <a:lstStyle/>
          <a:p>
            <a:r>
              <a:rPr lang="el-GR" sz="3000" dirty="0"/>
              <a:t>Δύο αίθουσες ελέγχου μία στο κέντρο του Λονδίνου και μία στο ανατολικό </a:t>
            </a:r>
          </a:p>
          <a:p>
            <a:r>
              <a:rPr lang="el-GR" sz="3000" dirty="0"/>
              <a:t>Πιο αυστηρό το νέο σύστημα </a:t>
            </a:r>
          </a:p>
          <a:p>
            <a:r>
              <a:rPr lang="el-GR" sz="3000" dirty="0"/>
              <a:t>Βελτιομένο λογισμικό χωρίς να υπάρχουν λάθοι σχετικά με τον κώδικα και την μνήμη</a:t>
            </a:r>
          </a:p>
          <a:p>
            <a:endParaRPr lang="el-GR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23C7C-142A-4DDF-80C9-0FAF5440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F555E-8167-4A17-88EB-4831A3ED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056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1C0A-D007-475C-953F-7F301785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28124"/>
            <a:ext cx="8911687" cy="1280890"/>
          </a:xfrm>
        </p:spPr>
        <p:txBody>
          <a:bodyPr/>
          <a:lstStyle/>
          <a:p>
            <a:pPr algn="ctr"/>
            <a:r>
              <a:rPr lang="el-GR" dirty="0"/>
              <a:t>Τωρινό σύστημα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6921-FD11-4DDF-BB00-8A113B4EF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/>
              <a:t> </a:t>
            </a:r>
            <a:r>
              <a:rPr lang="el-GR" altLang="el-GR" sz="2400" dirty="0">
                <a:solidFill>
                  <a:srgbClr val="212121"/>
                </a:solidFill>
                <a:cs typeface="Arial" panose="020B0604020202020204" pitchFamily="34" charset="0"/>
              </a:rPr>
              <a:t>Κατά τη διάρκεια περιστατικών μαζικών ατυχημάτων, το νέο σύστημα δουλεύει σε τρία ή τέσσερα επίπεδα αναλόγος την κρισημότητα του περιστατικό: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l-GR" sz="2400" dirty="0">
                <a:solidFill>
                  <a:srgbClr val="212121"/>
                </a:solidFill>
                <a:cs typeface="Arial" panose="020B0604020202020204" pitchFamily="34" charset="0"/>
              </a:rPr>
              <a:t>Bronze command</a:t>
            </a:r>
            <a:r>
              <a:rPr lang="el-GR" altLang="el-GR" sz="2400" dirty="0">
                <a:solidFill>
                  <a:srgbClr val="212121"/>
                </a:solidFill>
                <a:cs typeface="Arial" panose="020B0604020202020204" pitchFamily="34" charset="0"/>
              </a:rPr>
              <a:t>: αναλαμβάνουν οι τοπικές αρχές που βρίσκονται κοντά στο περιστατικό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l-GR" sz="2400" dirty="0">
                <a:solidFill>
                  <a:srgbClr val="212121"/>
                </a:solidFill>
                <a:cs typeface="Arial" panose="020B0604020202020204" pitchFamily="34" charset="0"/>
              </a:rPr>
              <a:t>Silver command</a:t>
            </a:r>
            <a:r>
              <a:rPr lang="el-GR" altLang="el-GR" sz="2400" dirty="0">
                <a:solidFill>
                  <a:srgbClr val="212121"/>
                </a:solidFill>
                <a:cs typeface="Arial" panose="020B0604020202020204" pitchFamily="34" charset="0"/>
              </a:rPr>
              <a:t>: η πιο κοντινή (από τις δύο) αίθουσα ελέγχου αναλαμβάνει την αντιμετώπιση του περιστατικού</a:t>
            </a:r>
          </a:p>
          <a:p>
            <a:pPr marL="800100" lvl="1" indent="-342900">
              <a:buFont typeface="+mj-lt"/>
              <a:buAutoNum type="arabicPeriod"/>
            </a:pPr>
            <a:endParaRPr lang="el-GR" altLang="el-GR" sz="2400" dirty="0">
              <a:solidFill>
                <a:srgbClr val="212121"/>
              </a:solidFill>
              <a:cs typeface="Arial" panose="020B0604020202020204" pitchFamily="34" charset="0"/>
            </a:endParaRPr>
          </a:p>
          <a:p>
            <a:pPr lvl="1"/>
            <a:endParaRPr lang="el-GR" altLang="el-GR" sz="2400" dirty="0">
              <a:solidFill>
                <a:schemeClr val="tx1"/>
              </a:solidFill>
            </a:endParaRPr>
          </a:p>
          <a:p>
            <a:endParaRPr lang="el-G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9A85F-7D7B-4E5D-A1F6-C50816B1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DED15-32C7-4235-AF16-A207CD50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224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51A6-77EC-4AB6-8DE9-4AC4B4AD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28124"/>
            <a:ext cx="8911687" cy="1280890"/>
          </a:xfrm>
        </p:spPr>
        <p:txBody>
          <a:bodyPr/>
          <a:lstStyle/>
          <a:p>
            <a:pPr algn="ctr"/>
            <a:r>
              <a:rPr lang="el-GR" dirty="0"/>
              <a:t>Τωρινό σύστημα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BA8B-7EFD-4EE0-85B0-D7EBCA1B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+mj-lt"/>
              <a:buAutoNum type="arabicPeriod" startAt="3"/>
            </a:pPr>
            <a:r>
              <a:rPr lang="en-US" sz="2600" dirty="0"/>
              <a:t>Gold command</a:t>
            </a:r>
            <a:r>
              <a:rPr lang="el-GR" sz="2600" dirty="0"/>
              <a:t>: στρατηγική διοίκηση, που βρίσκεται κοντά στο κέντρο επιχειρήσεων έκτακτης ανάγκης και αναλαμβάνει τη διαχείριση του συμβάντος, αλλά και την εξασφάλιση ότι η συνήθης λειτουργία των υπηρεσιών συνεχίζεται με μειωμένους πόρους.</a:t>
            </a:r>
          </a:p>
          <a:p>
            <a:pPr lvl="1">
              <a:buFont typeface="+mj-lt"/>
              <a:buAutoNum type="arabicPeriod" startAt="3"/>
            </a:pPr>
            <a:r>
              <a:rPr lang="en-US" sz="2600" dirty="0"/>
              <a:t>Platinum command</a:t>
            </a:r>
            <a:r>
              <a:rPr lang="el-GR" sz="2600" dirty="0"/>
              <a:t>: αναλαμβάνει η κυβέρνηση για την επίλυση του θέματος (σπάνιες περιπτώσεις)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6AE26-21FC-4190-AA55-A70A21C8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F3C2E-EFC6-427B-98C9-38F28C58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419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4FE4-3A3D-46F9-9FD9-DB5B3C3C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28124"/>
            <a:ext cx="8911687" cy="1280890"/>
          </a:xfrm>
        </p:spPr>
        <p:txBody>
          <a:bodyPr/>
          <a:lstStyle/>
          <a:p>
            <a:pPr algn="ctr"/>
            <a:r>
              <a:rPr lang="el-GR" dirty="0"/>
              <a:t>Πηγές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2682-E1F4-40DF-9A0C-018FA711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https://en.wikipedia.org/wiki/London_Ambulance_Service#Structure</a:t>
            </a:r>
            <a:endParaRPr lang="el-GR" dirty="0"/>
          </a:p>
          <a:p>
            <a:r>
              <a:rPr lang="en-US" dirty="0">
                <a:hlinkClick r:id="rId3"/>
              </a:rPr>
              <a:t>https://ifs.host.cs.st-andrews.ac.uk/Resources/CaseStudies/LondonAmbulance/LASFailure.pdf</a:t>
            </a:r>
            <a:endParaRPr lang="en-US" dirty="0"/>
          </a:p>
          <a:p>
            <a:r>
              <a:rPr lang="en-US" dirty="0">
                <a:hlinkClick r:id="rId4"/>
              </a:rPr>
              <a:t>https://erichmusick.com/writings/technology/1992-london-ambulance-cad-failure.html</a:t>
            </a:r>
            <a:endParaRPr lang="en-US" dirty="0"/>
          </a:p>
          <a:p>
            <a:r>
              <a:rPr lang="en-US" dirty="0"/>
              <a:t>A. Finkelstein, J. Dowell, “A comedy of errors: the London Ambulance Service case study,” </a:t>
            </a:r>
            <a:r>
              <a:rPr lang="en-US" i="1" dirty="0" err="1"/>
              <a:t>iwssd</a:t>
            </a:r>
            <a:r>
              <a:rPr lang="en-US" dirty="0"/>
              <a:t>, p. 2, 8th International Workshop on Software Specification and Design (IWSSD’96), 1996.</a:t>
            </a:r>
          </a:p>
          <a:p>
            <a:r>
              <a:rPr lang="en-US" dirty="0"/>
              <a:t>D. </a:t>
            </a:r>
            <a:r>
              <a:rPr lang="en-US" dirty="0" err="1"/>
              <a:t>Dalcher</a:t>
            </a:r>
            <a:r>
              <a:rPr lang="en-US" dirty="0"/>
              <a:t>, “Disaster in London: The LAS Case study,” </a:t>
            </a:r>
            <a:r>
              <a:rPr lang="en-US" i="1" dirty="0" err="1"/>
              <a:t>ecbs</a:t>
            </a:r>
            <a:r>
              <a:rPr lang="en-US" dirty="0"/>
              <a:t>, p. 41, IEEE Conference and Workshop on Engineering of Computer-Based Systems, 1999.</a:t>
            </a:r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6955E-B04F-4256-96F1-B3E0874D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5A17F-048E-4493-96DB-61BE36C6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408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6D3A-DFA9-4B6E-996A-EC69D15E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819" y="2994448"/>
            <a:ext cx="8911687" cy="1280890"/>
          </a:xfrm>
        </p:spPr>
        <p:txBody>
          <a:bodyPr/>
          <a:lstStyle/>
          <a:p>
            <a:r>
              <a:rPr lang="el-GR" dirty="0"/>
              <a:t>Ευχαριστούμε για την προσοχή σας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AD2A4-9686-480C-AE92-D6858FCA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66339-7456-4204-930B-A9398D84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902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F7DF-6551-4239-B644-B210904D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51246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l-GR" sz="4500" dirty="0"/>
              <a:t>Το συμβάν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EBFA-79CE-4002-BB69-CE415591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705" y="2139518"/>
            <a:ext cx="9215021" cy="3844032"/>
          </a:xfrm>
        </p:spPr>
        <p:txBody>
          <a:bodyPr>
            <a:noAutofit/>
          </a:bodyPr>
          <a:lstStyle/>
          <a:p>
            <a:r>
              <a:rPr lang="el-GR" sz="2600" dirty="0"/>
              <a:t>Το σχέδιο </a:t>
            </a:r>
            <a:r>
              <a:rPr lang="en-US" sz="2600" dirty="0"/>
              <a:t>London Ambulance Service</a:t>
            </a:r>
            <a:r>
              <a:rPr lang="el-GR" sz="2600" dirty="0"/>
              <a:t>(</a:t>
            </a:r>
            <a:r>
              <a:rPr lang="en-US" sz="2600" dirty="0"/>
              <a:t>LAS – </a:t>
            </a:r>
            <a:r>
              <a:rPr lang="el-GR" sz="2600" dirty="0"/>
              <a:t>υπηρεσία ασθενοφόρων Λονδίνου) απέτυχε λίγο καιρό αφότου παρουσίαστηκε (26/10/1992)</a:t>
            </a:r>
          </a:p>
          <a:p>
            <a:r>
              <a:rPr lang="el-GR" sz="2600" dirty="0"/>
              <a:t>Ξεκίνησε όταν πολλές μονάδες στέλνονταν σε μερικές τοποθεσίες ενώ σε άλλες περιοχές δεν έστελναν καθόλου</a:t>
            </a:r>
            <a:r>
              <a:rPr lang="en-US" sz="2600" dirty="0"/>
              <a:t> </a:t>
            </a:r>
            <a:endParaRPr lang="el-GR" sz="2600" dirty="0"/>
          </a:p>
          <a:p>
            <a:r>
              <a:rPr lang="el-GR" sz="2600" dirty="0"/>
              <a:t>Το επικοινωνιακό σύστημα παρέλησε		</a:t>
            </a:r>
          </a:p>
          <a:p>
            <a:endParaRPr lang="el-G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8E975-F8D6-4FD1-8AA6-CE64DA43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F2660-7AEB-4B03-ABFC-356AEEEA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415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6C41-C144-4289-81F3-F0C5E724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638" y="628124"/>
            <a:ext cx="8911687" cy="1280890"/>
          </a:xfrm>
        </p:spPr>
        <p:txBody>
          <a:bodyPr/>
          <a:lstStyle/>
          <a:p>
            <a:pPr algn="ctr"/>
            <a:r>
              <a:rPr lang="el-GR" dirty="0"/>
              <a:t>Το συμβάν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41DD-22C2-4311-8BBD-AEB56FCC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600" dirty="0"/>
              <a:t>46 θάνατοι προκλήθηκαν λόγο της ανεπάρκειας του συστήματος</a:t>
            </a:r>
            <a:endParaRPr lang="en-US" sz="2600" dirty="0"/>
          </a:p>
          <a:p>
            <a:r>
              <a:rPr lang="el-GR" sz="2600" dirty="0"/>
              <a:t>Μόλις στο πρώτο 48ώρο το 95% των κλήσεων χάθηκαν</a:t>
            </a:r>
          </a:p>
          <a:p>
            <a:r>
              <a:rPr lang="el-GR" sz="2600" dirty="0"/>
              <a:t> </a:t>
            </a:r>
            <a:r>
              <a:rPr lang="el-GR" sz="2800" dirty="0"/>
              <a:t>Κάθε 4 ώρες το </a:t>
            </a:r>
            <a:r>
              <a:rPr lang="en-US" sz="2800" dirty="0"/>
              <a:t>LAS </a:t>
            </a:r>
            <a:r>
              <a:rPr lang="el-GR" sz="2800" dirty="0"/>
              <a:t>καλούσε πίσω για να βεβαιωθεί αν υπάρχει ακόμα ανάγκη για ασθενοφόρο</a:t>
            </a:r>
            <a:endParaRPr lang="el-GR" sz="2600" dirty="0"/>
          </a:p>
          <a:p>
            <a:endParaRPr lang="el-GR" sz="2600" dirty="0"/>
          </a:p>
          <a:p>
            <a:endParaRPr lang="en-US" sz="2600" dirty="0"/>
          </a:p>
          <a:p>
            <a:endParaRPr lang="el-G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E3D42-5AD6-4744-9223-CDD80FB5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F3076-BFCE-425E-B01A-63F1C011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879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AC71-D304-4046-BBB8-BBCD4DCE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Το συμβάν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AA2D-3196-4434-A9FE-5E81993FD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500" dirty="0"/>
              <a:t>Μόλις 1400 ασθενείς από τους 5000 μεταφέρονταν καθημερινά κατά την εφαρμογή του νέου συστήματος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817C2-266B-4268-A6D0-C9F222AF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3D692-B205-4A81-A147-958E4032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4</a:t>
            </a:fld>
            <a:endParaRPr lang="el-G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079DD-AEBF-4D6C-8B6E-62993BE1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34" y="3009900"/>
            <a:ext cx="4643394" cy="30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1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B2E9-FADC-400E-97CB-A78C81E5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8124"/>
            <a:ext cx="8911687" cy="1280890"/>
          </a:xfrm>
        </p:spPr>
        <p:txBody>
          <a:bodyPr/>
          <a:lstStyle/>
          <a:p>
            <a:pPr algn="ctr"/>
            <a:r>
              <a:rPr lang="el-GR" dirty="0"/>
              <a:t>Τι πήγε στραβά;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6DFB-525F-4BCB-803B-A4596036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494" y="2452254"/>
            <a:ext cx="8915400" cy="3777622"/>
          </a:xfrm>
        </p:spPr>
        <p:txBody>
          <a:bodyPr>
            <a:normAutofit/>
          </a:bodyPr>
          <a:lstStyle/>
          <a:p>
            <a:pPr lvl="1"/>
            <a:r>
              <a:rPr lang="el-GR" sz="2900" dirty="0"/>
              <a:t>Αποτυχία συντονισμού των ασθενοφόρων</a:t>
            </a:r>
          </a:p>
          <a:p>
            <a:pPr lvl="1"/>
            <a:r>
              <a:rPr lang="el-GR" sz="2900" dirty="0"/>
              <a:t>Μεγάλη αναμονή στις επείγουσες κλήσεις </a:t>
            </a:r>
          </a:p>
          <a:p>
            <a:pPr lvl="1"/>
            <a:r>
              <a:rPr lang="el-GR" sz="2900" dirty="0"/>
              <a:t>Το σύστημα δεν μπορούσε να ανταπεξέλθει με τον όγκο των δεδομένων που είχε να αντιμετωπίσει</a:t>
            </a:r>
          </a:p>
          <a:p>
            <a:endParaRPr lang="el-GR" sz="2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A73D3-1E6D-48DC-A584-383672F3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6DCAA-4278-4E1E-B94F-4C089693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467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1522-189C-41FE-9266-AF1B09C0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28124"/>
            <a:ext cx="8911687" cy="1280890"/>
          </a:xfrm>
        </p:spPr>
        <p:txBody>
          <a:bodyPr/>
          <a:lstStyle/>
          <a:p>
            <a:pPr algn="ctr"/>
            <a:r>
              <a:rPr lang="el-GR" dirty="0"/>
              <a:t>Τι πήγε στραβά;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E620-BEAA-493A-803C-AAFA0A31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3000" dirty="0"/>
              <a:t>Το σύστημα έχανε την ακριβή τοποθεσία των ασθενοφόρων</a:t>
            </a:r>
            <a:endParaRPr lang="en-US" sz="3000" dirty="0"/>
          </a:p>
          <a:p>
            <a:r>
              <a:rPr lang="el-GR" sz="3000" dirty="0"/>
              <a:t>Για ορισμένους λόγους περνούσαν λανθασμένες πληροφορίες στο σύστημα</a:t>
            </a:r>
          </a:p>
          <a:p>
            <a:r>
              <a:rPr lang="el-GR" sz="3000" dirty="0"/>
              <a:t>Αποτυχία να βάζει προταιρεότητα ανάλογα το περιστατικό </a:t>
            </a:r>
          </a:p>
          <a:p>
            <a:endParaRPr lang="el-GR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9644D-2DFC-4843-85C9-8CCFD4DE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C0DAF-4500-4A6C-AEE1-87218C30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687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2228-A975-4817-BC79-48251244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28124"/>
            <a:ext cx="8911687" cy="1280890"/>
          </a:xfrm>
        </p:spPr>
        <p:txBody>
          <a:bodyPr/>
          <a:lstStyle/>
          <a:p>
            <a:pPr algn="ctr"/>
            <a:r>
              <a:rPr lang="el-GR" dirty="0"/>
              <a:t>Αίτια(1/4)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1D84-B5E3-4CE2-B417-DABC9353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/>
              <a:t>Μια σειρά από λάθη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400" dirty="0"/>
              <a:t>στην παρουσίαση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400" dirty="0"/>
              <a:t>στην προμήθεια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400" dirty="0"/>
              <a:t> στο σχεδιασμό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400" dirty="0"/>
              <a:t> στην εκτέλεση του συστήματος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400" dirty="0"/>
              <a:t>στην προετοιμασία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400" dirty="0"/>
              <a:t>στην πρόβλεψη πιθανών προβλημάτων</a:t>
            </a:r>
          </a:p>
          <a:p>
            <a:pPr>
              <a:buFont typeface="Arial" panose="020B0604020202020204" pitchFamily="34" charset="0"/>
              <a:buChar char="•"/>
            </a:pPr>
            <a:endParaRPr lang="el-GR" sz="2400" dirty="0"/>
          </a:p>
          <a:p>
            <a:endParaRPr lang="el-G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5A7B3-D88C-4572-8A75-FF6DCFAB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1CB47-D99E-4B97-8867-B74C7D9C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55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FCD2-BB3C-4A15-B1F5-EB77E852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28124"/>
            <a:ext cx="8911687" cy="1280890"/>
          </a:xfrm>
        </p:spPr>
        <p:txBody>
          <a:bodyPr/>
          <a:lstStyle/>
          <a:p>
            <a:pPr algn="ctr"/>
            <a:r>
              <a:rPr lang="el-GR" dirty="0"/>
              <a:t>Αίτια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141F-A116-434F-947A-776E1E99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2400" dirty="0"/>
              <a:t>Η προετοιμασία-εκπαίδευση του προσωπικού για τη χρήση του νέου συστήματος έγινε 10 μήνες προτού την καθιέρωση του νέου συστήματος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400" dirty="0"/>
              <a:t>Ελάχιστο κομμάτι του προσωπικού θυμόταν να χρησιμοποιεί το καινούργιο σύστημα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400" dirty="0"/>
              <a:t>Υπήρξαν αρκετές αλλαγές στο σύστημα σε αυτούς τους 10 μήνες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400" dirty="0"/>
              <a:t>Δεν υπήρξε ένα εφεδρικό σχέδιο σε περιπτώση κάποιου απροόπτου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F8914-8FF2-4C50-ABC0-2015B454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ADA7A-0AD2-48C3-B5CA-22BED1C7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644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78A2-21F3-480D-80B1-77EAD101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28124"/>
            <a:ext cx="8911687" cy="1280890"/>
          </a:xfrm>
        </p:spPr>
        <p:txBody>
          <a:bodyPr/>
          <a:lstStyle/>
          <a:p>
            <a:pPr algn="ctr"/>
            <a:r>
              <a:rPr lang="el-GR" dirty="0"/>
              <a:t>Αίτια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A76B-1B61-410D-A146-EF68C6AC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500" dirty="0"/>
              <a:t>Ελλιπής Λογισμικό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500" dirty="0"/>
              <a:t>Το σύστημα δεν λειτουργούσε σωστά όταν δεχόταν λανθασμένες πληροφορίες σχετικά με την τοποθεσία και την κατάσταση του κάθε ασθενοφόρου </a:t>
            </a:r>
          </a:p>
          <a:p>
            <a:r>
              <a:rPr lang="el-GR" sz="2500" dirty="0"/>
              <a:t>Σοβαρή διαρροή στον κώδικα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2500" dirty="0"/>
              <a:t>Δεν γίνονταν διαγραφή από την μνήμη τα περιστατικά τα οποία είχαν ήδη εξυπηρετηθεί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l-GR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FC29F-335D-4B10-B69E-87B2ECEA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Τμήμα Μηχανικών Πληροφορικής - Πληροφοριακά Συστήματα 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ABB16-5CE4-4FC7-96A6-EFC5E7D2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ADA1-25FB-4593-A93A-83F1FC773056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41138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</TotalTime>
  <Words>749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The London Ambulance disaster</vt:lpstr>
      <vt:lpstr>Το συμβάν (1/3)</vt:lpstr>
      <vt:lpstr>Το συμβάν (2/3)</vt:lpstr>
      <vt:lpstr>Το συμβάν (3/3)</vt:lpstr>
      <vt:lpstr>Τι πήγε στραβά; (1/2)</vt:lpstr>
      <vt:lpstr>Τι πήγε στραβά; (2/2)</vt:lpstr>
      <vt:lpstr>Αίτια(1/4)</vt:lpstr>
      <vt:lpstr>Αίτια (2/4)</vt:lpstr>
      <vt:lpstr>Αίτια (3/4)</vt:lpstr>
      <vt:lpstr>Αίτια (4/4)</vt:lpstr>
      <vt:lpstr>Γιατί απέτυχε-ευθύνες</vt:lpstr>
      <vt:lpstr>Το τωρινό σύστημα (1/3)</vt:lpstr>
      <vt:lpstr>Τωρινό σύστημα (2/3)</vt:lpstr>
      <vt:lpstr>Τωρινό σύστημα (3/3)</vt:lpstr>
      <vt:lpstr>Πηγές</vt:lpstr>
      <vt:lpstr>Ευχαριστούμε για την προσοχή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London Ambulance disaster</dc:title>
  <dc:creator>johnmoshi@outlook.com.gr</dc:creator>
  <cp:lastModifiedBy>johnmoshi@outlook.com.gr</cp:lastModifiedBy>
  <cp:revision>17</cp:revision>
  <dcterms:created xsi:type="dcterms:W3CDTF">2019-03-22T09:20:29Z</dcterms:created>
  <dcterms:modified xsi:type="dcterms:W3CDTF">2019-03-22T12:11:18Z</dcterms:modified>
</cp:coreProperties>
</file>