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58" r:id="rId3"/>
  </p:sldIdLst>
  <p:sldSz cx="30275213" cy="42803763"/>
  <p:notesSz cx="6858000" cy="9144000"/>
  <p:defaultTextStyle>
    <a:defPPr>
      <a:defRPr lang="en-US"/>
    </a:defPPr>
    <a:lvl1pPr marL="0" algn="l" defTabSz="3220947" rtl="0" eaLnBrk="1" latinLnBrk="0" hangingPunct="1">
      <a:defRPr sz="6311" kern="1200">
        <a:solidFill>
          <a:schemeClr val="tx1"/>
        </a:solidFill>
        <a:latin typeface="+mn-lt"/>
        <a:ea typeface="+mn-ea"/>
        <a:cs typeface="+mn-cs"/>
      </a:defRPr>
    </a:lvl1pPr>
    <a:lvl2pPr marL="1610474" algn="l" defTabSz="3220947" rtl="0" eaLnBrk="1" latinLnBrk="0" hangingPunct="1">
      <a:defRPr sz="6311" kern="1200">
        <a:solidFill>
          <a:schemeClr val="tx1"/>
        </a:solidFill>
        <a:latin typeface="+mn-lt"/>
        <a:ea typeface="+mn-ea"/>
        <a:cs typeface="+mn-cs"/>
      </a:defRPr>
    </a:lvl2pPr>
    <a:lvl3pPr marL="3220947" algn="l" defTabSz="3220947" rtl="0" eaLnBrk="1" latinLnBrk="0" hangingPunct="1">
      <a:defRPr sz="6311" kern="1200">
        <a:solidFill>
          <a:schemeClr val="tx1"/>
        </a:solidFill>
        <a:latin typeface="+mn-lt"/>
        <a:ea typeface="+mn-ea"/>
        <a:cs typeface="+mn-cs"/>
      </a:defRPr>
    </a:lvl3pPr>
    <a:lvl4pPr marL="4831421" algn="l" defTabSz="3220947" rtl="0" eaLnBrk="1" latinLnBrk="0" hangingPunct="1">
      <a:defRPr sz="6311" kern="1200">
        <a:solidFill>
          <a:schemeClr val="tx1"/>
        </a:solidFill>
        <a:latin typeface="+mn-lt"/>
        <a:ea typeface="+mn-ea"/>
        <a:cs typeface="+mn-cs"/>
      </a:defRPr>
    </a:lvl4pPr>
    <a:lvl5pPr marL="6441894" algn="l" defTabSz="3220947" rtl="0" eaLnBrk="1" latinLnBrk="0" hangingPunct="1">
      <a:defRPr sz="6311" kern="1200">
        <a:solidFill>
          <a:schemeClr val="tx1"/>
        </a:solidFill>
        <a:latin typeface="+mn-lt"/>
        <a:ea typeface="+mn-ea"/>
        <a:cs typeface="+mn-cs"/>
      </a:defRPr>
    </a:lvl5pPr>
    <a:lvl6pPr marL="8052369" algn="l" defTabSz="3220947" rtl="0" eaLnBrk="1" latinLnBrk="0" hangingPunct="1">
      <a:defRPr sz="6311" kern="1200">
        <a:solidFill>
          <a:schemeClr val="tx1"/>
        </a:solidFill>
        <a:latin typeface="+mn-lt"/>
        <a:ea typeface="+mn-ea"/>
        <a:cs typeface="+mn-cs"/>
      </a:defRPr>
    </a:lvl6pPr>
    <a:lvl7pPr marL="9662843" algn="l" defTabSz="3220947" rtl="0" eaLnBrk="1" latinLnBrk="0" hangingPunct="1">
      <a:defRPr sz="6311" kern="1200">
        <a:solidFill>
          <a:schemeClr val="tx1"/>
        </a:solidFill>
        <a:latin typeface="+mn-lt"/>
        <a:ea typeface="+mn-ea"/>
        <a:cs typeface="+mn-cs"/>
      </a:defRPr>
    </a:lvl7pPr>
    <a:lvl8pPr marL="11273316" algn="l" defTabSz="3220947" rtl="0" eaLnBrk="1" latinLnBrk="0" hangingPunct="1">
      <a:defRPr sz="6311" kern="1200">
        <a:solidFill>
          <a:schemeClr val="tx1"/>
        </a:solidFill>
        <a:latin typeface="+mn-lt"/>
        <a:ea typeface="+mn-ea"/>
        <a:cs typeface="+mn-cs"/>
      </a:defRPr>
    </a:lvl8pPr>
    <a:lvl9pPr marL="12883790" algn="l" defTabSz="3220947" rtl="0" eaLnBrk="1" latinLnBrk="0" hangingPunct="1">
      <a:defRPr sz="631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A4C2F4"/>
    <a:srgbClr val="F6F8FC"/>
    <a:srgbClr val="FFC000"/>
    <a:srgbClr val="C7D5ED"/>
    <a:srgbClr val="545554"/>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autoAdjust="0"/>
    <p:restoredTop sz="94664" autoAdjust="0"/>
  </p:normalViewPr>
  <p:slideViewPr>
    <p:cSldViewPr snapToGrid="0" snapToObjects="1" showGuides="1">
      <p:cViewPr>
        <p:scale>
          <a:sx n="33" d="100"/>
          <a:sy n="33" d="100"/>
        </p:scale>
        <p:origin x="2052" y="-34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16-1-23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16-1-23</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220947" rtl="0" eaLnBrk="1" latinLnBrk="0" hangingPunct="1">
      <a:defRPr sz="4256" kern="1200">
        <a:solidFill>
          <a:schemeClr val="tx1"/>
        </a:solidFill>
        <a:latin typeface="+mn-lt"/>
        <a:ea typeface="+mn-ea"/>
        <a:cs typeface="+mn-cs"/>
      </a:defRPr>
    </a:lvl1pPr>
    <a:lvl2pPr marL="1610474" algn="l" defTabSz="3220947" rtl="0" eaLnBrk="1" latinLnBrk="0" hangingPunct="1">
      <a:defRPr sz="4256" kern="1200">
        <a:solidFill>
          <a:schemeClr val="tx1"/>
        </a:solidFill>
        <a:latin typeface="+mn-lt"/>
        <a:ea typeface="+mn-ea"/>
        <a:cs typeface="+mn-cs"/>
      </a:defRPr>
    </a:lvl2pPr>
    <a:lvl3pPr marL="3220947" algn="l" defTabSz="3220947" rtl="0" eaLnBrk="1" latinLnBrk="0" hangingPunct="1">
      <a:defRPr sz="4256" kern="1200">
        <a:solidFill>
          <a:schemeClr val="tx1"/>
        </a:solidFill>
        <a:latin typeface="+mn-lt"/>
        <a:ea typeface="+mn-ea"/>
        <a:cs typeface="+mn-cs"/>
      </a:defRPr>
    </a:lvl3pPr>
    <a:lvl4pPr marL="4831421" algn="l" defTabSz="3220947" rtl="0" eaLnBrk="1" latinLnBrk="0" hangingPunct="1">
      <a:defRPr sz="4256" kern="1200">
        <a:solidFill>
          <a:schemeClr val="tx1"/>
        </a:solidFill>
        <a:latin typeface="+mn-lt"/>
        <a:ea typeface="+mn-ea"/>
        <a:cs typeface="+mn-cs"/>
      </a:defRPr>
    </a:lvl4pPr>
    <a:lvl5pPr marL="6441894" algn="l" defTabSz="3220947" rtl="0" eaLnBrk="1" latinLnBrk="0" hangingPunct="1">
      <a:defRPr sz="4256" kern="1200">
        <a:solidFill>
          <a:schemeClr val="tx1"/>
        </a:solidFill>
        <a:latin typeface="+mn-lt"/>
        <a:ea typeface="+mn-ea"/>
        <a:cs typeface="+mn-cs"/>
      </a:defRPr>
    </a:lvl5pPr>
    <a:lvl6pPr marL="8052369" algn="l" defTabSz="3220947" rtl="0" eaLnBrk="1" latinLnBrk="0" hangingPunct="1">
      <a:defRPr sz="4256" kern="1200">
        <a:solidFill>
          <a:schemeClr val="tx1"/>
        </a:solidFill>
        <a:latin typeface="+mn-lt"/>
        <a:ea typeface="+mn-ea"/>
        <a:cs typeface="+mn-cs"/>
      </a:defRPr>
    </a:lvl6pPr>
    <a:lvl7pPr marL="9662843" algn="l" defTabSz="3220947" rtl="0" eaLnBrk="1" latinLnBrk="0" hangingPunct="1">
      <a:defRPr sz="4256" kern="1200">
        <a:solidFill>
          <a:schemeClr val="tx1"/>
        </a:solidFill>
        <a:latin typeface="+mn-lt"/>
        <a:ea typeface="+mn-ea"/>
        <a:cs typeface="+mn-cs"/>
      </a:defRPr>
    </a:lvl7pPr>
    <a:lvl8pPr marL="11273316" algn="l" defTabSz="3220947" rtl="0" eaLnBrk="1" latinLnBrk="0" hangingPunct="1">
      <a:defRPr sz="4256" kern="1200">
        <a:solidFill>
          <a:schemeClr val="tx1"/>
        </a:solidFill>
        <a:latin typeface="+mn-lt"/>
        <a:ea typeface="+mn-ea"/>
        <a:cs typeface="+mn-cs"/>
      </a:defRPr>
    </a:lvl8pPr>
    <a:lvl9pPr marL="12883790" algn="l" defTabSz="3220947" rtl="0" eaLnBrk="1" latinLnBrk="0" hangingPunct="1">
      <a:defRPr sz="42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3" y="1200163"/>
            <a:ext cx="19160966" cy="1015663"/>
          </a:xfrm>
          <a:prstGeom prst="rect">
            <a:avLst/>
          </a:prstGeom>
        </p:spPr>
        <p:txBody>
          <a:bodyPr wrap="square">
            <a:spAutoFit/>
          </a:bodyPr>
          <a:lstStyle>
            <a:lvl1pPr marL="0" indent="0" algn="ctr">
              <a:buNone/>
              <a:defRPr sz="6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3" y="2488359"/>
            <a:ext cx="19160966" cy="769441"/>
          </a:xfrm>
          <a:prstGeom prst="rect">
            <a:avLst/>
          </a:prstGeom>
        </p:spPr>
        <p:txBody>
          <a:bodyPr wrap="square">
            <a:spAutoFit/>
          </a:bodyPr>
          <a:lstStyle>
            <a:lvl1pPr marL="0" indent="0" algn="ctr">
              <a:buNone/>
              <a:defRPr sz="4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3" y="3523054"/>
            <a:ext cx="19160966"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7"/>
            <a:ext cx="14381955"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7999" y="14867413"/>
            <a:ext cx="14381955"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1" y="27008446"/>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7"/>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1"/>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7"/>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1" y="38420760"/>
            <a:ext cx="14401800"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2" y="39078333"/>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2" y="32572958"/>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2" y="21678206"/>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2" y="7080869"/>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7" y="7080869"/>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5" y="15540248"/>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5" y="27654777"/>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3773" userDrawn="1">
          <p15:clr>
            <a:srgbClr val="FBAE40"/>
          </p15:clr>
        </p15:guide>
        <p15:guide id="2" pos="320" userDrawn="1">
          <p15:clr>
            <a:srgbClr val="FBAE40"/>
          </p15:clr>
        </p15:guide>
        <p15:guide id="3" orient="horz" pos="26154" userDrawn="1">
          <p15:clr>
            <a:srgbClr val="FBAE40"/>
          </p15:clr>
        </p15:guide>
        <p15:guide id="4" pos="9392" userDrawn="1">
          <p15:clr>
            <a:srgbClr val="FBAE40"/>
          </p15:clr>
        </p15:guide>
        <p15:guide id="5" pos="9704" userDrawn="1">
          <p15:clr>
            <a:srgbClr val="FBAE40"/>
          </p15:clr>
        </p15:guide>
        <p15:guide id="6" pos="187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5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graphicFrame>
        <p:nvGraphicFramePr>
          <p:cNvPr id="8" name="Table 7">
            <a:extLst>
              <a:ext uri="{FF2B5EF4-FFF2-40B4-BE49-F238E27FC236}">
                <a16:creationId xmlns:a16="http://schemas.microsoft.com/office/drawing/2014/main" id="{5C84E708-73AD-EE4F-B41A-6FF6A1A465D2}"/>
              </a:ext>
            </a:extLst>
          </p:cNvPr>
          <p:cNvGraphicFramePr>
            <a:graphicFrameLocks noGrp="1"/>
          </p:cNvGraphicFramePr>
          <p:nvPr userDrawn="1">
            <p:extLst>
              <p:ext uri="{D42A27DB-BD31-4B8C-83A1-F6EECF244321}">
                <p14:modId xmlns:p14="http://schemas.microsoft.com/office/powerpoint/2010/main" val="2712292891"/>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A320EB1-2D21-F943-8508-420FB023FF9F}"/>
              </a:ext>
            </a:extLst>
          </p:cNvPr>
          <p:cNvGraphicFramePr>
            <a:graphicFrameLocks noGrp="1"/>
          </p:cNvGraphicFramePr>
          <p:nvPr userDrawn="1">
            <p:extLst>
              <p:ext uri="{D42A27DB-BD31-4B8C-83A1-F6EECF244321}">
                <p14:modId xmlns:p14="http://schemas.microsoft.com/office/powerpoint/2010/main" val="2276734207"/>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381713" rtl="0" eaLnBrk="1" latinLnBrk="0" hangingPunct="1">
        <a:spcBef>
          <a:spcPct val="0"/>
        </a:spcBef>
        <a:buNone/>
        <a:defRPr sz="10791" kern="1200">
          <a:solidFill>
            <a:schemeClr val="bg1"/>
          </a:solidFill>
          <a:latin typeface="Trebuchet MS" pitchFamily="34" charset="0"/>
          <a:ea typeface="+mj-ea"/>
          <a:cs typeface="+mj-cs"/>
        </a:defRPr>
      </a:lvl1pPr>
    </p:titleStyle>
    <p:bodyStyle>
      <a:lvl1pPr marL="934372" indent="-934372" algn="l" defTabSz="5381713"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372" indent="-934372" algn="l" defTabSz="5381713" rtl="0" eaLnBrk="1" latinLnBrk="0" hangingPunct="1">
        <a:spcBef>
          <a:spcPct val="20000"/>
        </a:spcBef>
        <a:buFont typeface="Arial" pitchFamily="34" charset="0"/>
        <a:buChar char="–"/>
        <a:tabLst/>
        <a:defRPr sz="4904" kern="120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sz="3924" kern="120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p:bodyStyle>
    <p:otherStyle>
      <a:defPPr>
        <a:defRPr lang="en-US"/>
      </a:defPPr>
      <a:lvl1pPr marL="0" algn="l" defTabSz="5381713" rtl="0" eaLnBrk="1" latinLnBrk="0" hangingPunct="1">
        <a:defRPr sz="10545" kern="1200">
          <a:solidFill>
            <a:schemeClr val="tx1"/>
          </a:solidFill>
          <a:latin typeface="+mn-lt"/>
          <a:ea typeface="+mn-ea"/>
          <a:cs typeface="+mn-cs"/>
        </a:defRPr>
      </a:lvl1pPr>
      <a:lvl2pPr marL="2690859" algn="l" defTabSz="5381713" rtl="0" eaLnBrk="1" latinLnBrk="0" hangingPunct="1">
        <a:defRPr sz="10545" kern="1200">
          <a:solidFill>
            <a:schemeClr val="tx1"/>
          </a:solidFill>
          <a:latin typeface="+mn-lt"/>
          <a:ea typeface="+mn-ea"/>
          <a:cs typeface="+mn-cs"/>
        </a:defRPr>
      </a:lvl2pPr>
      <a:lvl3pPr marL="5381713" algn="l" defTabSz="5381713" rtl="0" eaLnBrk="1" latinLnBrk="0" hangingPunct="1">
        <a:defRPr sz="10545" kern="1200">
          <a:solidFill>
            <a:schemeClr val="tx1"/>
          </a:solidFill>
          <a:latin typeface="+mn-lt"/>
          <a:ea typeface="+mn-ea"/>
          <a:cs typeface="+mn-cs"/>
        </a:defRPr>
      </a:lvl3pPr>
      <a:lvl4pPr marL="8072571" algn="l" defTabSz="5381713" rtl="0" eaLnBrk="1" latinLnBrk="0" hangingPunct="1">
        <a:defRPr sz="10545" kern="1200">
          <a:solidFill>
            <a:schemeClr val="tx1"/>
          </a:solidFill>
          <a:latin typeface="+mn-lt"/>
          <a:ea typeface="+mn-ea"/>
          <a:cs typeface="+mn-cs"/>
        </a:defRPr>
      </a:lvl4pPr>
      <a:lvl5pPr marL="10763428" algn="l" defTabSz="5381713" rtl="0" eaLnBrk="1" latinLnBrk="0" hangingPunct="1">
        <a:defRPr sz="10545" kern="1200">
          <a:solidFill>
            <a:schemeClr val="tx1"/>
          </a:solidFill>
          <a:latin typeface="+mn-lt"/>
          <a:ea typeface="+mn-ea"/>
          <a:cs typeface="+mn-cs"/>
        </a:defRPr>
      </a:lvl5pPr>
      <a:lvl6pPr marL="13454284" algn="l" defTabSz="5381713" rtl="0" eaLnBrk="1" latinLnBrk="0" hangingPunct="1">
        <a:defRPr sz="10545" kern="1200">
          <a:solidFill>
            <a:schemeClr val="tx1"/>
          </a:solidFill>
          <a:latin typeface="+mn-lt"/>
          <a:ea typeface="+mn-ea"/>
          <a:cs typeface="+mn-cs"/>
        </a:defRPr>
      </a:lvl6pPr>
      <a:lvl7pPr marL="16145144" algn="l" defTabSz="5381713" rtl="0" eaLnBrk="1" latinLnBrk="0" hangingPunct="1">
        <a:defRPr sz="10545" kern="1200">
          <a:solidFill>
            <a:schemeClr val="tx1"/>
          </a:solidFill>
          <a:latin typeface="+mn-lt"/>
          <a:ea typeface="+mn-ea"/>
          <a:cs typeface="+mn-cs"/>
        </a:defRPr>
      </a:lvl7pPr>
      <a:lvl8pPr marL="18835998" algn="l" defTabSz="5381713" rtl="0" eaLnBrk="1" latinLnBrk="0" hangingPunct="1">
        <a:defRPr sz="10545" kern="1200">
          <a:solidFill>
            <a:schemeClr val="tx1"/>
          </a:solidFill>
          <a:latin typeface="+mn-lt"/>
          <a:ea typeface="+mn-ea"/>
          <a:cs typeface="+mn-cs"/>
        </a:defRPr>
      </a:lvl8pPr>
      <a:lvl9pPr marL="21526857" algn="l" defTabSz="5381713" rtl="0" eaLnBrk="1" latinLnBrk="0" hangingPunct="1">
        <a:defRPr sz="105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Tree>
    <p:extLst>
      <p:ext uri="{BB962C8B-B14F-4D97-AF65-F5344CB8AC3E}">
        <p14:creationId xmlns:p14="http://schemas.microsoft.com/office/powerpoint/2010/main" val="177212709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5381713" rtl="0" eaLnBrk="1" latinLnBrk="0" hangingPunct="1">
        <a:spcBef>
          <a:spcPct val="0"/>
        </a:spcBef>
        <a:buNone/>
        <a:defRPr sz="10791" kern="1200">
          <a:solidFill>
            <a:schemeClr val="bg1"/>
          </a:solidFill>
          <a:latin typeface="Trebuchet MS" pitchFamily="34" charset="0"/>
          <a:ea typeface="+mj-ea"/>
          <a:cs typeface="+mj-cs"/>
        </a:defRPr>
      </a:lvl1pPr>
    </p:titleStyle>
    <p:bodyStyle>
      <a:lvl1pPr marL="934372" indent="-934372" algn="l" defTabSz="5381713"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372" indent="-934372" algn="l" defTabSz="5381713" rtl="0" eaLnBrk="1" latinLnBrk="0" hangingPunct="1">
        <a:spcBef>
          <a:spcPct val="20000"/>
        </a:spcBef>
        <a:buFont typeface="Arial" pitchFamily="34" charset="0"/>
        <a:buChar char="–"/>
        <a:tabLst/>
        <a:defRPr sz="4904" kern="120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sz="3924" kern="120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p:bodyStyle>
    <p:otherStyle>
      <a:defPPr>
        <a:defRPr lang="en-US"/>
      </a:defPPr>
      <a:lvl1pPr marL="0" algn="l" defTabSz="5381713" rtl="0" eaLnBrk="1" latinLnBrk="0" hangingPunct="1">
        <a:defRPr sz="10545" kern="1200">
          <a:solidFill>
            <a:schemeClr val="tx1"/>
          </a:solidFill>
          <a:latin typeface="+mn-lt"/>
          <a:ea typeface="+mn-ea"/>
          <a:cs typeface="+mn-cs"/>
        </a:defRPr>
      </a:lvl1pPr>
      <a:lvl2pPr marL="2690859" algn="l" defTabSz="5381713" rtl="0" eaLnBrk="1" latinLnBrk="0" hangingPunct="1">
        <a:defRPr sz="10545" kern="1200">
          <a:solidFill>
            <a:schemeClr val="tx1"/>
          </a:solidFill>
          <a:latin typeface="+mn-lt"/>
          <a:ea typeface="+mn-ea"/>
          <a:cs typeface="+mn-cs"/>
        </a:defRPr>
      </a:lvl2pPr>
      <a:lvl3pPr marL="5381713" algn="l" defTabSz="5381713" rtl="0" eaLnBrk="1" latinLnBrk="0" hangingPunct="1">
        <a:defRPr sz="10545" kern="1200">
          <a:solidFill>
            <a:schemeClr val="tx1"/>
          </a:solidFill>
          <a:latin typeface="+mn-lt"/>
          <a:ea typeface="+mn-ea"/>
          <a:cs typeface="+mn-cs"/>
        </a:defRPr>
      </a:lvl3pPr>
      <a:lvl4pPr marL="8072571" algn="l" defTabSz="5381713" rtl="0" eaLnBrk="1" latinLnBrk="0" hangingPunct="1">
        <a:defRPr sz="10545" kern="1200">
          <a:solidFill>
            <a:schemeClr val="tx1"/>
          </a:solidFill>
          <a:latin typeface="+mn-lt"/>
          <a:ea typeface="+mn-ea"/>
          <a:cs typeface="+mn-cs"/>
        </a:defRPr>
      </a:lvl4pPr>
      <a:lvl5pPr marL="10763428" algn="l" defTabSz="5381713" rtl="0" eaLnBrk="1" latinLnBrk="0" hangingPunct="1">
        <a:defRPr sz="10545" kern="1200">
          <a:solidFill>
            <a:schemeClr val="tx1"/>
          </a:solidFill>
          <a:latin typeface="+mn-lt"/>
          <a:ea typeface="+mn-ea"/>
          <a:cs typeface="+mn-cs"/>
        </a:defRPr>
      </a:lvl5pPr>
      <a:lvl6pPr marL="13454284" algn="l" defTabSz="5381713" rtl="0" eaLnBrk="1" latinLnBrk="0" hangingPunct="1">
        <a:defRPr sz="10545" kern="1200">
          <a:solidFill>
            <a:schemeClr val="tx1"/>
          </a:solidFill>
          <a:latin typeface="+mn-lt"/>
          <a:ea typeface="+mn-ea"/>
          <a:cs typeface="+mn-cs"/>
        </a:defRPr>
      </a:lvl6pPr>
      <a:lvl7pPr marL="16145144" algn="l" defTabSz="5381713" rtl="0" eaLnBrk="1" latinLnBrk="0" hangingPunct="1">
        <a:defRPr sz="10545" kern="1200">
          <a:solidFill>
            <a:schemeClr val="tx1"/>
          </a:solidFill>
          <a:latin typeface="+mn-lt"/>
          <a:ea typeface="+mn-ea"/>
          <a:cs typeface="+mn-cs"/>
        </a:defRPr>
      </a:lvl7pPr>
      <a:lvl8pPr marL="18835998" algn="l" defTabSz="5381713" rtl="0" eaLnBrk="1" latinLnBrk="0" hangingPunct="1">
        <a:defRPr sz="10545" kern="1200">
          <a:solidFill>
            <a:schemeClr val="tx1"/>
          </a:solidFill>
          <a:latin typeface="+mn-lt"/>
          <a:ea typeface="+mn-ea"/>
          <a:cs typeface="+mn-cs"/>
        </a:defRPr>
      </a:lvl8pPr>
      <a:lvl9pPr marL="21526857" algn="l" defTabSz="5381713" rtl="0" eaLnBrk="1" latinLnBrk="0" hangingPunct="1">
        <a:defRPr sz="105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5F9D69-A7F5-C74D-8E79-892D03500B3D}"/>
              </a:ext>
            </a:extLst>
          </p:cNvPr>
          <p:cNvSpPr>
            <a:spLocks noGrp="1"/>
          </p:cNvSpPr>
          <p:nvPr>
            <p:ph type="body" sz="quarter" idx="12"/>
          </p:nvPr>
        </p:nvSpPr>
        <p:spPr>
          <a:xfrm>
            <a:off x="5557123" y="1200163"/>
            <a:ext cx="19160966" cy="1938992"/>
          </a:xfrm>
        </p:spPr>
        <p:txBody>
          <a:bodyPr/>
          <a:lstStyle/>
          <a:p>
            <a:r>
              <a:rPr lang="en-US" dirty="0"/>
              <a:t>8-BIT OPTIMIZERS VIA BLOCK-WISE QUANTIZATION</a:t>
            </a:r>
          </a:p>
        </p:txBody>
      </p:sp>
      <p:sp>
        <p:nvSpPr>
          <p:cNvPr id="3" name="Text Placeholder 2">
            <a:extLst>
              <a:ext uri="{FF2B5EF4-FFF2-40B4-BE49-F238E27FC236}">
                <a16:creationId xmlns:a16="http://schemas.microsoft.com/office/drawing/2014/main" id="{6A634281-119C-B24D-AE5A-F111F5884869}"/>
              </a:ext>
            </a:extLst>
          </p:cNvPr>
          <p:cNvSpPr>
            <a:spLocks noGrp="1"/>
          </p:cNvSpPr>
          <p:nvPr>
            <p:ph type="body" sz="quarter" idx="11"/>
          </p:nvPr>
        </p:nvSpPr>
        <p:spPr>
          <a:xfrm>
            <a:off x="5557123" y="3191805"/>
            <a:ext cx="19160966" cy="769441"/>
          </a:xfrm>
        </p:spPr>
        <p:txBody>
          <a:bodyPr/>
          <a:lstStyle/>
          <a:p>
            <a:r>
              <a:rPr lang="en-US" dirty="0"/>
              <a:t>Anastasia </a:t>
            </a:r>
            <a:r>
              <a:rPr lang="en-US" dirty="0" err="1"/>
              <a:t>Blitsi</a:t>
            </a:r>
            <a:r>
              <a:rPr lang="en-US" dirty="0"/>
              <a:t>, </a:t>
            </a:r>
            <a:r>
              <a:rPr lang="en-US" dirty="0" err="1"/>
              <a:t>Dimitrios</a:t>
            </a:r>
            <a:r>
              <a:rPr lang="en-US" dirty="0"/>
              <a:t> </a:t>
            </a:r>
            <a:r>
              <a:rPr lang="en-US" dirty="0" err="1"/>
              <a:t>Sainidis</a:t>
            </a:r>
            <a:r>
              <a:rPr lang="en-US" dirty="0"/>
              <a:t>, Nikolas Dragatis</a:t>
            </a:r>
          </a:p>
        </p:txBody>
      </p:sp>
      <p:sp>
        <p:nvSpPr>
          <p:cNvPr id="4" name="Text Placeholder 3">
            <a:extLst>
              <a:ext uri="{FF2B5EF4-FFF2-40B4-BE49-F238E27FC236}">
                <a16:creationId xmlns:a16="http://schemas.microsoft.com/office/drawing/2014/main" id="{2FA54416-0FC6-2C4E-B207-63D604B94F46}"/>
              </a:ext>
            </a:extLst>
          </p:cNvPr>
          <p:cNvSpPr>
            <a:spLocks noGrp="1"/>
          </p:cNvSpPr>
          <p:nvPr>
            <p:ph type="body" sz="quarter" idx="10"/>
          </p:nvPr>
        </p:nvSpPr>
        <p:spPr>
          <a:xfrm>
            <a:off x="5557123" y="4103824"/>
            <a:ext cx="19160966" cy="707886"/>
          </a:xfrm>
        </p:spPr>
        <p:txBody>
          <a:bodyPr/>
          <a:lstStyle/>
          <a:p>
            <a:r>
              <a:rPr lang="en-US" dirty="0"/>
              <a:t>MSc Data &amp; Web Science, Aristotle University of Thessaloniki</a:t>
            </a:r>
          </a:p>
        </p:txBody>
      </p:sp>
      <p:sp>
        <p:nvSpPr>
          <p:cNvPr id="5" name="Text Placeholder 4">
            <a:extLst>
              <a:ext uri="{FF2B5EF4-FFF2-40B4-BE49-F238E27FC236}">
                <a16:creationId xmlns:a16="http://schemas.microsoft.com/office/drawing/2014/main" id="{8B5BAAF6-1F22-F14E-934F-A6A7C176D542}"/>
              </a:ext>
            </a:extLst>
          </p:cNvPr>
          <p:cNvSpPr>
            <a:spLocks noGrp="1"/>
          </p:cNvSpPr>
          <p:nvPr>
            <p:ph type="body" sz="quarter" idx="15"/>
          </p:nvPr>
        </p:nvSpPr>
        <p:spPr/>
        <p:txBody>
          <a:bodyPr/>
          <a:lstStyle/>
          <a:p>
            <a:r>
              <a:rPr lang="en-US" dirty="0"/>
              <a:t>ABSTRACT</a:t>
            </a:r>
          </a:p>
        </p:txBody>
      </p:sp>
      <p:sp>
        <p:nvSpPr>
          <p:cNvPr id="7" name="Text Placeholder 6">
            <a:extLst>
              <a:ext uri="{FF2B5EF4-FFF2-40B4-BE49-F238E27FC236}">
                <a16:creationId xmlns:a16="http://schemas.microsoft.com/office/drawing/2014/main" id="{332602E8-1F07-B641-A5D0-C4D38D296F9A}"/>
              </a:ext>
            </a:extLst>
          </p:cNvPr>
          <p:cNvSpPr>
            <a:spLocks noGrp="1"/>
          </p:cNvSpPr>
          <p:nvPr>
            <p:ph type="body" sz="quarter" idx="18"/>
          </p:nvPr>
        </p:nvSpPr>
        <p:spPr>
          <a:xfrm>
            <a:off x="592579" y="12589915"/>
            <a:ext cx="14401802" cy="646331"/>
          </a:xfrm>
        </p:spPr>
        <p:txBody>
          <a:bodyPr/>
          <a:lstStyle/>
          <a:p>
            <a:r>
              <a:rPr lang="en-US" dirty="0"/>
              <a:t>METHODOLOGY</a:t>
            </a:r>
          </a:p>
        </p:txBody>
      </p:sp>
      <p:sp>
        <p:nvSpPr>
          <p:cNvPr id="8" name="Text Placeholder 7">
            <a:extLst>
              <a:ext uri="{FF2B5EF4-FFF2-40B4-BE49-F238E27FC236}">
                <a16:creationId xmlns:a16="http://schemas.microsoft.com/office/drawing/2014/main" id="{FD2D4E86-D304-9E43-B51E-AAD55FC0894F}"/>
              </a:ext>
            </a:extLst>
          </p:cNvPr>
          <p:cNvSpPr>
            <a:spLocks noGrp="1"/>
          </p:cNvSpPr>
          <p:nvPr>
            <p:ph type="body" sz="quarter" idx="19"/>
          </p:nvPr>
        </p:nvSpPr>
        <p:spPr/>
        <p:txBody>
          <a:bodyPr/>
          <a:lstStyle/>
          <a:p>
            <a:r>
              <a:rPr lang="en-US" dirty="0"/>
              <a:t>Results</a:t>
            </a:r>
          </a:p>
        </p:txBody>
      </p:sp>
      <p:sp>
        <p:nvSpPr>
          <p:cNvPr id="9" name="Text Placeholder 8">
            <a:extLst>
              <a:ext uri="{FF2B5EF4-FFF2-40B4-BE49-F238E27FC236}">
                <a16:creationId xmlns:a16="http://schemas.microsoft.com/office/drawing/2014/main" id="{12AD8C3C-1417-C247-8F55-FF17FD5F1FD7}"/>
              </a:ext>
            </a:extLst>
          </p:cNvPr>
          <p:cNvSpPr>
            <a:spLocks noGrp="1"/>
          </p:cNvSpPr>
          <p:nvPr>
            <p:ph type="body" sz="quarter" idx="20"/>
          </p:nvPr>
        </p:nvSpPr>
        <p:spPr>
          <a:xfrm>
            <a:off x="1" y="37941947"/>
            <a:ext cx="14401802" cy="646331"/>
          </a:xfrm>
        </p:spPr>
        <p:txBody>
          <a:bodyPr/>
          <a:lstStyle/>
          <a:p>
            <a:r>
              <a:rPr lang="en-US" dirty="0"/>
              <a:t>CONCLUSIONS</a:t>
            </a:r>
          </a:p>
        </p:txBody>
      </p:sp>
      <p:sp>
        <p:nvSpPr>
          <p:cNvPr id="11" name="Text Placeholder 10">
            <a:extLst>
              <a:ext uri="{FF2B5EF4-FFF2-40B4-BE49-F238E27FC236}">
                <a16:creationId xmlns:a16="http://schemas.microsoft.com/office/drawing/2014/main" id="{EB6FF3DE-146F-3044-968C-9FBF8E5F5029}"/>
              </a:ext>
            </a:extLst>
          </p:cNvPr>
          <p:cNvSpPr>
            <a:spLocks noGrp="1"/>
          </p:cNvSpPr>
          <p:nvPr>
            <p:ph type="body" sz="quarter" idx="22"/>
          </p:nvPr>
        </p:nvSpPr>
        <p:spPr>
          <a:xfrm>
            <a:off x="15443587" y="35614763"/>
            <a:ext cx="14401800" cy="646331"/>
          </a:xfrm>
        </p:spPr>
        <p:txBody>
          <a:bodyPr/>
          <a:lstStyle/>
          <a:p>
            <a:r>
              <a:rPr lang="en-US" dirty="0"/>
              <a:t>Limitations</a:t>
            </a:r>
          </a:p>
        </p:txBody>
      </p:sp>
      <p:sp>
        <p:nvSpPr>
          <p:cNvPr id="12" name="Text Placeholder 11">
            <a:extLst>
              <a:ext uri="{FF2B5EF4-FFF2-40B4-BE49-F238E27FC236}">
                <a16:creationId xmlns:a16="http://schemas.microsoft.com/office/drawing/2014/main" id="{BEB6896A-CD28-E64E-84E5-A24577B4C743}"/>
              </a:ext>
            </a:extLst>
          </p:cNvPr>
          <p:cNvSpPr>
            <a:spLocks noGrp="1"/>
          </p:cNvSpPr>
          <p:nvPr>
            <p:ph type="body" sz="quarter" idx="28"/>
          </p:nvPr>
        </p:nvSpPr>
        <p:spPr>
          <a:xfrm>
            <a:off x="15366055" y="36319134"/>
            <a:ext cx="14401798" cy="5047536"/>
          </a:xfrm>
        </p:spPr>
        <p:txBody>
          <a:bodyPr/>
          <a:lstStyle/>
          <a:p>
            <a:pPr marL="457200" indent="-457200">
              <a:buFont typeface="Arial" panose="020B0604020202020204" pitchFamily="34" charset="0"/>
              <a:buChar char="•"/>
            </a:pPr>
            <a:r>
              <a:rPr lang="en-US" dirty="0"/>
              <a:t>Embedding layer is required to be trained to 32-bit performance </a:t>
            </a:r>
          </a:p>
          <a:p>
            <a:pPr marL="457200" indent="-457200">
              <a:buFont typeface="Arial" panose="020B0604020202020204" pitchFamily="34" charset="0"/>
              <a:buChar char="•"/>
            </a:pPr>
            <a:r>
              <a:rPr lang="en-US" dirty="0"/>
              <a:t>For large models with over 1B parameters, there are cases, where a single parameter assumed a too large value, causing cascading instability</a:t>
            </a:r>
          </a:p>
          <a:p>
            <a:pPr marL="457200" indent="-457200">
              <a:buFont typeface="Arial" panose="020B0604020202020204" pitchFamily="34" charset="0"/>
              <a:buChar char="•"/>
            </a:pPr>
            <a:r>
              <a:rPr lang="en-US" dirty="0"/>
              <a:t>It works only for English language</a:t>
            </a:r>
          </a:p>
          <a:p>
            <a:pPr marL="457200" indent="-457200">
              <a:buFont typeface="Arial" panose="020B0604020202020204" pitchFamily="34" charset="0"/>
              <a:buChar char="•"/>
            </a:pPr>
            <a:r>
              <a:rPr lang="en-US" dirty="0"/>
              <a:t>Supported only in Linux environment</a:t>
            </a:r>
          </a:p>
          <a:p>
            <a:r>
              <a:rPr lang="en-US" dirty="0"/>
              <a:t>Our limitations:</a:t>
            </a:r>
          </a:p>
          <a:p>
            <a:pPr marL="457200" indent="-457200">
              <a:buFont typeface="Arial" panose="020B0604020202020204" pitchFamily="34" charset="0"/>
              <a:buChar char="•"/>
            </a:pPr>
            <a:r>
              <a:rPr lang="en-US" dirty="0"/>
              <a:t>Since the training time for large models is prohibitive even with high-end GPUs, we used small and simple models. As a result, the differences, between the reference methodology and the one presented in the paper, are slim but exist, nonetheless.</a:t>
            </a:r>
          </a:p>
        </p:txBody>
      </p:sp>
      <p:sp>
        <p:nvSpPr>
          <p:cNvPr id="16" name="Text Placeholder 15">
            <a:extLst>
              <a:ext uri="{FF2B5EF4-FFF2-40B4-BE49-F238E27FC236}">
                <a16:creationId xmlns:a16="http://schemas.microsoft.com/office/drawing/2014/main" id="{58705BA1-37E3-3643-8BF1-351065B287D5}"/>
              </a:ext>
            </a:extLst>
          </p:cNvPr>
          <p:cNvSpPr>
            <a:spLocks noGrp="1"/>
          </p:cNvSpPr>
          <p:nvPr>
            <p:ph type="body" sz="quarter" idx="32"/>
          </p:nvPr>
        </p:nvSpPr>
        <p:spPr>
          <a:xfrm>
            <a:off x="488157" y="7080870"/>
            <a:ext cx="14401798" cy="5047536"/>
          </a:xfrm>
        </p:spPr>
        <p:txBody>
          <a:bodyPr/>
          <a:lstStyle/>
          <a:p>
            <a:pPr algn="l"/>
            <a:r>
              <a:rPr lang="en-US" dirty="0"/>
              <a:t>Gradient information is saved by stateful optimizers to improve optimization, but memory that could be used for model parameters is utilized. 8-bit optimizers that maintain performance levels of 32-bit optimizers have been developed by using block-wise dynamic quantization, which divides input tensors into smaller blocks that are independently quantized. This process is done in parallel across cores, resulting in faster optimization and high precision quantization. Additionally, dynamic quantization has been used to maintain performance and stability, as well as a stable embedding layer to reduce gradient variance. Similar performance to 32-bit optimizers on a range of tasks has been shown by our 8-bit optimizers, using less memory. The code is open-sourced and can easily be implemented with a two-line change.</a:t>
            </a:r>
          </a:p>
        </p:txBody>
      </p:sp>
      <p:sp>
        <p:nvSpPr>
          <p:cNvPr id="18" name="Text Placeholder 17">
            <a:extLst>
              <a:ext uri="{FF2B5EF4-FFF2-40B4-BE49-F238E27FC236}">
                <a16:creationId xmlns:a16="http://schemas.microsoft.com/office/drawing/2014/main" id="{35FDEEF0-C191-8646-8DA0-C39A1724ED21}"/>
              </a:ext>
            </a:extLst>
          </p:cNvPr>
          <p:cNvSpPr>
            <a:spLocks noGrp="1"/>
          </p:cNvSpPr>
          <p:nvPr>
            <p:ph type="body" sz="quarter" idx="34"/>
          </p:nvPr>
        </p:nvSpPr>
        <p:spPr>
          <a:xfrm>
            <a:off x="488157" y="13204164"/>
            <a:ext cx="14401798" cy="5909310"/>
          </a:xfrm>
        </p:spPr>
        <p:txBody>
          <a:bodyPr/>
          <a:lstStyle/>
          <a:p>
            <a:r>
              <a:rPr lang="en-US" dirty="0"/>
              <a:t>A fast and high-precision non-linear quantization method (</a:t>
            </a:r>
            <a:r>
              <a:rPr lang="en-US" i="1" dirty="0"/>
              <a:t>block-wise dynamic quantization</a:t>
            </a:r>
            <a:r>
              <a:rPr lang="en-US" dirty="0"/>
              <a:t>), that enables stable 8-bit optimizers to maintain 32-bit performance while memory usage.</a:t>
            </a:r>
          </a:p>
          <a:p>
            <a:endParaRPr lang="en-US" dirty="0"/>
          </a:p>
          <a:p>
            <a:r>
              <a:rPr lang="en-US" dirty="0"/>
              <a:t>8-Bit Optimizers</a:t>
            </a:r>
          </a:p>
          <a:p>
            <a:pPr marL="457200" indent="-457200">
              <a:buFont typeface="Arial" panose="020B0604020202020204" pitchFamily="34" charset="0"/>
              <a:buChar char="•"/>
            </a:pPr>
            <a:r>
              <a:rPr lang="en-US" dirty="0"/>
              <a:t>Block-wise quantization that isolated outliers and distributes the error more equally over all bits</a:t>
            </a:r>
          </a:p>
          <a:p>
            <a:pPr marL="457200" indent="-457200">
              <a:buFont typeface="Arial" panose="020B0604020202020204" pitchFamily="34" charset="0"/>
              <a:buChar char="•"/>
            </a:pPr>
            <a:r>
              <a:rPr lang="en-US" dirty="0"/>
              <a:t>Dynamic quantization, which quantizes both small and large values with high precision</a:t>
            </a:r>
          </a:p>
          <a:p>
            <a:pPr marL="457200" indent="-457200">
              <a:buFont typeface="Arial" panose="020B0604020202020204" pitchFamily="34" charset="0"/>
              <a:buChar char="•"/>
            </a:pPr>
            <a:r>
              <a:rPr lang="en-US" dirty="0"/>
              <a:t>Stable embedding layer to improve stability during optimization for models with word embeddings</a:t>
            </a:r>
          </a:p>
        </p:txBody>
      </p:sp>
      <p:graphicFrame>
        <p:nvGraphicFramePr>
          <p:cNvPr id="23" name="Table 22">
            <a:extLst>
              <a:ext uri="{FF2B5EF4-FFF2-40B4-BE49-F238E27FC236}">
                <a16:creationId xmlns:a16="http://schemas.microsoft.com/office/drawing/2014/main" id="{A9E75E2C-303D-7261-D4EA-8FEC0856DDAD}"/>
              </a:ext>
            </a:extLst>
          </p:cNvPr>
          <p:cNvGraphicFramePr>
            <a:graphicFrameLocks noGrp="1"/>
          </p:cNvGraphicFramePr>
          <p:nvPr>
            <p:extLst>
              <p:ext uri="{D42A27DB-BD31-4B8C-83A1-F6EECF244321}">
                <p14:modId xmlns:p14="http://schemas.microsoft.com/office/powerpoint/2010/main" val="1496031676"/>
              </p:ext>
            </p:extLst>
          </p:nvPr>
        </p:nvGraphicFramePr>
        <p:xfrm>
          <a:off x="15675817" y="18061788"/>
          <a:ext cx="13860376" cy="2884575"/>
        </p:xfrm>
        <a:graphic>
          <a:graphicData uri="http://schemas.openxmlformats.org/drawingml/2006/table">
            <a:tbl>
              <a:tblPr>
                <a:tableStyleId>{5C22544A-7EE6-4342-B048-85BDC9FD1C3A}</a:tableStyleId>
              </a:tblPr>
              <a:tblGrid>
                <a:gridCol w="4127089">
                  <a:extLst>
                    <a:ext uri="{9D8B030D-6E8A-4147-A177-3AD203B41FA5}">
                      <a16:colId xmlns:a16="http://schemas.microsoft.com/office/drawing/2014/main" val="1017761076"/>
                    </a:ext>
                  </a:extLst>
                </a:gridCol>
                <a:gridCol w="1544940">
                  <a:extLst>
                    <a:ext uri="{9D8B030D-6E8A-4147-A177-3AD203B41FA5}">
                      <a16:colId xmlns:a16="http://schemas.microsoft.com/office/drawing/2014/main" val="2593659609"/>
                    </a:ext>
                  </a:extLst>
                </a:gridCol>
                <a:gridCol w="1629419">
                  <a:extLst>
                    <a:ext uri="{9D8B030D-6E8A-4147-A177-3AD203B41FA5}">
                      <a16:colId xmlns:a16="http://schemas.microsoft.com/office/drawing/2014/main" val="163995277"/>
                    </a:ext>
                  </a:extLst>
                </a:gridCol>
                <a:gridCol w="1691296">
                  <a:extLst>
                    <a:ext uri="{9D8B030D-6E8A-4147-A177-3AD203B41FA5}">
                      <a16:colId xmlns:a16="http://schemas.microsoft.com/office/drawing/2014/main" val="905057007"/>
                    </a:ext>
                  </a:extLst>
                </a:gridCol>
                <a:gridCol w="1691296">
                  <a:extLst>
                    <a:ext uri="{9D8B030D-6E8A-4147-A177-3AD203B41FA5}">
                      <a16:colId xmlns:a16="http://schemas.microsoft.com/office/drawing/2014/main" val="22081114"/>
                    </a:ext>
                  </a:extLst>
                </a:gridCol>
                <a:gridCol w="1608793">
                  <a:extLst>
                    <a:ext uri="{9D8B030D-6E8A-4147-A177-3AD203B41FA5}">
                      <a16:colId xmlns:a16="http://schemas.microsoft.com/office/drawing/2014/main" val="1211306119"/>
                    </a:ext>
                  </a:extLst>
                </a:gridCol>
                <a:gridCol w="1567543">
                  <a:extLst>
                    <a:ext uri="{9D8B030D-6E8A-4147-A177-3AD203B41FA5}">
                      <a16:colId xmlns:a16="http://schemas.microsoft.com/office/drawing/2014/main" val="51109524"/>
                    </a:ext>
                  </a:extLst>
                </a:gridCol>
              </a:tblGrid>
              <a:tr h="956715">
                <a:tc>
                  <a:txBody>
                    <a:bodyPr/>
                    <a:lstStyle/>
                    <a:p>
                      <a:pPr marL="0" algn="ctr" defTabSz="5381713" rtl="0" eaLnBrk="1" fontAlgn="t" latinLnBrk="0" hangingPunct="1">
                        <a:spcBef>
                          <a:spcPts val="0"/>
                        </a:spcBef>
                        <a:spcAft>
                          <a:spcPts val="0"/>
                        </a:spcAft>
                      </a:pPr>
                      <a:r>
                        <a:rPr lang="en-US" sz="2800" b="1" i="0" u="none" strike="noStrike" kern="1200" dirty="0">
                          <a:solidFill>
                            <a:schemeClr val="tx1"/>
                          </a:solidFill>
                          <a:effectLst/>
                          <a:latin typeface="+mn-lt"/>
                          <a:ea typeface="+mn-ea"/>
                          <a:cs typeface="+mn-cs"/>
                        </a:rPr>
                        <a:t>Optimizer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C2F4"/>
                    </a:solidFill>
                  </a:tcPr>
                </a:tc>
                <a:tc gridSpan="3">
                  <a:txBody>
                    <a:bodyPr/>
                    <a:lstStyle/>
                    <a:p>
                      <a:pPr marL="0" algn="ctr" defTabSz="5381713" rtl="0" eaLnBrk="1" fontAlgn="t" latinLnBrk="0" hangingPunct="1">
                        <a:spcBef>
                          <a:spcPts val="0"/>
                        </a:spcBef>
                        <a:spcAft>
                          <a:spcPts val="0"/>
                        </a:spcAft>
                      </a:pPr>
                      <a:r>
                        <a:rPr lang="en-US" sz="2800" b="1" i="0" u="none" strike="noStrike" kern="1200" dirty="0">
                          <a:solidFill>
                            <a:schemeClr val="tx1"/>
                          </a:solidFill>
                          <a:effectLst/>
                          <a:latin typeface="+mn-lt"/>
                          <a:ea typeface="+mn-ea"/>
                          <a:cs typeface="+mn-cs"/>
                        </a:rPr>
                        <a:t>Adam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C2F4"/>
                    </a:solidFill>
                  </a:tcPr>
                </a:tc>
                <a:tc hMerge="1">
                  <a:txBody>
                    <a:bodyPr/>
                    <a:lstStyle/>
                    <a:p>
                      <a:endParaRPr lang="en-US" dirty="0"/>
                    </a:p>
                  </a:txBody>
                  <a:tcPr/>
                </a:tc>
                <a:tc hMerge="1">
                  <a:txBody>
                    <a:bodyPr/>
                    <a:lstStyle/>
                    <a:p>
                      <a:endParaRPr lang="en-US" dirty="0"/>
                    </a:p>
                  </a:txBody>
                  <a:tcPr/>
                </a:tc>
                <a:tc gridSpan="3">
                  <a:txBody>
                    <a:bodyPr/>
                    <a:lstStyle/>
                    <a:p>
                      <a:pPr marL="0" algn="ctr" defTabSz="5381713" rtl="0" eaLnBrk="1" fontAlgn="t" latinLnBrk="0" hangingPunct="1">
                        <a:spcBef>
                          <a:spcPts val="0"/>
                        </a:spcBef>
                        <a:spcAft>
                          <a:spcPts val="0"/>
                        </a:spcAft>
                      </a:pPr>
                      <a:r>
                        <a:rPr lang="en-US" sz="2800" b="1" i="0" u="none" strike="noStrike" kern="1200" dirty="0">
                          <a:solidFill>
                            <a:schemeClr val="tx1"/>
                          </a:solidFill>
                          <a:effectLst/>
                          <a:latin typeface="+mn-lt"/>
                          <a:ea typeface="+mn-ea"/>
                          <a:cs typeface="+mn-cs"/>
                        </a:rPr>
                        <a:t>Adam8Bit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C2F4"/>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2569448"/>
                  </a:ext>
                </a:extLst>
              </a:tr>
              <a:tr h="176759">
                <a:tc>
                  <a:txBody>
                    <a:bodyPr/>
                    <a:lstStyle/>
                    <a:p>
                      <a:pPr algn="ctr"/>
                      <a:r>
                        <a:rPr lang="en-US" sz="2800" dirty="0">
                          <a:solidFill>
                            <a:schemeClr val="tx1"/>
                          </a:solidFill>
                          <a:latin typeface="+mn-lt"/>
                        </a:rPr>
                        <a:t>Number of Hidden Layers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u="none" strike="noStrike" dirty="0">
                          <a:solidFill>
                            <a:schemeClr val="tx1"/>
                          </a:solidFill>
                          <a:effectLst/>
                          <a:latin typeface="+mn-lt"/>
                        </a:rPr>
                        <a:t>2</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b="0" i="0" u="none" strike="noStrike" dirty="0">
                          <a:solidFill>
                            <a:schemeClr val="tx1"/>
                          </a:solidFill>
                          <a:effectLst/>
                          <a:latin typeface="+mn-lt"/>
                        </a:rPr>
                        <a:t>4</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b="0" i="0" u="none" strike="noStrike" dirty="0">
                          <a:solidFill>
                            <a:schemeClr val="tx1"/>
                          </a:solidFill>
                          <a:effectLst/>
                          <a:latin typeface="+mn-lt"/>
                        </a:rPr>
                        <a:t>6</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u="none" strike="noStrike" dirty="0">
                          <a:solidFill>
                            <a:schemeClr val="tx1"/>
                          </a:solidFill>
                          <a:effectLst/>
                          <a:latin typeface="+mn-lt"/>
                        </a:rPr>
                        <a:t>2</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b="0" i="0" u="none" strike="noStrike" dirty="0">
                          <a:solidFill>
                            <a:schemeClr val="tx1"/>
                          </a:solidFill>
                          <a:effectLst/>
                          <a:latin typeface="+mn-lt"/>
                        </a:rPr>
                        <a:t>4</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b="0" i="0" u="none" strike="noStrike" dirty="0">
                          <a:solidFill>
                            <a:schemeClr val="tx1"/>
                          </a:solidFill>
                          <a:effectLst/>
                          <a:latin typeface="+mn-lt"/>
                        </a:rPr>
                        <a:t>6</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9608602"/>
                  </a:ext>
                </a:extLst>
              </a:tr>
              <a:tr h="176759">
                <a:tc>
                  <a:txBody>
                    <a:bodyPr/>
                    <a:lstStyle/>
                    <a:p>
                      <a:pPr algn="ctr" fontAlgn="ctr"/>
                      <a:r>
                        <a:rPr lang="en-US" sz="2800" u="none" strike="noStrike" dirty="0">
                          <a:solidFill>
                            <a:schemeClr val="tx1"/>
                          </a:solidFill>
                          <a:effectLst/>
                          <a:latin typeface="+mn-lt"/>
                        </a:rPr>
                        <a:t>Metric (Val. Loss) </a:t>
                      </a:r>
                      <a:r>
                        <a:rPr lang="en-US" sz="2800" b="1" i="0" u="none" strike="noStrike" dirty="0">
                          <a:solidFill>
                            <a:srgbClr val="000000"/>
                          </a:solidFill>
                          <a:effectLst/>
                          <a:latin typeface="+mn-lt"/>
                        </a:rPr>
                        <a:t>🔻</a:t>
                      </a:r>
                      <a:endParaRPr lang="en-US" sz="2800" b="1"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u="none" strike="noStrike" dirty="0">
                          <a:solidFill>
                            <a:schemeClr val="tx1"/>
                          </a:solidFill>
                          <a:effectLst/>
                          <a:latin typeface="+mn-lt"/>
                        </a:rPr>
                        <a:t>0.337</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b="0" i="0" u="none" strike="noStrike" dirty="0">
                          <a:solidFill>
                            <a:srgbClr val="000000"/>
                          </a:solidFill>
                          <a:effectLst/>
                          <a:latin typeface="Arial" panose="020B0604020202020204" pitchFamily="34" charset="0"/>
                        </a:rPr>
                        <a:t>0.351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b="0" i="0" u="none" strike="noStrike" dirty="0">
                          <a:solidFill>
                            <a:srgbClr val="000000"/>
                          </a:solidFill>
                          <a:effectLst/>
                          <a:latin typeface="Arial" panose="020B0604020202020204" pitchFamily="34" charset="0"/>
                        </a:rPr>
                        <a:t>0.693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u="none" strike="noStrike" dirty="0">
                          <a:solidFill>
                            <a:schemeClr val="tx1"/>
                          </a:solidFill>
                          <a:effectLst/>
                          <a:latin typeface="+mn-lt"/>
                        </a:rPr>
                        <a:t>0.588</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u="none" strike="noStrike" dirty="0">
                          <a:solidFill>
                            <a:schemeClr val="tx1"/>
                          </a:solidFill>
                          <a:effectLst/>
                          <a:latin typeface="+mn-lt"/>
                        </a:rPr>
                        <a:t>0.693</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u="none" strike="noStrike" dirty="0">
                          <a:solidFill>
                            <a:schemeClr val="tx1"/>
                          </a:solidFill>
                          <a:effectLst/>
                          <a:latin typeface="+mn-lt"/>
                        </a:rPr>
                        <a:t>0.693</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2045731"/>
                  </a:ext>
                </a:extLst>
              </a:tr>
              <a:tr h="176759">
                <a:tc>
                  <a:txBody>
                    <a:bodyPr/>
                    <a:lstStyle/>
                    <a:p>
                      <a:pPr algn="ctr" fontAlgn="ctr"/>
                      <a:r>
                        <a:rPr lang="en-US" sz="2800" u="none" strike="noStrike" dirty="0">
                          <a:solidFill>
                            <a:schemeClr val="tx1"/>
                          </a:solidFill>
                          <a:effectLst/>
                          <a:latin typeface="+mn-lt"/>
                        </a:rPr>
                        <a:t>Time (Seconds) </a:t>
                      </a:r>
                      <a:r>
                        <a:rPr lang="en-US" sz="2800" b="1" i="0" u="none" strike="noStrike" dirty="0">
                          <a:solidFill>
                            <a:srgbClr val="000000"/>
                          </a:solidFill>
                          <a:effectLst/>
                          <a:latin typeface="+mn-lt"/>
                        </a:rPr>
                        <a:t>🔻</a:t>
                      </a:r>
                      <a:endParaRPr lang="en-US" sz="2800" b="1"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u="none" strike="noStrike" dirty="0">
                          <a:solidFill>
                            <a:schemeClr val="tx1"/>
                          </a:solidFill>
                          <a:effectLst/>
                          <a:latin typeface="+mn-lt"/>
                        </a:rPr>
                        <a:t>143.513</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b="0" i="0" u="none" strike="noStrike" dirty="0">
                          <a:solidFill>
                            <a:srgbClr val="000000"/>
                          </a:solidFill>
                          <a:effectLst/>
                          <a:latin typeface="Arial" panose="020B0604020202020204" pitchFamily="34" charset="0"/>
                        </a:rPr>
                        <a:t>263.314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b="0" i="0" u="none" strike="noStrike" dirty="0">
                          <a:solidFill>
                            <a:srgbClr val="000000"/>
                          </a:solidFill>
                          <a:effectLst/>
                          <a:latin typeface="Arial" panose="020B0604020202020204" pitchFamily="34" charset="0"/>
                        </a:rPr>
                        <a:t>390.358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u="none" strike="noStrike" dirty="0">
                          <a:solidFill>
                            <a:schemeClr val="tx1"/>
                          </a:solidFill>
                          <a:effectLst/>
                          <a:latin typeface="+mn-lt"/>
                        </a:rPr>
                        <a:t>138.941</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u="none" strike="noStrike" dirty="0">
                          <a:solidFill>
                            <a:schemeClr val="tx1"/>
                          </a:solidFill>
                          <a:effectLst/>
                          <a:latin typeface="+mn-lt"/>
                        </a:rPr>
                        <a:t>273.591</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800" u="none" strike="noStrike" dirty="0">
                          <a:solidFill>
                            <a:schemeClr val="tx1"/>
                          </a:solidFill>
                          <a:effectLst/>
                          <a:latin typeface="+mn-lt"/>
                        </a:rPr>
                        <a:t>375.265</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4784731"/>
                  </a:ext>
                </a:extLst>
              </a:tr>
              <a:tr h="176759">
                <a:tc>
                  <a:txBody>
                    <a:bodyPr/>
                    <a:lstStyle/>
                    <a:p>
                      <a:pPr algn="ctr" fontAlgn="ctr"/>
                      <a:r>
                        <a:rPr lang="en-US" sz="2800" u="none" strike="noStrike" dirty="0">
                          <a:solidFill>
                            <a:schemeClr val="tx1"/>
                          </a:solidFill>
                          <a:effectLst/>
                          <a:latin typeface="+mn-lt"/>
                        </a:rPr>
                        <a:t>Memory Used (MB) </a:t>
                      </a:r>
                      <a:r>
                        <a:rPr lang="en-US" sz="2800" b="1" i="0" u="none" strike="noStrike" dirty="0">
                          <a:solidFill>
                            <a:srgbClr val="000000"/>
                          </a:solidFill>
                          <a:effectLst/>
                          <a:latin typeface="+mn-lt"/>
                        </a:rPr>
                        <a:t>🔻</a:t>
                      </a:r>
                      <a:endParaRPr lang="en-US" sz="2800" b="1"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u="none" strike="noStrike" dirty="0">
                          <a:solidFill>
                            <a:schemeClr val="tx1"/>
                          </a:solidFill>
                          <a:effectLst/>
                          <a:latin typeface="+mn-lt"/>
                        </a:rPr>
                        <a:t>151.36</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b="0" i="0" u="none" strike="noStrike" dirty="0">
                          <a:solidFill>
                            <a:srgbClr val="000000"/>
                          </a:solidFill>
                          <a:effectLst/>
                          <a:latin typeface="Arial" panose="020B0604020202020204" pitchFamily="34" charset="0"/>
                        </a:rPr>
                        <a:t>225.61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b="0" i="0" u="none" strike="noStrike" dirty="0">
                          <a:solidFill>
                            <a:srgbClr val="000000"/>
                          </a:solidFill>
                          <a:effectLst/>
                          <a:latin typeface="Arial" panose="020B0604020202020204" pitchFamily="34" charset="0"/>
                        </a:rPr>
                        <a:t>301.11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u="none" strike="noStrike" dirty="0">
                          <a:solidFill>
                            <a:schemeClr val="tx1"/>
                          </a:solidFill>
                          <a:effectLst/>
                          <a:latin typeface="+mn-lt"/>
                        </a:rPr>
                        <a:t>150.62 </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u="none" strike="noStrike" dirty="0">
                          <a:solidFill>
                            <a:schemeClr val="tx1"/>
                          </a:solidFill>
                          <a:effectLst/>
                          <a:latin typeface="+mn-lt"/>
                        </a:rPr>
                        <a:t>224.51</a:t>
                      </a:r>
                      <a:endParaRPr lang="en-US" sz="2800" b="0" i="0" u="none" strike="noStrike" dirty="0">
                        <a:solidFill>
                          <a:schemeClr val="tx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fontAlgn="ctr"/>
                      <a:r>
                        <a:rPr lang="en-US" sz="2800" b="0" i="0" u="none" strike="noStrike" dirty="0">
                          <a:solidFill>
                            <a:schemeClr val="tx1"/>
                          </a:solidFill>
                          <a:effectLst/>
                          <a:latin typeface="+mn-lt"/>
                        </a:rPr>
                        <a:t>298.89</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330383117"/>
                  </a:ext>
                </a:extLst>
              </a:tr>
            </a:tbl>
          </a:graphicData>
        </a:graphic>
      </p:graphicFrame>
      <p:sp>
        <p:nvSpPr>
          <p:cNvPr id="29" name="TextBox 28">
            <a:extLst>
              <a:ext uri="{FF2B5EF4-FFF2-40B4-BE49-F238E27FC236}">
                <a16:creationId xmlns:a16="http://schemas.microsoft.com/office/drawing/2014/main" id="{5898F55A-0ABF-356E-93E9-6E8933310141}"/>
              </a:ext>
            </a:extLst>
          </p:cNvPr>
          <p:cNvSpPr txBox="1"/>
          <p:nvPr/>
        </p:nvSpPr>
        <p:spPr>
          <a:xfrm>
            <a:off x="15636766" y="7055920"/>
            <a:ext cx="13860376" cy="584775"/>
          </a:xfrm>
          <a:prstGeom prst="rect">
            <a:avLst/>
          </a:prstGeom>
          <a:noFill/>
        </p:spPr>
        <p:txBody>
          <a:bodyPr wrap="square" rtlCol="0">
            <a:spAutoFit/>
          </a:bodyPr>
          <a:lstStyle/>
          <a:p>
            <a:pPr algn="ctr"/>
            <a:r>
              <a:rPr lang="en-US" sz="3200" dirty="0"/>
              <a:t>LSTM Text Classification</a:t>
            </a:r>
          </a:p>
        </p:txBody>
      </p:sp>
      <p:sp>
        <p:nvSpPr>
          <p:cNvPr id="30" name="TextBox 29">
            <a:extLst>
              <a:ext uri="{FF2B5EF4-FFF2-40B4-BE49-F238E27FC236}">
                <a16:creationId xmlns:a16="http://schemas.microsoft.com/office/drawing/2014/main" id="{9BDEE5F6-766D-DF87-A178-02F0F4A6F8A7}"/>
              </a:ext>
            </a:extLst>
          </p:cNvPr>
          <p:cNvSpPr txBox="1"/>
          <p:nvPr/>
        </p:nvSpPr>
        <p:spPr>
          <a:xfrm>
            <a:off x="15675817" y="13991027"/>
            <a:ext cx="13938463" cy="584775"/>
          </a:xfrm>
          <a:prstGeom prst="rect">
            <a:avLst/>
          </a:prstGeom>
          <a:noFill/>
        </p:spPr>
        <p:txBody>
          <a:bodyPr wrap="square" rtlCol="0">
            <a:spAutoFit/>
          </a:bodyPr>
          <a:lstStyle/>
          <a:p>
            <a:pPr algn="ctr"/>
            <a:r>
              <a:rPr lang="en-US" sz="3200" dirty="0"/>
              <a:t>Sentiment analysis using LSTM</a:t>
            </a:r>
          </a:p>
        </p:txBody>
      </p:sp>
      <p:sp>
        <p:nvSpPr>
          <p:cNvPr id="31" name="TextBox 30">
            <a:extLst>
              <a:ext uri="{FF2B5EF4-FFF2-40B4-BE49-F238E27FC236}">
                <a16:creationId xmlns:a16="http://schemas.microsoft.com/office/drawing/2014/main" id="{9978FC14-8FC8-FDC6-8711-5EAFEFD85CD9}"/>
              </a:ext>
            </a:extLst>
          </p:cNvPr>
          <p:cNvSpPr txBox="1"/>
          <p:nvPr/>
        </p:nvSpPr>
        <p:spPr>
          <a:xfrm>
            <a:off x="15714304" y="21452456"/>
            <a:ext cx="13860371" cy="584775"/>
          </a:xfrm>
          <a:prstGeom prst="rect">
            <a:avLst/>
          </a:prstGeom>
          <a:noFill/>
        </p:spPr>
        <p:txBody>
          <a:bodyPr wrap="square" rtlCol="0">
            <a:spAutoFit/>
          </a:bodyPr>
          <a:lstStyle/>
          <a:p>
            <a:pPr algn="ctr"/>
            <a:r>
              <a:rPr lang="en-US" sz="3200" dirty="0"/>
              <a:t>Sentiment Analysis using BERT</a:t>
            </a:r>
          </a:p>
        </p:txBody>
      </p:sp>
      <p:graphicFrame>
        <p:nvGraphicFramePr>
          <p:cNvPr id="33" name="Table 33">
            <a:extLst>
              <a:ext uri="{FF2B5EF4-FFF2-40B4-BE49-F238E27FC236}">
                <a16:creationId xmlns:a16="http://schemas.microsoft.com/office/drawing/2014/main" id="{B2BE7319-CF34-FB8D-ADCE-0C97EA18F080}"/>
              </a:ext>
            </a:extLst>
          </p:cNvPr>
          <p:cNvGraphicFramePr>
            <a:graphicFrameLocks noGrp="1"/>
          </p:cNvGraphicFramePr>
          <p:nvPr>
            <p:extLst>
              <p:ext uri="{D42A27DB-BD31-4B8C-83A1-F6EECF244321}">
                <p14:modId xmlns:p14="http://schemas.microsoft.com/office/powerpoint/2010/main" val="1912226934"/>
              </p:ext>
            </p:extLst>
          </p:nvPr>
        </p:nvGraphicFramePr>
        <p:xfrm>
          <a:off x="515794" y="19113474"/>
          <a:ext cx="14346524" cy="5972882"/>
        </p:xfrm>
        <a:graphic>
          <a:graphicData uri="http://schemas.openxmlformats.org/drawingml/2006/table">
            <a:tbl>
              <a:tblPr firstRow="1" bandRow="1">
                <a:tableStyleId>{2D5ABB26-0587-4C30-8999-92F81FD0307C}</a:tableStyleId>
              </a:tblPr>
              <a:tblGrid>
                <a:gridCol w="3105467">
                  <a:extLst>
                    <a:ext uri="{9D8B030D-6E8A-4147-A177-3AD203B41FA5}">
                      <a16:colId xmlns:a16="http://schemas.microsoft.com/office/drawing/2014/main" val="3797527838"/>
                    </a:ext>
                  </a:extLst>
                </a:gridCol>
                <a:gridCol w="689293">
                  <a:extLst>
                    <a:ext uri="{9D8B030D-6E8A-4147-A177-3AD203B41FA5}">
                      <a16:colId xmlns:a16="http://schemas.microsoft.com/office/drawing/2014/main" val="3988615494"/>
                    </a:ext>
                  </a:extLst>
                </a:gridCol>
                <a:gridCol w="627060">
                  <a:extLst>
                    <a:ext uri="{9D8B030D-6E8A-4147-A177-3AD203B41FA5}">
                      <a16:colId xmlns:a16="http://schemas.microsoft.com/office/drawing/2014/main" val="2792428012"/>
                    </a:ext>
                  </a:extLst>
                </a:gridCol>
                <a:gridCol w="116840">
                  <a:extLst>
                    <a:ext uri="{9D8B030D-6E8A-4147-A177-3AD203B41FA5}">
                      <a16:colId xmlns:a16="http://schemas.microsoft.com/office/drawing/2014/main" val="1995467270"/>
                    </a:ext>
                  </a:extLst>
                </a:gridCol>
                <a:gridCol w="285119">
                  <a:extLst>
                    <a:ext uri="{9D8B030D-6E8A-4147-A177-3AD203B41FA5}">
                      <a16:colId xmlns:a16="http://schemas.microsoft.com/office/drawing/2014/main" val="3183590410"/>
                    </a:ext>
                  </a:extLst>
                </a:gridCol>
                <a:gridCol w="934081">
                  <a:extLst>
                    <a:ext uri="{9D8B030D-6E8A-4147-A177-3AD203B41FA5}">
                      <a16:colId xmlns:a16="http://schemas.microsoft.com/office/drawing/2014/main" val="549734212"/>
                    </a:ext>
                  </a:extLst>
                </a:gridCol>
                <a:gridCol w="291229">
                  <a:extLst>
                    <a:ext uri="{9D8B030D-6E8A-4147-A177-3AD203B41FA5}">
                      <a16:colId xmlns:a16="http://schemas.microsoft.com/office/drawing/2014/main" val="3497213852"/>
                    </a:ext>
                  </a:extLst>
                </a:gridCol>
                <a:gridCol w="426081">
                  <a:extLst>
                    <a:ext uri="{9D8B030D-6E8A-4147-A177-3AD203B41FA5}">
                      <a16:colId xmlns:a16="http://schemas.microsoft.com/office/drawing/2014/main" val="2963439439"/>
                    </a:ext>
                  </a:extLst>
                </a:gridCol>
                <a:gridCol w="338297">
                  <a:extLst>
                    <a:ext uri="{9D8B030D-6E8A-4147-A177-3AD203B41FA5}">
                      <a16:colId xmlns:a16="http://schemas.microsoft.com/office/drawing/2014/main" val="2515959882"/>
                    </a:ext>
                  </a:extLst>
                </a:gridCol>
                <a:gridCol w="2344058">
                  <a:extLst>
                    <a:ext uri="{9D8B030D-6E8A-4147-A177-3AD203B41FA5}">
                      <a16:colId xmlns:a16="http://schemas.microsoft.com/office/drawing/2014/main" val="3690747007"/>
                    </a:ext>
                  </a:extLst>
                </a:gridCol>
                <a:gridCol w="1140143">
                  <a:extLst>
                    <a:ext uri="{9D8B030D-6E8A-4147-A177-3AD203B41FA5}">
                      <a16:colId xmlns:a16="http://schemas.microsoft.com/office/drawing/2014/main" val="710903363"/>
                    </a:ext>
                  </a:extLst>
                </a:gridCol>
                <a:gridCol w="1479867">
                  <a:extLst>
                    <a:ext uri="{9D8B030D-6E8A-4147-A177-3AD203B41FA5}">
                      <a16:colId xmlns:a16="http://schemas.microsoft.com/office/drawing/2014/main" val="1264946239"/>
                    </a:ext>
                  </a:extLst>
                </a:gridCol>
                <a:gridCol w="1564005">
                  <a:extLst>
                    <a:ext uri="{9D8B030D-6E8A-4147-A177-3AD203B41FA5}">
                      <a16:colId xmlns:a16="http://schemas.microsoft.com/office/drawing/2014/main" val="138369475"/>
                    </a:ext>
                  </a:extLst>
                </a:gridCol>
                <a:gridCol w="1004984">
                  <a:extLst>
                    <a:ext uri="{9D8B030D-6E8A-4147-A177-3AD203B41FA5}">
                      <a16:colId xmlns:a16="http://schemas.microsoft.com/office/drawing/2014/main" val="103243205"/>
                    </a:ext>
                  </a:extLst>
                </a:gridCol>
              </a:tblGrid>
              <a:tr h="1331875">
                <a:tc>
                  <a:txBody>
                    <a:bodyPr/>
                    <a:lstStyle/>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ctr"/>
                      <a:r>
                        <a:rPr lang="en-US" sz="2800" dirty="0"/>
                        <a:t>Quantization</a:t>
                      </a:r>
                    </a:p>
                    <a:p>
                      <a:pPr algn="ctr"/>
                      <a:r>
                        <a:rPr lang="en-US" sz="2000" dirty="0"/>
                        <a:t>Updated optimizer states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US" sz="2800" dirty="0"/>
                        <a:t>Dequantization</a:t>
                      </a:r>
                    </a:p>
                    <a:p>
                      <a:pPr algn="ctr"/>
                      <a:r>
                        <a:rPr lang="en-US" sz="2000" dirty="0"/>
                        <a:t>Load Index values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26771192"/>
                  </a:ext>
                </a:extLst>
              </a:tr>
              <a:tr h="463072">
                <a:tc>
                  <a:txBody>
                    <a:bodyPr/>
                    <a:lstStyle/>
                    <a:p>
                      <a:pPr algn="ctr"/>
                      <a:r>
                        <a:rPr lang="en-US" sz="2000" dirty="0"/>
                        <a:t>Optimizer State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000"/>
                        <a:t>0.1</a:t>
                      </a: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algn="ctr"/>
                      <a:r>
                        <a:rPr lang="en-US" sz="2000" dirty="0"/>
                        <a:t>-0.03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000"/>
                        <a:t>1.2</a:t>
                      </a:r>
                      <a:endParaRPr 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r>
                        <a:rPr lang="en-US"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2000" dirty="0"/>
                        <a:t>Index</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80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255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3970357"/>
                  </a:ext>
                </a:extLst>
              </a:tr>
              <a:tr h="514350">
                <a:tc>
                  <a:txBody>
                    <a:bodyPr/>
                    <a:lstStyle/>
                    <a:p>
                      <a:pPr algn="ctr"/>
                      <a:r>
                        <a:rPr lang="en-US" sz="2000" dirty="0"/>
                        <a:t>Chunk into blocks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-3.1</a:t>
                      </a:r>
                    </a:p>
                  </a:txBody>
                  <a:tcPr anchor="ct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gridSpan="2">
                  <a:txBody>
                    <a:bodyPr/>
                    <a:lstStyle/>
                    <a:p>
                      <a:pPr algn="ctr"/>
                      <a:r>
                        <a:rPr lang="en-US" sz="2000" dirty="0"/>
                        <a:t>0.1</a:t>
                      </a:r>
                    </a:p>
                  </a:txBody>
                  <a:tcPr anchor="ctr">
                    <a:lnL w="31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hMerge="1">
                  <a:txBody>
                    <a:bodyPr/>
                    <a:lstStyle/>
                    <a:p>
                      <a:endParaRPr lang="en-US"/>
                    </a:p>
                  </a:txBody>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-0.03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gridSpan="2">
                  <a:txBody>
                    <a:bodyPr/>
                    <a:lstStyle/>
                    <a:p>
                      <a:pPr algn="ctr"/>
                      <a:r>
                        <a:rPr lang="en-US" sz="2000" dirty="0"/>
                        <a:t>1.2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hMerge="1">
                  <a:txBody>
                    <a:bodyPr/>
                    <a:lstStyle/>
                    <a:p>
                      <a:r>
                        <a:rPr lang="en-US" sz="2000" dirty="0"/>
                        <a:t>1.2</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endParaRPr lang="en-US" sz="2000" dirty="0">
                        <a:highlight>
                          <a:srgbClr val="F6F8FC"/>
                        </a:high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Lookup values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0.0329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-0.0242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5899971"/>
                  </a:ext>
                </a:extLst>
              </a:tr>
              <a:tr h="732717">
                <a:tc>
                  <a:txBody>
                    <a:bodyPr/>
                    <a:lstStyle/>
                    <a:p>
                      <a:pPr algn="ctr"/>
                      <a:r>
                        <a:rPr lang="en-US" sz="2000" dirty="0"/>
                        <a:t>Find block-wise </a:t>
                      </a:r>
                      <a:r>
                        <a:rPr lang="en-US" sz="2000" dirty="0" err="1"/>
                        <a:t>absmax</a:t>
                      </a: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t>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3">
                  <a:txBody>
                    <a:bodyPr/>
                    <a:lstStyle/>
                    <a:p>
                      <a:pPr algn="ctr"/>
                      <a:r>
                        <a:rPr lang="en-US" sz="20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err="1"/>
                        <a:t>Denormalize</a:t>
                      </a:r>
                      <a:r>
                        <a:rPr lang="en-US" sz="2000" dirty="0"/>
                        <a:t> by </a:t>
                      </a:r>
                    </a:p>
                    <a:p>
                      <a:pPr algn="ctr"/>
                      <a:r>
                        <a:rPr lang="en-US" sz="2000" dirty="0" err="1"/>
                        <a:t>absmax</a:t>
                      </a:r>
                      <a:endParaRPr lang="en-US" sz="2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-1.0*3.1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0.0329*3.1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-0.0242*1.2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1.0*1.2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3775305"/>
                  </a:ext>
                </a:extLst>
              </a:tr>
              <a:tr h="732717">
                <a:tc>
                  <a:txBody>
                    <a:bodyPr/>
                    <a:lstStyle/>
                    <a:p>
                      <a:pPr algn="ctr"/>
                      <a:r>
                        <a:rPr lang="en-US" sz="2000" dirty="0"/>
                        <a:t>Normalize with </a:t>
                      </a:r>
                      <a:r>
                        <a:rPr lang="en-US" sz="2000" dirty="0" err="1"/>
                        <a:t>absmax</a:t>
                      </a: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000" dirty="0"/>
                        <a:t>0.032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lnT>
                      <a:noFill/>
                    </a:lnT>
                  </a:tcPr>
                </a:tc>
                <a:tc gridSpan="2">
                  <a:txBody>
                    <a:bodyPr/>
                    <a:lstStyle/>
                    <a:p>
                      <a:pPr algn="ctr"/>
                      <a:r>
                        <a:rPr lang="en-US" sz="2000" dirty="0"/>
                        <a:t>-0.025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t>1.0</a:t>
                      </a: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2000" dirty="0"/>
                        <a:t>Dequantized</a:t>
                      </a:r>
                    </a:p>
                    <a:p>
                      <a:pPr algn="ctr"/>
                      <a:r>
                        <a:rPr lang="en-US" sz="2000" dirty="0"/>
                        <a:t>Optimizer states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0.102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-0.029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9327538"/>
                  </a:ext>
                </a:extLst>
              </a:tr>
              <a:tr h="732717">
                <a:tc>
                  <a:txBody>
                    <a:bodyPr/>
                    <a:lstStyle/>
                    <a:p>
                      <a:pPr algn="ctr"/>
                      <a:r>
                        <a:rPr lang="en-US" sz="2000" dirty="0"/>
                        <a:t>Find closest 8-bit 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000" dirty="0"/>
                        <a:t>0.0329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algn="ctr"/>
                      <a:r>
                        <a:rPr lang="en-US" sz="2000" dirty="0"/>
                        <a:t>-0.0242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t>1.0</a:t>
                      </a: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194033"/>
                  </a:ext>
                </a:extLst>
              </a:tr>
              <a:tr h="732717">
                <a:tc>
                  <a:txBody>
                    <a:bodyPr/>
                    <a:lstStyle/>
                    <a:p>
                      <a:pPr algn="ctr"/>
                      <a:r>
                        <a:rPr lang="en-US" sz="2000" dirty="0"/>
                        <a:t>Find corresponding index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000" dirty="0"/>
                        <a:t>170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algn="ctr"/>
                      <a:r>
                        <a:rPr lang="en-US" sz="2000" dirty="0"/>
                        <a:t>80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t>255</a:t>
                      </a: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926078"/>
                  </a:ext>
                </a:extLst>
              </a:tr>
              <a:tr h="732717">
                <a:tc>
                  <a:txBody>
                    <a:bodyPr/>
                    <a:lstStyle/>
                    <a:p>
                      <a:pPr algn="ctr"/>
                      <a:endParaRPr lang="en-US" sz="2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ctr"/>
                      <a:r>
                        <a:rPr lang="en-US" sz="2000" dirty="0"/>
                        <a:t>Store index values</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US" sz="2000" dirty="0"/>
                        <a:t>Update optimizer states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54692845"/>
                  </a:ext>
                </a:extLst>
              </a:tr>
            </a:tbl>
          </a:graphicData>
        </a:graphic>
      </p:graphicFrame>
      <p:cxnSp>
        <p:nvCxnSpPr>
          <p:cNvPr id="37" name="Straight Arrow Connector 36">
            <a:extLst>
              <a:ext uri="{FF2B5EF4-FFF2-40B4-BE49-F238E27FC236}">
                <a16:creationId xmlns:a16="http://schemas.microsoft.com/office/drawing/2014/main" id="{2828C684-4D8C-2637-0A49-6656AB0C177C}"/>
              </a:ext>
            </a:extLst>
          </p:cNvPr>
          <p:cNvCxnSpPr>
            <a:cxnSpLocks/>
          </p:cNvCxnSpPr>
          <p:nvPr/>
        </p:nvCxnSpPr>
        <p:spPr>
          <a:xfrm>
            <a:off x="5214611" y="24203335"/>
            <a:ext cx="0" cy="384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B849A6B9-CE35-7295-87E4-5E42EA76AB9C}"/>
              </a:ext>
            </a:extLst>
          </p:cNvPr>
          <p:cNvCxnSpPr>
            <a:cxnSpLocks/>
          </p:cNvCxnSpPr>
          <p:nvPr/>
        </p:nvCxnSpPr>
        <p:spPr>
          <a:xfrm>
            <a:off x="12308179" y="24203335"/>
            <a:ext cx="0" cy="384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4A83494C-8F22-6A1F-0628-CABD764C22C9}"/>
              </a:ext>
            </a:extLst>
          </p:cNvPr>
          <p:cNvCxnSpPr>
            <a:cxnSpLocks/>
          </p:cNvCxnSpPr>
          <p:nvPr/>
        </p:nvCxnSpPr>
        <p:spPr>
          <a:xfrm>
            <a:off x="5173525" y="20065080"/>
            <a:ext cx="0" cy="384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608423A0-7F82-2E12-B1FA-2308DDFDF53F}"/>
              </a:ext>
            </a:extLst>
          </p:cNvPr>
          <p:cNvCxnSpPr>
            <a:cxnSpLocks/>
          </p:cNvCxnSpPr>
          <p:nvPr/>
        </p:nvCxnSpPr>
        <p:spPr>
          <a:xfrm>
            <a:off x="12308179" y="20116884"/>
            <a:ext cx="0" cy="384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6" name="Table 45">
            <a:extLst>
              <a:ext uri="{FF2B5EF4-FFF2-40B4-BE49-F238E27FC236}">
                <a16:creationId xmlns:a16="http://schemas.microsoft.com/office/drawing/2014/main" id="{207B9168-B727-CD9F-022A-E71520E032D6}"/>
              </a:ext>
            </a:extLst>
          </p:cNvPr>
          <p:cNvGraphicFramePr>
            <a:graphicFrameLocks noGrp="1"/>
          </p:cNvGraphicFramePr>
          <p:nvPr>
            <p:extLst>
              <p:ext uri="{D42A27DB-BD31-4B8C-83A1-F6EECF244321}">
                <p14:modId xmlns:p14="http://schemas.microsoft.com/office/powerpoint/2010/main" val="4237850421"/>
              </p:ext>
            </p:extLst>
          </p:nvPr>
        </p:nvGraphicFramePr>
        <p:xfrm>
          <a:off x="16129080" y="14724325"/>
          <a:ext cx="10337333" cy="3079616"/>
        </p:xfrm>
        <a:graphic>
          <a:graphicData uri="http://schemas.openxmlformats.org/drawingml/2006/table">
            <a:tbl>
              <a:tblPr>
                <a:tableStyleId>{69CF1AB2-1976-4502-BF36-3FF5EA218861}</a:tableStyleId>
              </a:tblPr>
              <a:tblGrid>
                <a:gridCol w="288085">
                  <a:extLst>
                    <a:ext uri="{9D8B030D-6E8A-4147-A177-3AD203B41FA5}">
                      <a16:colId xmlns:a16="http://schemas.microsoft.com/office/drawing/2014/main" val="2560062910"/>
                    </a:ext>
                  </a:extLst>
                </a:gridCol>
                <a:gridCol w="8092667">
                  <a:extLst>
                    <a:ext uri="{9D8B030D-6E8A-4147-A177-3AD203B41FA5}">
                      <a16:colId xmlns:a16="http://schemas.microsoft.com/office/drawing/2014/main" val="3708691428"/>
                    </a:ext>
                  </a:extLst>
                </a:gridCol>
                <a:gridCol w="1956581">
                  <a:extLst>
                    <a:ext uri="{9D8B030D-6E8A-4147-A177-3AD203B41FA5}">
                      <a16:colId xmlns:a16="http://schemas.microsoft.com/office/drawing/2014/main" val="3424127986"/>
                    </a:ext>
                  </a:extLst>
                </a:gridCol>
              </a:tblGrid>
              <a:tr h="644913">
                <a:tc>
                  <a:txBody>
                    <a:bodyPr/>
                    <a:lstStyle/>
                    <a:p>
                      <a:pPr fontAlgn="ctr"/>
                      <a:r>
                        <a:rPr lang="en-US" sz="2800" b="0" dirty="0">
                          <a:effectLst/>
                        </a:rPr>
                        <a:t>0</a:t>
                      </a:r>
                    </a:p>
                  </a:txBody>
                  <a:tcPr marL="66363" marR="66363" marT="33181" marB="33181" anchor="ctr"/>
                </a:tc>
                <a:tc>
                  <a:txBody>
                    <a:bodyPr/>
                    <a:lstStyle/>
                    <a:p>
                      <a:pPr algn="r"/>
                      <a:r>
                        <a:rPr lang="en-US" sz="2800" b="0" dirty="0">
                          <a:effectLst/>
                        </a:rPr>
                        <a:t>One of the other reviewers has mentioned that ...</a:t>
                      </a:r>
                    </a:p>
                  </a:txBody>
                  <a:tcPr marL="66363" marR="66363" marT="33181" marB="33181" anchor="ctr"/>
                </a:tc>
                <a:tc>
                  <a:txBody>
                    <a:bodyPr/>
                    <a:lstStyle/>
                    <a:p>
                      <a:pPr algn="r"/>
                      <a:r>
                        <a:rPr lang="en-US" sz="2800" b="0" dirty="0">
                          <a:effectLst/>
                        </a:rPr>
                        <a:t>positive</a:t>
                      </a:r>
                    </a:p>
                  </a:txBody>
                  <a:tcPr marL="66363" marR="66363" marT="33181" marB="33181" anchor="ctr"/>
                </a:tc>
                <a:extLst>
                  <a:ext uri="{0D108BD9-81ED-4DB2-BD59-A6C34878D82A}">
                    <a16:rowId xmlns:a16="http://schemas.microsoft.com/office/drawing/2014/main" val="2969345587"/>
                  </a:ext>
                </a:extLst>
              </a:tr>
              <a:tr h="483542">
                <a:tc>
                  <a:txBody>
                    <a:bodyPr/>
                    <a:lstStyle/>
                    <a:p>
                      <a:pPr fontAlgn="ctr"/>
                      <a:r>
                        <a:rPr lang="en-US" sz="2800" b="0">
                          <a:effectLst/>
                        </a:rPr>
                        <a:t>1</a:t>
                      </a:r>
                    </a:p>
                  </a:txBody>
                  <a:tcPr marL="66363" marR="66363" marT="33181" marB="33181" anchor="ctr"/>
                </a:tc>
                <a:tc>
                  <a:txBody>
                    <a:bodyPr/>
                    <a:lstStyle/>
                    <a:p>
                      <a:pPr algn="r"/>
                      <a:r>
                        <a:rPr lang="en-US" sz="2800" b="0" dirty="0">
                          <a:effectLst/>
                        </a:rPr>
                        <a:t>A wonderful little production. &lt;</a:t>
                      </a:r>
                      <a:r>
                        <a:rPr lang="en-US" sz="2800" b="0" dirty="0" err="1">
                          <a:effectLst/>
                        </a:rPr>
                        <a:t>br</a:t>
                      </a:r>
                      <a:r>
                        <a:rPr lang="en-US" sz="2800" b="0" dirty="0">
                          <a:effectLst/>
                        </a:rPr>
                        <a:t> /&gt;&lt;</a:t>
                      </a:r>
                      <a:r>
                        <a:rPr lang="en-US" sz="2800" b="0" dirty="0" err="1">
                          <a:effectLst/>
                        </a:rPr>
                        <a:t>br</a:t>
                      </a:r>
                      <a:r>
                        <a:rPr lang="en-US" sz="2800" b="0" dirty="0">
                          <a:effectLst/>
                        </a:rPr>
                        <a:t> /&gt;The...</a:t>
                      </a:r>
                    </a:p>
                  </a:txBody>
                  <a:tcPr marL="66363" marR="66363" marT="33181" marB="33181" anchor="ctr"/>
                </a:tc>
                <a:tc>
                  <a:txBody>
                    <a:bodyPr/>
                    <a:lstStyle/>
                    <a:p>
                      <a:pPr algn="r"/>
                      <a:r>
                        <a:rPr lang="en-US" sz="2800" b="0" dirty="0">
                          <a:effectLst/>
                        </a:rPr>
                        <a:t>positive</a:t>
                      </a:r>
                    </a:p>
                  </a:txBody>
                  <a:tcPr marL="66363" marR="66363" marT="33181" marB="33181" anchor="ctr"/>
                </a:tc>
                <a:extLst>
                  <a:ext uri="{0D108BD9-81ED-4DB2-BD59-A6C34878D82A}">
                    <a16:rowId xmlns:a16="http://schemas.microsoft.com/office/drawing/2014/main" val="3530790196"/>
                  </a:ext>
                </a:extLst>
              </a:tr>
              <a:tr h="644913">
                <a:tc>
                  <a:txBody>
                    <a:bodyPr/>
                    <a:lstStyle/>
                    <a:p>
                      <a:pPr fontAlgn="ctr"/>
                      <a:r>
                        <a:rPr lang="en-US" sz="2800" b="0">
                          <a:effectLst/>
                        </a:rPr>
                        <a:t>2</a:t>
                      </a:r>
                    </a:p>
                  </a:txBody>
                  <a:tcPr marL="66363" marR="66363" marT="33181" marB="33181" anchor="ctr"/>
                </a:tc>
                <a:tc>
                  <a:txBody>
                    <a:bodyPr/>
                    <a:lstStyle/>
                    <a:p>
                      <a:pPr algn="r"/>
                      <a:r>
                        <a:rPr lang="en-US" sz="2800" b="0" dirty="0">
                          <a:effectLst/>
                        </a:rPr>
                        <a:t>I thought this was a wonderful way to spend </a:t>
                      </a:r>
                      <a:r>
                        <a:rPr lang="en-US" sz="2800" b="0" dirty="0" err="1">
                          <a:effectLst/>
                        </a:rPr>
                        <a:t>ti</a:t>
                      </a:r>
                      <a:r>
                        <a:rPr lang="en-US" sz="2800" b="0" dirty="0">
                          <a:effectLst/>
                        </a:rPr>
                        <a:t>...</a:t>
                      </a:r>
                    </a:p>
                  </a:txBody>
                  <a:tcPr marL="66363" marR="66363" marT="33181" marB="33181" anchor="ctr"/>
                </a:tc>
                <a:tc>
                  <a:txBody>
                    <a:bodyPr/>
                    <a:lstStyle/>
                    <a:p>
                      <a:pPr algn="r"/>
                      <a:r>
                        <a:rPr lang="en-US" sz="2800" b="0" dirty="0">
                          <a:effectLst/>
                        </a:rPr>
                        <a:t>positive</a:t>
                      </a:r>
                    </a:p>
                  </a:txBody>
                  <a:tcPr marL="66363" marR="66363" marT="33181" marB="33181" anchor="ctr"/>
                </a:tc>
                <a:extLst>
                  <a:ext uri="{0D108BD9-81ED-4DB2-BD59-A6C34878D82A}">
                    <a16:rowId xmlns:a16="http://schemas.microsoft.com/office/drawing/2014/main" val="729221964"/>
                  </a:ext>
                </a:extLst>
              </a:tr>
              <a:tr h="803626">
                <a:tc>
                  <a:txBody>
                    <a:bodyPr/>
                    <a:lstStyle/>
                    <a:p>
                      <a:pPr fontAlgn="ctr"/>
                      <a:r>
                        <a:rPr lang="en-US" sz="2800" b="0">
                          <a:effectLst/>
                        </a:rPr>
                        <a:t>3</a:t>
                      </a:r>
                    </a:p>
                  </a:txBody>
                  <a:tcPr marL="66363" marR="66363" marT="33181" marB="33181" anchor="ctr"/>
                </a:tc>
                <a:tc>
                  <a:txBody>
                    <a:bodyPr/>
                    <a:lstStyle/>
                    <a:p>
                      <a:pPr algn="r"/>
                      <a:r>
                        <a:rPr lang="en-US" sz="2800" b="0" dirty="0">
                          <a:effectLst/>
                        </a:rPr>
                        <a:t>Basically there's a family where a little boy ...</a:t>
                      </a:r>
                    </a:p>
                  </a:txBody>
                  <a:tcPr marL="66363" marR="66363" marT="33181" marB="33181" anchor="ctr"/>
                </a:tc>
                <a:tc>
                  <a:txBody>
                    <a:bodyPr/>
                    <a:lstStyle/>
                    <a:p>
                      <a:pPr algn="r"/>
                      <a:r>
                        <a:rPr lang="en-US" sz="2800" b="0" dirty="0">
                          <a:effectLst/>
                        </a:rPr>
                        <a:t>negative</a:t>
                      </a:r>
                    </a:p>
                  </a:txBody>
                  <a:tcPr marL="66363" marR="66363" marT="33181" marB="33181" anchor="ctr"/>
                </a:tc>
                <a:extLst>
                  <a:ext uri="{0D108BD9-81ED-4DB2-BD59-A6C34878D82A}">
                    <a16:rowId xmlns:a16="http://schemas.microsoft.com/office/drawing/2014/main" val="2478437506"/>
                  </a:ext>
                </a:extLst>
              </a:tr>
              <a:tr h="483542">
                <a:tc>
                  <a:txBody>
                    <a:bodyPr/>
                    <a:lstStyle/>
                    <a:p>
                      <a:pPr fontAlgn="ctr"/>
                      <a:r>
                        <a:rPr lang="en-US" sz="2800" b="0">
                          <a:effectLst/>
                        </a:rPr>
                        <a:t>4</a:t>
                      </a:r>
                    </a:p>
                  </a:txBody>
                  <a:tcPr marL="66363" marR="66363" marT="33181" marB="33181" anchor="ctr"/>
                </a:tc>
                <a:tc>
                  <a:txBody>
                    <a:bodyPr/>
                    <a:lstStyle/>
                    <a:p>
                      <a:pPr algn="r"/>
                      <a:r>
                        <a:rPr lang="en-US" sz="2800" b="0" dirty="0" err="1">
                          <a:effectLst/>
                        </a:rPr>
                        <a:t>Petter</a:t>
                      </a:r>
                      <a:r>
                        <a:rPr lang="en-US" sz="2800" b="0" dirty="0">
                          <a:effectLst/>
                        </a:rPr>
                        <a:t> </a:t>
                      </a:r>
                      <a:r>
                        <a:rPr lang="en-US" sz="2800" b="0" dirty="0" err="1">
                          <a:effectLst/>
                        </a:rPr>
                        <a:t>Mattei's</a:t>
                      </a:r>
                      <a:r>
                        <a:rPr lang="en-US" sz="2800" b="0" dirty="0">
                          <a:effectLst/>
                        </a:rPr>
                        <a:t> "Love in the Time of Money" is...</a:t>
                      </a:r>
                    </a:p>
                  </a:txBody>
                  <a:tcPr marL="66363" marR="66363" marT="33181" marB="33181" anchor="ctr"/>
                </a:tc>
                <a:tc>
                  <a:txBody>
                    <a:bodyPr/>
                    <a:lstStyle/>
                    <a:p>
                      <a:pPr algn="r"/>
                      <a:r>
                        <a:rPr lang="en-US" sz="2800" b="0" dirty="0">
                          <a:effectLst/>
                        </a:rPr>
                        <a:t>positive</a:t>
                      </a:r>
                    </a:p>
                  </a:txBody>
                  <a:tcPr marL="66363" marR="66363" marT="33181" marB="33181" anchor="ctr"/>
                </a:tc>
                <a:extLst>
                  <a:ext uri="{0D108BD9-81ED-4DB2-BD59-A6C34878D82A}">
                    <a16:rowId xmlns:a16="http://schemas.microsoft.com/office/drawing/2014/main" val="2451857918"/>
                  </a:ext>
                </a:extLst>
              </a:tr>
            </a:tbl>
          </a:graphicData>
        </a:graphic>
      </p:graphicFrame>
      <p:graphicFrame>
        <p:nvGraphicFramePr>
          <p:cNvPr id="47" name="Table 46">
            <a:extLst>
              <a:ext uri="{FF2B5EF4-FFF2-40B4-BE49-F238E27FC236}">
                <a16:creationId xmlns:a16="http://schemas.microsoft.com/office/drawing/2014/main" id="{952D697B-1A7A-4CCF-E108-5B366518A934}"/>
              </a:ext>
            </a:extLst>
          </p:cNvPr>
          <p:cNvGraphicFramePr>
            <a:graphicFrameLocks noGrp="1"/>
          </p:cNvGraphicFramePr>
          <p:nvPr>
            <p:extLst>
              <p:ext uri="{D42A27DB-BD31-4B8C-83A1-F6EECF244321}">
                <p14:modId xmlns:p14="http://schemas.microsoft.com/office/powerpoint/2010/main" val="3086783737"/>
              </p:ext>
            </p:extLst>
          </p:nvPr>
        </p:nvGraphicFramePr>
        <p:xfrm>
          <a:off x="16129080" y="7753425"/>
          <a:ext cx="10198708" cy="2665280"/>
        </p:xfrm>
        <a:graphic>
          <a:graphicData uri="http://schemas.openxmlformats.org/drawingml/2006/table">
            <a:tbl>
              <a:tblPr>
                <a:tableStyleId>{22838BEF-8BB2-4498-84A7-C5851F593DF1}</a:tableStyleId>
              </a:tblPr>
              <a:tblGrid>
                <a:gridCol w="605708">
                  <a:extLst>
                    <a:ext uri="{9D8B030D-6E8A-4147-A177-3AD203B41FA5}">
                      <a16:colId xmlns:a16="http://schemas.microsoft.com/office/drawing/2014/main" val="3674804019"/>
                    </a:ext>
                  </a:extLst>
                </a:gridCol>
                <a:gridCol w="1513291">
                  <a:extLst>
                    <a:ext uri="{9D8B030D-6E8A-4147-A177-3AD203B41FA5}">
                      <a16:colId xmlns:a16="http://schemas.microsoft.com/office/drawing/2014/main" val="2940050809"/>
                    </a:ext>
                  </a:extLst>
                </a:gridCol>
                <a:gridCol w="8079709">
                  <a:extLst>
                    <a:ext uri="{9D8B030D-6E8A-4147-A177-3AD203B41FA5}">
                      <a16:colId xmlns:a16="http://schemas.microsoft.com/office/drawing/2014/main" val="524541280"/>
                    </a:ext>
                  </a:extLst>
                </a:gridCol>
              </a:tblGrid>
              <a:tr h="637160">
                <a:tc>
                  <a:txBody>
                    <a:bodyPr/>
                    <a:lstStyle/>
                    <a:p>
                      <a:pPr algn="l" fontAlgn="ctr"/>
                      <a:r>
                        <a:rPr lang="en-US" sz="2800" b="0">
                          <a:effectLst/>
                        </a:rPr>
                        <a:t>0</a:t>
                      </a:r>
                    </a:p>
                  </a:txBody>
                  <a:tcPr marL="76178" marR="76178" marT="38089" marB="38089" anchor="ctr"/>
                </a:tc>
                <a:tc>
                  <a:txBody>
                    <a:bodyPr/>
                    <a:lstStyle/>
                    <a:p>
                      <a:pPr algn="l"/>
                      <a:r>
                        <a:rPr lang="en-US" sz="2800" b="0">
                          <a:effectLst/>
                        </a:rPr>
                        <a:t>ham</a:t>
                      </a:r>
                    </a:p>
                  </a:txBody>
                  <a:tcPr marL="76178" marR="76178" marT="38089" marB="38089" anchor="ctr"/>
                </a:tc>
                <a:tc>
                  <a:txBody>
                    <a:bodyPr/>
                    <a:lstStyle/>
                    <a:p>
                      <a:pPr algn="l"/>
                      <a:r>
                        <a:rPr lang="en-US" sz="2800" b="0" dirty="0">
                          <a:effectLst/>
                        </a:rPr>
                        <a:t>Go until </a:t>
                      </a:r>
                      <a:r>
                        <a:rPr lang="en-US" sz="2800" b="0" dirty="0" err="1">
                          <a:effectLst/>
                        </a:rPr>
                        <a:t>jurong</a:t>
                      </a:r>
                      <a:r>
                        <a:rPr lang="en-US" sz="2800" b="0" dirty="0">
                          <a:effectLst/>
                        </a:rPr>
                        <a:t> point, crazy.. Available only ...</a:t>
                      </a:r>
                    </a:p>
                  </a:txBody>
                  <a:tcPr marL="76178" marR="76178" marT="38089" marB="38089" anchor="ctr"/>
                </a:tc>
                <a:extLst>
                  <a:ext uri="{0D108BD9-81ED-4DB2-BD59-A6C34878D82A}">
                    <a16:rowId xmlns:a16="http://schemas.microsoft.com/office/drawing/2014/main" val="1007993449"/>
                  </a:ext>
                </a:extLst>
              </a:tr>
              <a:tr h="498052">
                <a:tc>
                  <a:txBody>
                    <a:bodyPr/>
                    <a:lstStyle/>
                    <a:p>
                      <a:pPr algn="l" fontAlgn="ctr"/>
                      <a:r>
                        <a:rPr lang="en-US" sz="2800" b="0">
                          <a:effectLst/>
                        </a:rPr>
                        <a:t>1</a:t>
                      </a:r>
                    </a:p>
                  </a:txBody>
                  <a:tcPr marL="76178" marR="76178" marT="38089" marB="38089" anchor="ctr"/>
                </a:tc>
                <a:tc>
                  <a:txBody>
                    <a:bodyPr/>
                    <a:lstStyle/>
                    <a:p>
                      <a:pPr algn="l"/>
                      <a:r>
                        <a:rPr lang="en-US" sz="2800" b="0">
                          <a:effectLst/>
                        </a:rPr>
                        <a:t>ham</a:t>
                      </a:r>
                    </a:p>
                  </a:txBody>
                  <a:tcPr marL="76178" marR="76178" marT="38089" marB="38089" anchor="ctr"/>
                </a:tc>
                <a:tc>
                  <a:txBody>
                    <a:bodyPr/>
                    <a:lstStyle/>
                    <a:p>
                      <a:pPr algn="l"/>
                      <a:r>
                        <a:rPr lang="pl-PL" sz="2800" b="0" dirty="0">
                          <a:effectLst/>
                        </a:rPr>
                        <a:t>Ok lar... </a:t>
                      </a:r>
                      <a:r>
                        <a:rPr lang="pl-PL" sz="2800" b="0" kern="1200" dirty="0">
                          <a:solidFill>
                            <a:schemeClr val="dk1"/>
                          </a:solidFill>
                          <a:effectLst/>
                        </a:rPr>
                        <a:t>Joking</a:t>
                      </a:r>
                      <a:r>
                        <a:rPr lang="pl-PL" sz="2800" b="0" dirty="0">
                          <a:effectLst/>
                        </a:rPr>
                        <a:t> wif u oni...</a:t>
                      </a:r>
                    </a:p>
                  </a:txBody>
                  <a:tcPr marL="76178" marR="76178" marT="38089" marB="38089" anchor="ctr"/>
                </a:tc>
                <a:extLst>
                  <a:ext uri="{0D108BD9-81ED-4DB2-BD59-A6C34878D82A}">
                    <a16:rowId xmlns:a16="http://schemas.microsoft.com/office/drawing/2014/main" val="564284213"/>
                  </a:ext>
                </a:extLst>
              </a:tr>
              <a:tr h="511162">
                <a:tc>
                  <a:txBody>
                    <a:bodyPr/>
                    <a:lstStyle/>
                    <a:p>
                      <a:pPr algn="l" fontAlgn="ctr"/>
                      <a:r>
                        <a:rPr lang="en-US" sz="2800" b="0">
                          <a:effectLst/>
                        </a:rPr>
                        <a:t>2</a:t>
                      </a:r>
                    </a:p>
                  </a:txBody>
                  <a:tcPr marL="76178" marR="76178" marT="38089" marB="38089" anchor="ctr"/>
                </a:tc>
                <a:tc>
                  <a:txBody>
                    <a:bodyPr/>
                    <a:lstStyle/>
                    <a:p>
                      <a:pPr algn="l"/>
                      <a:r>
                        <a:rPr lang="en-US" sz="2800" b="0" dirty="0">
                          <a:effectLst/>
                        </a:rPr>
                        <a:t>spam</a:t>
                      </a:r>
                    </a:p>
                  </a:txBody>
                  <a:tcPr marL="76178" marR="76178" marT="38089" marB="38089" anchor="ctr"/>
                </a:tc>
                <a:tc>
                  <a:txBody>
                    <a:bodyPr/>
                    <a:lstStyle/>
                    <a:p>
                      <a:pPr algn="l"/>
                      <a:r>
                        <a:rPr lang="en-US" sz="2800" b="0" dirty="0">
                          <a:effectLst/>
                        </a:rPr>
                        <a:t>Free entry in 2 a </a:t>
                      </a:r>
                      <a:r>
                        <a:rPr lang="en-US" sz="2800" b="0" dirty="0" err="1">
                          <a:effectLst/>
                        </a:rPr>
                        <a:t>wkly</a:t>
                      </a:r>
                      <a:r>
                        <a:rPr lang="en-US" sz="2800" b="0" dirty="0">
                          <a:effectLst/>
                        </a:rPr>
                        <a:t> comp to win FA Cup </a:t>
                      </a:r>
                      <a:r>
                        <a:rPr lang="en-US" sz="2800" b="0" dirty="0" err="1">
                          <a:effectLst/>
                        </a:rPr>
                        <a:t>fina</a:t>
                      </a:r>
                      <a:r>
                        <a:rPr lang="en-US" sz="2800" b="0" dirty="0">
                          <a:effectLst/>
                        </a:rPr>
                        <a:t>...</a:t>
                      </a:r>
                    </a:p>
                  </a:txBody>
                  <a:tcPr marL="76178" marR="76178" marT="38089" marB="38089" anchor="ctr"/>
                </a:tc>
                <a:extLst>
                  <a:ext uri="{0D108BD9-81ED-4DB2-BD59-A6C34878D82A}">
                    <a16:rowId xmlns:a16="http://schemas.microsoft.com/office/drawing/2014/main" val="1667431445"/>
                  </a:ext>
                </a:extLst>
              </a:tr>
              <a:tr h="0">
                <a:tc>
                  <a:txBody>
                    <a:bodyPr/>
                    <a:lstStyle/>
                    <a:p>
                      <a:pPr algn="l" fontAlgn="ctr"/>
                      <a:r>
                        <a:rPr lang="en-US" sz="2800" b="0">
                          <a:effectLst/>
                        </a:rPr>
                        <a:t>3</a:t>
                      </a:r>
                    </a:p>
                  </a:txBody>
                  <a:tcPr marL="76178" marR="76178" marT="38089" marB="38089" anchor="ctr"/>
                </a:tc>
                <a:tc>
                  <a:txBody>
                    <a:bodyPr/>
                    <a:lstStyle/>
                    <a:p>
                      <a:pPr algn="l"/>
                      <a:r>
                        <a:rPr lang="en-US" sz="2800" b="0">
                          <a:effectLst/>
                        </a:rPr>
                        <a:t>ham</a:t>
                      </a:r>
                    </a:p>
                  </a:txBody>
                  <a:tcPr marL="76178" marR="76178" marT="38089" marB="38089" anchor="ctr"/>
                </a:tc>
                <a:tc>
                  <a:txBody>
                    <a:bodyPr/>
                    <a:lstStyle/>
                    <a:p>
                      <a:pPr algn="l"/>
                      <a:r>
                        <a:rPr lang="en-US" sz="2800" b="0" dirty="0">
                          <a:effectLst/>
                        </a:rPr>
                        <a:t>U dun say so early hor... U c already then say...</a:t>
                      </a:r>
                    </a:p>
                  </a:txBody>
                  <a:tcPr marL="76178" marR="76178" marT="38089" marB="38089" anchor="ctr"/>
                </a:tc>
                <a:extLst>
                  <a:ext uri="{0D108BD9-81ED-4DB2-BD59-A6C34878D82A}">
                    <a16:rowId xmlns:a16="http://schemas.microsoft.com/office/drawing/2014/main" val="3602201556"/>
                  </a:ext>
                </a:extLst>
              </a:tr>
              <a:tr h="511162">
                <a:tc>
                  <a:txBody>
                    <a:bodyPr/>
                    <a:lstStyle/>
                    <a:p>
                      <a:pPr algn="l" fontAlgn="ctr"/>
                      <a:r>
                        <a:rPr lang="en-US" sz="2800" b="0">
                          <a:effectLst/>
                        </a:rPr>
                        <a:t>4</a:t>
                      </a:r>
                    </a:p>
                  </a:txBody>
                  <a:tcPr marL="76178" marR="76178" marT="38089" marB="38089" anchor="ctr"/>
                </a:tc>
                <a:tc>
                  <a:txBody>
                    <a:bodyPr/>
                    <a:lstStyle/>
                    <a:p>
                      <a:pPr algn="l"/>
                      <a:r>
                        <a:rPr lang="en-US" sz="2800" b="0">
                          <a:effectLst/>
                        </a:rPr>
                        <a:t>ham</a:t>
                      </a:r>
                    </a:p>
                  </a:txBody>
                  <a:tcPr marL="76178" marR="76178" marT="38089" marB="38089" anchor="ctr"/>
                </a:tc>
                <a:tc>
                  <a:txBody>
                    <a:bodyPr/>
                    <a:lstStyle/>
                    <a:p>
                      <a:pPr algn="l"/>
                      <a:r>
                        <a:rPr lang="en-US" sz="2800" b="0" dirty="0">
                          <a:effectLst/>
                        </a:rPr>
                        <a:t>Nah I don't think he goes to </a:t>
                      </a:r>
                      <a:r>
                        <a:rPr lang="en-US" sz="2800" b="0" dirty="0" err="1">
                          <a:effectLst/>
                        </a:rPr>
                        <a:t>usf</a:t>
                      </a:r>
                      <a:r>
                        <a:rPr lang="en-US" sz="2800" b="0" dirty="0">
                          <a:effectLst/>
                        </a:rPr>
                        <a:t>, he lives </a:t>
                      </a:r>
                      <a:r>
                        <a:rPr lang="en-US" sz="2800" b="0" dirty="0" err="1">
                          <a:effectLst/>
                        </a:rPr>
                        <a:t>aro</a:t>
                      </a:r>
                      <a:r>
                        <a:rPr lang="en-US" sz="2800" b="0" dirty="0">
                          <a:effectLst/>
                        </a:rPr>
                        <a:t>...</a:t>
                      </a:r>
                    </a:p>
                  </a:txBody>
                  <a:tcPr marL="76178" marR="76178" marT="38089" marB="38089" anchor="ctr"/>
                </a:tc>
                <a:extLst>
                  <a:ext uri="{0D108BD9-81ED-4DB2-BD59-A6C34878D82A}">
                    <a16:rowId xmlns:a16="http://schemas.microsoft.com/office/drawing/2014/main" val="3251897274"/>
                  </a:ext>
                </a:extLst>
              </a:tr>
            </a:tbl>
          </a:graphicData>
        </a:graphic>
      </p:graphicFrame>
      <p:graphicFrame>
        <p:nvGraphicFramePr>
          <p:cNvPr id="48" name="Table 47">
            <a:extLst>
              <a:ext uri="{FF2B5EF4-FFF2-40B4-BE49-F238E27FC236}">
                <a16:creationId xmlns:a16="http://schemas.microsoft.com/office/drawing/2014/main" id="{6643CCAB-493C-22FA-BB93-527377EE290D}"/>
              </a:ext>
            </a:extLst>
          </p:cNvPr>
          <p:cNvGraphicFramePr>
            <a:graphicFrameLocks noGrp="1"/>
          </p:cNvGraphicFramePr>
          <p:nvPr>
            <p:extLst>
              <p:ext uri="{D42A27DB-BD31-4B8C-83A1-F6EECF244321}">
                <p14:modId xmlns:p14="http://schemas.microsoft.com/office/powerpoint/2010/main" val="3888831093"/>
              </p:ext>
            </p:extLst>
          </p:nvPr>
        </p:nvGraphicFramePr>
        <p:xfrm>
          <a:off x="16028828" y="22154397"/>
          <a:ext cx="10790778" cy="3627303"/>
        </p:xfrm>
        <a:graphic>
          <a:graphicData uri="http://schemas.openxmlformats.org/drawingml/2006/table">
            <a:tbl>
              <a:tblPr>
                <a:tableStyleId>{22838BEF-8BB2-4498-84A7-C5851F593DF1}</a:tableStyleId>
              </a:tblPr>
              <a:tblGrid>
                <a:gridCol w="9287135">
                  <a:extLst>
                    <a:ext uri="{9D8B030D-6E8A-4147-A177-3AD203B41FA5}">
                      <a16:colId xmlns:a16="http://schemas.microsoft.com/office/drawing/2014/main" val="620288965"/>
                    </a:ext>
                  </a:extLst>
                </a:gridCol>
                <a:gridCol w="1503643">
                  <a:extLst>
                    <a:ext uri="{9D8B030D-6E8A-4147-A177-3AD203B41FA5}">
                      <a16:colId xmlns:a16="http://schemas.microsoft.com/office/drawing/2014/main" val="3721278672"/>
                    </a:ext>
                  </a:extLst>
                </a:gridCol>
              </a:tblGrid>
              <a:tr h="755334">
                <a:tc>
                  <a:txBody>
                    <a:bodyPr/>
                    <a:lstStyle/>
                    <a:p>
                      <a:pPr algn="l"/>
                      <a:r>
                        <a:rPr lang="en-US" sz="2800" dirty="0">
                          <a:effectLst/>
                        </a:rPr>
                        <a:t>@aandraous @britishmuseum @AndrewsAntonio Merc...</a:t>
                      </a:r>
                    </a:p>
                  </a:txBody>
                  <a:tcPr marL="63630" marR="63630" marT="31815" marB="31815" anchor="ctr"/>
                </a:tc>
                <a:tc>
                  <a:txBody>
                    <a:bodyPr/>
                    <a:lstStyle/>
                    <a:p>
                      <a:pPr algn="l"/>
                      <a:r>
                        <a:rPr lang="en-US" sz="2800">
                          <a:effectLst/>
                        </a:rPr>
                        <a:t>nocode</a:t>
                      </a:r>
                    </a:p>
                  </a:txBody>
                  <a:tcPr marL="63630" marR="63630" marT="31815" marB="31815" anchor="ctr"/>
                </a:tc>
                <a:extLst>
                  <a:ext uri="{0D108BD9-81ED-4DB2-BD59-A6C34878D82A}">
                    <a16:rowId xmlns:a16="http://schemas.microsoft.com/office/drawing/2014/main" val="2950267880"/>
                  </a:ext>
                </a:extLst>
              </a:tr>
              <a:tr h="755334">
                <a:tc>
                  <a:txBody>
                    <a:bodyPr/>
                    <a:lstStyle/>
                    <a:p>
                      <a:pPr algn="l"/>
                      <a:r>
                        <a:rPr lang="en-US" sz="2800">
                          <a:effectLst/>
                        </a:rPr>
                        <a:t>Dorian Gray with Rainbow Scarf #LoveWins (from...</a:t>
                      </a:r>
                    </a:p>
                  </a:txBody>
                  <a:tcPr marL="63630" marR="63630" marT="31815" marB="31815" anchor="ctr"/>
                </a:tc>
                <a:tc>
                  <a:txBody>
                    <a:bodyPr/>
                    <a:lstStyle/>
                    <a:p>
                      <a:pPr algn="l"/>
                      <a:r>
                        <a:rPr lang="en-US" sz="2800">
                          <a:effectLst/>
                        </a:rPr>
                        <a:t>happy</a:t>
                      </a:r>
                    </a:p>
                  </a:txBody>
                  <a:tcPr marL="63630" marR="63630" marT="31815" marB="31815" anchor="ctr"/>
                </a:tc>
                <a:extLst>
                  <a:ext uri="{0D108BD9-81ED-4DB2-BD59-A6C34878D82A}">
                    <a16:rowId xmlns:a16="http://schemas.microsoft.com/office/drawing/2014/main" val="4261152639"/>
                  </a:ext>
                </a:extLst>
              </a:tr>
              <a:tr h="755334">
                <a:tc>
                  <a:txBody>
                    <a:bodyPr/>
                    <a:lstStyle/>
                    <a:p>
                      <a:pPr algn="l"/>
                      <a:r>
                        <a:rPr lang="en-US" sz="2800" dirty="0">
                          <a:effectLst/>
                        </a:rPr>
                        <a:t>@SelectShowcase @Tate_StIves ... Replace with ...</a:t>
                      </a:r>
                    </a:p>
                  </a:txBody>
                  <a:tcPr marL="63630" marR="63630" marT="31815" marB="31815" anchor="ctr"/>
                </a:tc>
                <a:tc>
                  <a:txBody>
                    <a:bodyPr/>
                    <a:lstStyle/>
                    <a:p>
                      <a:pPr algn="l"/>
                      <a:r>
                        <a:rPr lang="en-US" sz="2800">
                          <a:effectLst/>
                        </a:rPr>
                        <a:t>happy</a:t>
                      </a:r>
                    </a:p>
                  </a:txBody>
                  <a:tcPr marL="63630" marR="63630" marT="31815" marB="31815" anchor="ctr"/>
                </a:tc>
                <a:extLst>
                  <a:ext uri="{0D108BD9-81ED-4DB2-BD59-A6C34878D82A}">
                    <a16:rowId xmlns:a16="http://schemas.microsoft.com/office/drawing/2014/main" val="2381846149"/>
                  </a:ext>
                </a:extLst>
              </a:tr>
              <a:tr h="605967">
                <a:tc>
                  <a:txBody>
                    <a:bodyPr/>
                    <a:lstStyle/>
                    <a:p>
                      <a:pPr algn="l"/>
                      <a:r>
                        <a:rPr lang="en-US" sz="2800" dirty="0">
                          <a:effectLst/>
                        </a:rPr>
                        <a:t>@Sofabsports thank you for following me back. ...</a:t>
                      </a:r>
                    </a:p>
                  </a:txBody>
                  <a:tcPr marL="63630" marR="63630" marT="31815" marB="31815" anchor="ctr"/>
                </a:tc>
                <a:tc>
                  <a:txBody>
                    <a:bodyPr/>
                    <a:lstStyle/>
                    <a:p>
                      <a:pPr algn="l"/>
                      <a:r>
                        <a:rPr lang="en-US" sz="2800">
                          <a:effectLst/>
                        </a:rPr>
                        <a:t>happy</a:t>
                      </a:r>
                    </a:p>
                  </a:txBody>
                  <a:tcPr marL="63630" marR="63630" marT="31815" marB="31815" anchor="ctr"/>
                </a:tc>
                <a:extLst>
                  <a:ext uri="{0D108BD9-81ED-4DB2-BD59-A6C34878D82A}">
                    <a16:rowId xmlns:a16="http://schemas.microsoft.com/office/drawing/2014/main" val="1961149110"/>
                  </a:ext>
                </a:extLst>
              </a:tr>
              <a:tr h="755334">
                <a:tc>
                  <a:txBody>
                    <a:bodyPr/>
                    <a:lstStyle/>
                    <a:p>
                      <a:pPr algn="l"/>
                      <a:r>
                        <a:rPr lang="en-US" sz="2800" dirty="0">
                          <a:effectLst/>
                        </a:rPr>
                        <a:t>@britishmuseum @TudorHistory What a beautiful ...</a:t>
                      </a:r>
                    </a:p>
                  </a:txBody>
                  <a:tcPr marL="63630" marR="63630" marT="31815" marB="31815" anchor="ctr"/>
                </a:tc>
                <a:tc>
                  <a:txBody>
                    <a:bodyPr/>
                    <a:lstStyle/>
                    <a:p>
                      <a:pPr algn="l"/>
                      <a:r>
                        <a:rPr lang="en-US" sz="2800" dirty="0">
                          <a:effectLst/>
                        </a:rPr>
                        <a:t>happy</a:t>
                      </a:r>
                    </a:p>
                  </a:txBody>
                  <a:tcPr marL="63630" marR="63630" marT="31815" marB="31815" anchor="ctr"/>
                </a:tc>
                <a:extLst>
                  <a:ext uri="{0D108BD9-81ED-4DB2-BD59-A6C34878D82A}">
                    <a16:rowId xmlns:a16="http://schemas.microsoft.com/office/drawing/2014/main" val="31412911"/>
                  </a:ext>
                </a:extLst>
              </a:tr>
            </a:tbl>
          </a:graphicData>
        </a:graphic>
      </p:graphicFrame>
      <p:graphicFrame>
        <p:nvGraphicFramePr>
          <p:cNvPr id="58" name="Table 57">
            <a:extLst>
              <a:ext uri="{FF2B5EF4-FFF2-40B4-BE49-F238E27FC236}">
                <a16:creationId xmlns:a16="http://schemas.microsoft.com/office/drawing/2014/main" id="{18C7F60D-23C7-5136-1025-61D457A10B3C}"/>
              </a:ext>
            </a:extLst>
          </p:cNvPr>
          <p:cNvGraphicFramePr>
            <a:graphicFrameLocks noGrp="1"/>
          </p:cNvGraphicFramePr>
          <p:nvPr>
            <p:extLst>
              <p:ext uri="{D42A27DB-BD31-4B8C-83A1-F6EECF244321}">
                <p14:modId xmlns:p14="http://schemas.microsoft.com/office/powerpoint/2010/main" val="4088303452"/>
              </p:ext>
            </p:extLst>
          </p:nvPr>
        </p:nvGraphicFramePr>
        <p:xfrm>
          <a:off x="24294440" y="27358373"/>
          <a:ext cx="4066696" cy="2617470"/>
        </p:xfrm>
        <a:graphic>
          <a:graphicData uri="http://schemas.openxmlformats.org/drawingml/2006/table">
            <a:tbl>
              <a:tblPr>
                <a:tableStyleId>{5C22544A-7EE6-4342-B048-85BDC9FD1C3A}</a:tableStyleId>
              </a:tblPr>
              <a:tblGrid>
                <a:gridCol w="2376488">
                  <a:extLst>
                    <a:ext uri="{9D8B030D-6E8A-4147-A177-3AD203B41FA5}">
                      <a16:colId xmlns:a16="http://schemas.microsoft.com/office/drawing/2014/main" val="195981020"/>
                    </a:ext>
                  </a:extLst>
                </a:gridCol>
                <a:gridCol w="1690208">
                  <a:extLst>
                    <a:ext uri="{9D8B030D-6E8A-4147-A177-3AD203B41FA5}">
                      <a16:colId xmlns:a16="http://schemas.microsoft.com/office/drawing/2014/main" val="3649737788"/>
                    </a:ext>
                  </a:extLst>
                </a:gridCol>
              </a:tblGrid>
              <a:tr h="378082">
                <a:tc>
                  <a:txBody>
                    <a:bodyPr/>
                    <a:lstStyle/>
                    <a:p>
                      <a:pPr algn="l" fontAlgn="b"/>
                      <a:r>
                        <a:rPr lang="en-US" sz="2800" u="none" strike="noStrike">
                          <a:effectLst/>
                        </a:rPr>
                        <a:t>happy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1137</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5648476"/>
                  </a:ext>
                </a:extLst>
              </a:tr>
              <a:tr h="378082">
                <a:tc>
                  <a:txBody>
                    <a:bodyPr/>
                    <a:lstStyle/>
                    <a:p>
                      <a:pPr algn="l" fontAlgn="b"/>
                      <a:r>
                        <a:rPr lang="en-US" sz="2800" u="none" strike="noStrike">
                          <a:effectLst/>
                        </a:rPr>
                        <a:t>not-relevant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214</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3437170"/>
                  </a:ext>
                </a:extLst>
              </a:tr>
              <a:tr h="378082">
                <a:tc>
                  <a:txBody>
                    <a:bodyPr/>
                    <a:lstStyle/>
                    <a:p>
                      <a:pPr algn="l" fontAlgn="b"/>
                      <a:r>
                        <a:rPr lang="en-US" sz="2800" u="none" strike="noStrike" dirty="0">
                          <a:effectLst/>
                        </a:rPr>
                        <a:t>angry            </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57</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5677755"/>
                  </a:ext>
                </a:extLst>
              </a:tr>
              <a:tr h="378082">
                <a:tc>
                  <a:txBody>
                    <a:bodyPr/>
                    <a:lstStyle/>
                    <a:p>
                      <a:pPr algn="l" fontAlgn="b"/>
                      <a:r>
                        <a:rPr lang="en-US" sz="2800" u="none" strike="noStrike" dirty="0">
                          <a:effectLst/>
                        </a:rPr>
                        <a:t>surprise         </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35</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4141152"/>
                  </a:ext>
                </a:extLst>
              </a:tr>
              <a:tr h="378082">
                <a:tc>
                  <a:txBody>
                    <a:bodyPr/>
                    <a:lstStyle/>
                    <a:p>
                      <a:pPr algn="l" fontAlgn="b"/>
                      <a:r>
                        <a:rPr lang="en-US" sz="2800" u="none" strike="noStrike">
                          <a:effectLst/>
                        </a:rPr>
                        <a:t>sad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32</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8032899"/>
                  </a:ext>
                </a:extLst>
              </a:tr>
              <a:tr h="378082">
                <a:tc>
                  <a:txBody>
                    <a:bodyPr/>
                    <a:lstStyle/>
                    <a:p>
                      <a:pPr algn="l" fontAlgn="b"/>
                      <a:r>
                        <a:rPr lang="en-US" sz="2800" u="none" strike="noStrike">
                          <a:effectLst/>
                        </a:rPr>
                        <a:t>disgust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dirty="0">
                          <a:effectLst/>
                        </a:rPr>
                        <a:t>6</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1596062"/>
                  </a:ext>
                </a:extLst>
              </a:tr>
            </a:tbl>
          </a:graphicData>
        </a:graphic>
      </p:graphicFrame>
      <p:graphicFrame>
        <p:nvGraphicFramePr>
          <p:cNvPr id="59" name="Table 58">
            <a:extLst>
              <a:ext uri="{FF2B5EF4-FFF2-40B4-BE49-F238E27FC236}">
                <a16:creationId xmlns:a16="http://schemas.microsoft.com/office/drawing/2014/main" id="{76067B58-99A7-7B06-AB62-FA8D3F3F7CA3}"/>
              </a:ext>
            </a:extLst>
          </p:cNvPr>
          <p:cNvGraphicFramePr>
            <a:graphicFrameLocks noGrp="1"/>
          </p:cNvGraphicFramePr>
          <p:nvPr>
            <p:extLst>
              <p:ext uri="{D42A27DB-BD31-4B8C-83A1-F6EECF244321}">
                <p14:modId xmlns:p14="http://schemas.microsoft.com/office/powerpoint/2010/main" val="2323925337"/>
              </p:ext>
            </p:extLst>
          </p:nvPr>
        </p:nvGraphicFramePr>
        <p:xfrm>
          <a:off x="16030146" y="26103834"/>
          <a:ext cx="4321175" cy="5671185"/>
        </p:xfrm>
        <a:graphic>
          <a:graphicData uri="http://schemas.openxmlformats.org/drawingml/2006/table">
            <a:tbl>
              <a:tblPr>
                <a:tableStyleId>{5C22544A-7EE6-4342-B048-85BDC9FD1C3A}</a:tableStyleId>
              </a:tblPr>
              <a:tblGrid>
                <a:gridCol w="3470275">
                  <a:extLst>
                    <a:ext uri="{9D8B030D-6E8A-4147-A177-3AD203B41FA5}">
                      <a16:colId xmlns:a16="http://schemas.microsoft.com/office/drawing/2014/main" val="2115267644"/>
                    </a:ext>
                  </a:extLst>
                </a:gridCol>
                <a:gridCol w="850900">
                  <a:extLst>
                    <a:ext uri="{9D8B030D-6E8A-4147-A177-3AD203B41FA5}">
                      <a16:colId xmlns:a16="http://schemas.microsoft.com/office/drawing/2014/main" val="184375407"/>
                    </a:ext>
                  </a:extLst>
                </a:gridCol>
              </a:tblGrid>
              <a:tr h="284341">
                <a:tc>
                  <a:txBody>
                    <a:bodyPr/>
                    <a:lstStyle/>
                    <a:p>
                      <a:pPr algn="l" fontAlgn="b"/>
                      <a:r>
                        <a:rPr lang="en-US" sz="2800" u="none" strike="noStrike">
                          <a:effectLst/>
                        </a:rPr>
                        <a:t>nocode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1572</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7103005"/>
                  </a:ext>
                </a:extLst>
              </a:tr>
              <a:tr h="284341">
                <a:tc>
                  <a:txBody>
                    <a:bodyPr/>
                    <a:lstStyle/>
                    <a:p>
                      <a:pPr algn="l" fontAlgn="b"/>
                      <a:r>
                        <a:rPr lang="en-US" sz="2800" u="none" strike="noStrike">
                          <a:effectLst/>
                        </a:rPr>
                        <a:t>happy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1137</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5512699"/>
                  </a:ext>
                </a:extLst>
              </a:tr>
              <a:tr h="284341">
                <a:tc>
                  <a:txBody>
                    <a:bodyPr/>
                    <a:lstStyle/>
                    <a:p>
                      <a:pPr algn="l" fontAlgn="b"/>
                      <a:r>
                        <a:rPr lang="en-US" sz="2800" u="none" strike="noStrike">
                          <a:effectLst/>
                        </a:rPr>
                        <a:t>not-relevant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214</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0077500"/>
                  </a:ext>
                </a:extLst>
              </a:tr>
              <a:tr h="284341">
                <a:tc>
                  <a:txBody>
                    <a:bodyPr/>
                    <a:lstStyle/>
                    <a:p>
                      <a:pPr algn="l" fontAlgn="b"/>
                      <a:r>
                        <a:rPr lang="en-US" sz="2800" u="none" strike="noStrike">
                          <a:effectLst/>
                        </a:rPr>
                        <a:t>angry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57</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623247"/>
                  </a:ext>
                </a:extLst>
              </a:tr>
              <a:tr h="284341">
                <a:tc>
                  <a:txBody>
                    <a:bodyPr/>
                    <a:lstStyle/>
                    <a:p>
                      <a:pPr algn="l" fontAlgn="b"/>
                      <a:r>
                        <a:rPr lang="en-US" sz="2800" u="none" strike="noStrike">
                          <a:effectLst/>
                        </a:rPr>
                        <a:t>surprise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35</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8669706"/>
                  </a:ext>
                </a:extLst>
              </a:tr>
              <a:tr h="284341">
                <a:tc>
                  <a:txBody>
                    <a:bodyPr/>
                    <a:lstStyle/>
                    <a:p>
                      <a:pPr algn="l" fontAlgn="b"/>
                      <a:r>
                        <a:rPr lang="en-US" sz="2800" u="none" strike="noStrike">
                          <a:effectLst/>
                        </a:rPr>
                        <a:t>sad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32</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2310825"/>
                  </a:ext>
                </a:extLst>
              </a:tr>
              <a:tr h="284341">
                <a:tc>
                  <a:txBody>
                    <a:bodyPr/>
                    <a:lstStyle/>
                    <a:p>
                      <a:pPr algn="l" fontAlgn="b"/>
                      <a:r>
                        <a:rPr lang="en-US" sz="2800" u="none" strike="noStrike" dirty="0" err="1">
                          <a:effectLst/>
                        </a:rPr>
                        <a:t>happy|surprise</a:t>
                      </a:r>
                      <a:r>
                        <a:rPr lang="en-US" sz="2800" u="none" strike="noStrike" dirty="0">
                          <a:effectLst/>
                        </a:rPr>
                        <a:t>        </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11</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0260780"/>
                  </a:ext>
                </a:extLst>
              </a:tr>
              <a:tr h="284341">
                <a:tc>
                  <a:txBody>
                    <a:bodyPr/>
                    <a:lstStyle/>
                    <a:p>
                      <a:pPr algn="l" fontAlgn="b"/>
                      <a:r>
                        <a:rPr lang="en-US" sz="2800" u="none" strike="noStrike">
                          <a:effectLst/>
                        </a:rPr>
                        <a:t>happy|sad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9</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7823052"/>
                  </a:ext>
                </a:extLst>
              </a:tr>
              <a:tr h="284341">
                <a:tc>
                  <a:txBody>
                    <a:bodyPr/>
                    <a:lstStyle/>
                    <a:p>
                      <a:pPr algn="l" fontAlgn="b"/>
                      <a:r>
                        <a:rPr lang="en-US" sz="2800" u="none" strike="noStrike">
                          <a:effectLst/>
                        </a:rPr>
                        <a:t>disgust|angry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7</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0871871"/>
                  </a:ext>
                </a:extLst>
              </a:tr>
              <a:tr h="284341">
                <a:tc>
                  <a:txBody>
                    <a:bodyPr/>
                    <a:lstStyle/>
                    <a:p>
                      <a:pPr algn="l" fontAlgn="b"/>
                      <a:r>
                        <a:rPr lang="en-US" sz="2800" u="none" strike="noStrike">
                          <a:effectLst/>
                        </a:rPr>
                        <a:t>disgust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6</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6792991"/>
                  </a:ext>
                </a:extLst>
              </a:tr>
              <a:tr h="284341">
                <a:tc>
                  <a:txBody>
                    <a:bodyPr/>
                    <a:lstStyle/>
                    <a:p>
                      <a:pPr algn="l" fontAlgn="b"/>
                      <a:r>
                        <a:rPr lang="en-US" sz="2800" u="none" strike="noStrike">
                          <a:effectLst/>
                        </a:rPr>
                        <a:t>sad|disgust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2</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639169"/>
                  </a:ext>
                </a:extLst>
              </a:tr>
              <a:tr h="284341">
                <a:tc>
                  <a:txBody>
                    <a:bodyPr/>
                    <a:lstStyle/>
                    <a:p>
                      <a:pPr algn="l" fontAlgn="b"/>
                      <a:r>
                        <a:rPr lang="en-US" sz="2800" u="none" strike="noStrike">
                          <a:effectLst/>
                        </a:rPr>
                        <a:t>sad|angry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a:effectLst/>
                        </a:rPr>
                        <a:t>2</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9677269"/>
                  </a:ext>
                </a:extLst>
              </a:tr>
              <a:tr h="284341">
                <a:tc>
                  <a:txBody>
                    <a:bodyPr/>
                    <a:lstStyle/>
                    <a:p>
                      <a:pPr algn="l" fontAlgn="b"/>
                      <a:r>
                        <a:rPr lang="en-US" sz="2800" u="none" strike="noStrike">
                          <a:effectLst/>
                        </a:rPr>
                        <a:t>sad|disgust|angry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1486386"/>
                  </a:ext>
                </a:extLst>
              </a:tr>
            </a:tbl>
          </a:graphicData>
        </a:graphic>
      </p:graphicFrame>
      <p:sp>
        <p:nvSpPr>
          <p:cNvPr id="60" name="Arrow: Right 59">
            <a:extLst>
              <a:ext uri="{FF2B5EF4-FFF2-40B4-BE49-F238E27FC236}">
                <a16:creationId xmlns:a16="http://schemas.microsoft.com/office/drawing/2014/main" id="{2E327781-ABE7-E879-A5C5-2B218A4FA321}"/>
              </a:ext>
            </a:extLst>
          </p:cNvPr>
          <p:cNvSpPr/>
          <p:nvPr/>
        </p:nvSpPr>
        <p:spPr>
          <a:xfrm>
            <a:off x="21451821" y="28207477"/>
            <a:ext cx="1896261" cy="117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34BE9B9-E846-14D0-95A5-2E5FDD4B57AB}"/>
              </a:ext>
            </a:extLst>
          </p:cNvPr>
          <p:cNvSpPr txBox="1"/>
          <p:nvPr/>
        </p:nvSpPr>
        <p:spPr>
          <a:xfrm>
            <a:off x="1002891" y="38689014"/>
            <a:ext cx="13398912" cy="2677656"/>
          </a:xfrm>
          <a:prstGeom prst="rect">
            <a:avLst/>
          </a:prstGeom>
          <a:noFill/>
        </p:spPr>
        <p:txBody>
          <a:bodyPr wrap="square" rtlCol="0">
            <a:spAutoFit/>
          </a:bodyPr>
          <a:lstStyle/>
          <a:p>
            <a:r>
              <a:rPr lang="en-US" sz="2800" dirty="0"/>
              <a:t>From our experiments, we can confirm that the use of the 8-Bit Adam optimizer is an improvement on the execution time and memory usage. However, our models are small and simple, thus the differences in the results between the normal Adam and the 8-Bit one</a:t>
            </a:r>
            <a:r>
              <a:rPr lang="el-GR" sz="2800" dirty="0"/>
              <a:t> </a:t>
            </a:r>
            <a:r>
              <a:rPr lang="en-US" sz="2800" dirty="0"/>
              <a:t>are slim. Also, the memory used by a model depends on the numbers of parameters, so by increasing the number of layers in one of the models, we can see that the memory usage falls in each case.</a:t>
            </a:r>
          </a:p>
        </p:txBody>
      </p:sp>
      <p:graphicFrame>
        <p:nvGraphicFramePr>
          <p:cNvPr id="19" name="Table 19">
            <a:extLst>
              <a:ext uri="{FF2B5EF4-FFF2-40B4-BE49-F238E27FC236}">
                <a16:creationId xmlns:a16="http://schemas.microsoft.com/office/drawing/2014/main" id="{2443FD01-BCF6-6DA8-AE90-22B621DCBB78}"/>
              </a:ext>
            </a:extLst>
          </p:cNvPr>
          <p:cNvGraphicFramePr>
            <a:graphicFrameLocks noGrp="1"/>
          </p:cNvGraphicFramePr>
          <p:nvPr>
            <p:extLst>
              <p:ext uri="{D42A27DB-BD31-4B8C-83A1-F6EECF244321}">
                <p14:modId xmlns:p14="http://schemas.microsoft.com/office/powerpoint/2010/main" val="3783069363"/>
              </p:ext>
            </p:extLst>
          </p:nvPr>
        </p:nvGraphicFramePr>
        <p:xfrm>
          <a:off x="953247" y="25871031"/>
          <a:ext cx="13491460" cy="9556310"/>
        </p:xfrm>
        <a:graphic>
          <a:graphicData uri="http://schemas.openxmlformats.org/drawingml/2006/table">
            <a:tbl>
              <a:tblPr firstRow="1" bandRow="1">
                <a:tableStyleId>{5C22544A-7EE6-4342-B048-85BDC9FD1C3A}</a:tableStyleId>
              </a:tblPr>
              <a:tblGrid>
                <a:gridCol w="2039058">
                  <a:extLst>
                    <a:ext uri="{9D8B030D-6E8A-4147-A177-3AD203B41FA5}">
                      <a16:colId xmlns:a16="http://schemas.microsoft.com/office/drawing/2014/main" val="2582879032"/>
                    </a:ext>
                  </a:extLst>
                </a:gridCol>
                <a:gridCol w="3232467">
                  <a:extLst>
                    <a:ext uri="{9D8B030D-6E8A-4147-A177-3AD203B41FA5}">
                      <a16:colId xmlns:a16="http://schemas.microsoft.com/office/drawing/2014/main" val="1420386326"/>
                    </a:ext>
                  </a:extLst>
                </a:gridCol>
                <a:gridCol w="1689545">
                  <a:extLst>
                    <a:ext uri="{9D8B030D-6E8A-4147-A177-3AD203B41FA5}">
                      <a16:colId xmlns:a16="http://schemas.microsoft.com/office/drawing/2014/main" val="1442767961"/>
                    </a:ext>
                  </a:extLst>
                </a:gridCol>
                <a:gridCol w="2230882">
                  <a:extLst>
                    <a:ext uri="{9D8B030D-6E8A-4147-A177-3AD203B41FA5}">
                      <a16:colId xmlns:a16="http://schemas.microsoft.com/office/drawing/2014/main" val="769298737"/>
                    </a:ext>
                  </a:extLst>
                </a:gridCol>
                <a:gridCol w="1041717">
                  <a:extLst>
                    <a:ext uri="{9D8B030D-6E8A-4147-A177-3AD203B41FA5}">
                      <a16:colId xmlns:a16="http://schemas.microsoft.com/office/drawing/2014/main" val="3430134452"/>
                    </a:ext>
                  </a:extLst>
                </a:gridCol>
                <a:gridCol w="1325880">
                  <a:extLst>
                    <a:ext uri="{9D8B030D-6E8A-4147-A177-3AD203B41FA5}">
                      <a16:colId xmlns:a16="http://schemas.microsoft.com/office/drawing/2014/main" val="2671512653"/>
                    </a:ext>
                  </a:extLst>
                </a:gridCol>
                <a:gridCol w="1931911">
                  <a:extLst>
                    <a:ext uri="{9D8B030D-6E8A-4147-A177-3AD203B41FA5}">
                      <a16:colId xmlns:a16="http://schemas.microsoft.com/office/drawing/2014/main" val="1728525366"/>
                    </a:ext>
                  </a:extLst>
                </a:gridCol>
              </a:tblGrid>
              <a:tr h="955631">
                <a:tc>
                  <a:txBody>
                    <a:bodyPr/>
                    <a:lstStyle/>
                    <a:p>
                      <a:pPr algn="ctr"/>
                      <a:r>
                        <a:rPr lang="en-US" sz="2000" b="0" dirty="0"/>
                        <a:t>Optimizer</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Task</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Data</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Model</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Metric*</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Time</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Memory Saved</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224752"/>
                  </a:ext>
                </a:extLst>
              </a:tr>
              <a:tr h="955631">
                <a:tc>
                  <a:txBody>
                    <a:bodyPr/>
                    <a:lstStyle/>
                    <a:p>
                      <a:pPr marL="0" marR="0" lvl="0" indent="0" algn="l" defTabSz="5381713" rtl="0" eaLnBrk="1" fontAlgn="auto" latinLnBrk="0" hangingPunct="1">
                        <a:lnSpc>
                          <a:spcPct val="100000"/>
                        </a:lnSpc>
                        <a:spcBef>
                          <a:spcPts val="0"/>
                        </a:spcBef>
                        <a:spcAft>
                          <a:spcPts val="0"/>
                        </a:spcAft>
                        <a:buClrTx/>
                        <a:buSzTx/>
                        <a:buFontTx/>
                        <a:buNone/>
                        <a:tabLst/>
                        <a:defRPr/>
                      </a:pPr>
                      <a:r>
                        <a:rPr lang="en-US" sz="2000" b="0" dirty="0"/>
                        <a:t>32-Bit </a:t>
                      </a:r>
                      <a:r>
                        <a:rPr lang="en-US" sz="2000" b="0" dirty="0" err="1"/>
                        <a:t>AdamW</a:t>
                      </a:r>
                      <a:endParaRPr lang="en-US" sz="2000" b="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0" i="0" kern="1200" dirty="0">
                          <a:solidFill>
                            <a:schemeClr val="dk1"/>
                          </a:solidFill>
                          <a:effectLst/>
                          <a:latin typeface="+mn-lt"/>
                          <a:ea typeface="+mn-ea"/>
                          <a:cs typeface="+mn-cs"/>
                        </a:rPr>
                        <a:t>General Language</a:t>
                      </a:r>
                    </a:p>
                    <a:p>
                      <a:pPr algn="ctr"/>
                      <a:r>
                        <a:rPr lang="en-US" sz="2000" b="0" i="0" kern="1200" dirty="0">
                          <a:solidFill>
                            <a:schemeClr val="dk1"/>
                          </a:solidFill>
                          <a:effectLst/>
                          <a:latin typeface="+mn-lt"/>
                          <a:ea typeface="+mn-ea"/>
                          <a:cs typeface="+mn-cs"/>
                        </a:rPr>
                        <a:t> Understanding Evaluation</a:t>
                      </a:r>
                      <a:endParaRPr lang="en-US" sz="2000" b="0" dirty="0"/>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Multiple</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err="1"/>
                        <a:t>RoBERTa</a:t>
                      </a:r>
                      <a:r>
                        <a:rPr lang="en-US" sz="2000" b="0" dirty="0"/>
                        <a:t>-Large</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88.6</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17h</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0.0 GB</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3278166"/>
                  </a:ext>
                </a:extLst>
              </a:tr>
              <a:tr h="955631">
                <a:tc>
                  <a:txBody>
                    <a:bodyPr/>
                    <a:lstStyle/>
                    <a:p>
                      <a:pPr marL="0" marR="0" lvl="0" indent="0" algn="l" defTabSz="5381713" rtl="0" eaLnBrk="1" fontAlgn="auto" latinLnBrk="0" hangingPunct="1">
                        <a:lnSpc>
                          <a:spcPct val="100000"/>
                        </a:lnSpc>
                        <a:spcBef>
                          <a:spcPts val="0"/>
                        </a:spcBef>
                        <a:spcAft>
                          <a:spcPts val="0"/>
                        </a:spcAft>
                        <a:buClrTx/>
                        <a:buSzTx/>
                        <a:buFontTx/>
                        <a:buNone/>
                        <a:tabLst/>
                        <a:defRPr/>
                      </a:pPr>
                      <a:r>
                        <a:rPr lang="en-US" sz="2000" b="0" dirty="0"/>
                        <a:t>32-Bit </a:t>
                      </a:r>
                      <a:r>
                        <a:rPr lang="en-US" sz="2000" b="0" dirty="0" err="1"/>
                        <a:t>Adafactor</a:t>
                      </a:r>
                      <a:endParaRPr lang="en-US" sz="2000" b="0" dirty="0"/>
                    </a:p>
                  </a:txBody>
                  <a:tcPr anchor="ctr">
                    <a:lnL w="12700" cap="flat" cmpd="sng" algn="ctr">
                      <a:solidFill>
                        <a:schemeClr val="tx1"/>
                      </a:solidFill>
                      <a:prstDash val="solid"/>
                      <a:round/>
                      <a:headEnd type="none" w="med" len="med"/>
                      <a:tailEnd type="none" w="med" len="med"/>
                    </a:lnL>
                  </a:tcPr>
                </a:tc>
                <a:tc>
                  <a:txBody>
                    <a:bodyPr/>
                    <a:lstStyle/>
                    <a:p>
                      <a:pPr algn="ctr"/>
                      <a:r>
                        <a:rPr lang="en-US" sz="2000" b="0" i="0" kern="1200" dirty="0">
                          <a:solidFill>
                            <a:schemeClr val="dk1"/>
                          </a:solidFill>
                          <a:effectLst/>
                          <a:latin typeface="+mn-lt"/>
                          <a:ea typeface="+mn-ea"/>
                          <a:cs typeface="+mn-cs"/>
                        </a:rPr>
                        <a:t>General Language </a:t>
                      </a:r>
                    </a:p>
                    <a:p>
                      <a:pPr algn="ctr"/>
                      <a:r>
                        <a:rPr lang="en-US" sz="2000" b="0" i="0" kern="1200" dirty="0">
                          <a:solidFill>
                            <a:schemeClr val="dk1"/>
                          </a:solidFill>
                          <a:effectLst/>
                          <a:latin typeface="+mn-lt"/>
                          <a:ea typeface="+mn-ea"/>
                          <a:cs typeface="+mn-cs"/>
                        </a:rPr>
                        <a:t>Understanding Evaluation</a:t>
                      </a:r>
                      <a:endParaRPr lang="en-US" sz="2000" b="0" dirty="0"/>
                    </a:p>
                  </a:txBody>
                  <a:tcPr anchor="ctr"/>
                </a:tc>
                <a:tc>
                  <a:txBody>
                    <a:bodyPr/>
                    <a:lstStyle/>
                    <a:p>
                      <a:pPr algn="ctr"/>
                      <a:r>
                        <a:rPr lang="en-US" sz="2000" b="0" dirty="0"/>
                        <a:t>Multiple</a:t>
                      </a:r>
                    </a:p>
                  </a:txBody>
                  <a:tcPr anchor="ctr"/>
                </a:tc>
                <a:tc>
                  <a:txBody>
                    <a:bodyPr/>
                    <a:lstStyle/>
                    <a:p>
                      <a:pPr marL="0" marR="0" lvl="0" indent="0" algn="ctr" defTabSz="5381713" rtl="0" eaLnBrk="1" fontAlgn="auto" latinLnBrk="0" hangingPunct="1">
                        <a:lnSpc>
                          <a:spcPct val="100000"/>
                        </a:lnSpc>
                        <a:spcBef>
                          <a:spcPts val="0"/>
                        </a:spcBef>
                        <a:spcAft>
                          <a:spcPts val="0"/>
                        </a:spcAft>
                        <a:buClrTx/>
                        <a:buSzTx/>
                        <a:buFontTx/>
                        <a:buNone/>
                        <a:tabLst/>
                        <a:defRPr/>
                      </a:pPr>
                      <a:r>
                        <a:rPr lang="en-US" sz="2000" b="0" dirty="0" err="1"/>
                        <a:t>RoBERTa</a:t>
                      </a:r>
                      <a:r>
                        <a:rPr lang="en-US" sz="2000" b="0" dirty="0"/>
                        <a:t>-Large</a:t>
                      </a:r>
                    </a:p>
                    <a:p>
                      <a:pPr algn="ctr"/>
                      <a:endParaRPr lang="en-US" sz="2000" b="0" dirty="0"/>
                    </a:p>
                  </a:txBody>
                  <a:tcPr anchor="ctr"/>
                </a:tc>
                <a:tc>
                  <a:txBody>
                    <a:bodyPr/>
                    <a:lstStyle/>
                    <a:p>
                      <a:pPr algn="ctr"/>
                      <a:r>
                        <a:rPr lang="en-US" sz="2000" b="1" dirty="0"/>
                        <a:t>88.7</a:t>
                      </a:r>
                    </a:p>
                  </a:txBody>
                  <a:tcPr anchor="ctr"/>
                </a:tc>
                <a:tc>
                  <a:txBody>
                    <a:bodyPr/>
                    <a:lstStyle/>
                    <a:p>
                      <a:pPr algn="ctr"/>
                      <a:r>
                        <a:rPr lang="en-US" sz="2000" b="0" dirty="0"/>
                        <a:t>24h</a:t>
                      </a:r>
                    </a:p>
                  </a:txBody>
                  <a:tcPr anchor="ctr"/>
                </a:tc>
                <a:tc>
                  <a:txBody>
                    <a:bodyPr/>
                    <a:lstStyle/>
                    <a:p>
                      <a:pPr algn="ctr"/>
                      <a:r>
                        <a:rPr lang="en-US" sz="2000" b="0" dirty="0"/>
                        <a:t>1.3 GB</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9272792"/>
                  </a:ext>
                </a:extLst>
              </a:tr>
              <a:tr h="955631">
                <a:tc>
                  <a:txBody>
                    <a:bodyPr/>
                    <a:lstStyle/>
                    <a:p>
                      <a:pPr marL="0" marR="0" lvl="0" indent="0" algn="l" defTabSz="5381713" rtl="0" eaLnBrk="1" fontAlgn="auto" latinLnBrk="0" hangingPunct="1">
                        <a:lnSpc>
                          <a:spcPct val="100000"/>
                        </a:lnSpc>
                        <a:spcBef>
                          <a:spcPts val="0"/>
                        </a:spcBef>
                        <a:spcAft>
                          <a:spcPts val="0"/>
                        </a:spcAft>
                        <a:buClrTx/>
                        <a:buSzTx/>
                        <a:buFontTx/>
                        <a:buNone/>
                        <a:tabLst/>
                        <a:defRPr/>
                      </a:pPr>
                      <a:r>
                        <a:rPr lang="en-US" sz="2000" b="0" dirty="0"/>
                        <a:t>8-Bit </a:t>
                      </a:r>
                      <a:r>
                        <a:rPr lang="en-US" sz="2000" b="0" dirty="0" err="1"/>
                        <a:t>AdamW</a:t>
                      </a:r>
                      <a:endParaRPr lang="en-US" sz="2000" b="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b="0" i="0" kern="1200" dirty="0">
                          <a:solidFill>
                            <a:schemeClr val="dk1"/>
                          </a:solidFill>
                          <a:effectLst/>
                          <a:latin typeface="+mn-lt"/>
                          <a:ea typeface="+mn-ea"/>
                          <a:cs typeface="+mn-cs"/>
                        </a:rPr>
                        <a:t>General Language </a:t>
                      </a:r>
                    </a:p>
                    <a:p>
                      <a:pPr algn="ctr"/>
                      <a:r>
                        <a:rPr lang="en-US" sz="2000" b="0" i="0" kern="1200" dirty="0">
                          <a:solidFill>
                            <a:schemeClr val="dk1"/>
                          </a:solidFill>
                          <a:effectLst/>
                          <a:latin typeface="+mn-lt"/>
                          <a:ea typeface="+mn-ea"/>
                          <a:cs typeface="+mn-cs"/>
                        </a:rPr>
                        <a:t>Understanding Evaluation</a:t>
                      </a:r>
                      <a:endParaRPr lang="en-US" sz="2000" b="0" dirty="0"/>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Multiple</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5381713" rtl="0" eaLnBrk="1" fontAlgn="auto" latinLnBrk="0" hangingPunct="1">
                        <a:lnSpc>
                          <a:spcPct val="100000"/>
                        </a:lnSpc>
                        <a:spcBef>
                          <a:spcPts val="0"/>
                        </a:spcBef>
                        <a:spcAft>
                          <a:spcPts val="0"/>
                        </a:spcAft>
                        <a:buClrTx/>
                        <a:buSzTx/>
                        <a:buFontTx/>
                        <a:buNone/>
                        <a:tabLst/>
                        <a:defRPr/>
                      </a:pPr>
                      <a:r>
                        <a:rPr lang="en-US" sz="2000" b="0" dirty="0" err="1"/>
                        <a:t>RoBERTa</a:t>
                      </a:r>
                      <a:r>
                        <a:rPr lang="en-US" sz="2000" b="0" dirty="0"/>
                        <a:t>-Large</a:t>
                      </a:r>
                    </a:p>
                    <a:p>
                      <a:pPr algn="ctr"/>
                      <a:endParaRPr lang="en-US" sz="2000" b="0" dirty="0"/>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t>88.7</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t>15h</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t>2.0 GB</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91560"/>
                  </a:ext>
                </a:extLst>
              </a:tr>
              <a:tr h="955631">
                <a:tc>
                  <a:txBody>
                    <a:bodyPr/>
                    <a:lstStyle/>
                    <a:p>
                      <a:pPr marL="0" marR="0" lvl="0" indent="0" algn="l" defTabSz="5381713" rtl="0" eaLnBrk="1" fontAlgn="auto" latinLnBrk="0" hangingPunct="1">
                        <a:lnSpc>
                          <a:spcPct val="100000"/>
                        </a:lnSpc>
                        <a:spcBef>
                          <a:spcPts val="0"/>
                        </a:spcBef>
                        <a:spcAft>
                          <a:spcPts val="0"/>
                        </a:spcAft>
                        <a:buClrTx/>
                        <a:buSzTx/>
                        <a:buFontTx/>
                        <a:buNone/>
                        <a:tabLst/>
                        <a:defRPr/>
                      </a:pPr>
                      <a:r>
                        <a:rPr lang="en-US" sz="2000" b="0" dirty="0"/>
                        <a:t>32-Bit Adam</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0" dirty="0"/>
                        <a:t>Machine Translation</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WMT’ 14+16</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Transformer</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29.3</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126h</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0.0 GB</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3822413"/>
                  </a:ext>
                </a:extLst>
              </a:tr>
              <a:tr h="955631">
                <a:tc>
                  <a:txBody>
                    <a:bodyPr/>
                    <a:lstStyle/>
                    <a:p>
                      <a:pPr marL="0" marR="0" lvl="0" indent="0" algn="l" defTabSz="5381713" rtl="0" eaLnBrk="1" fontAlgn="auto" latinLnBrk="0" hangingPunct="1">
                        <a:lnSpc>
                          <a:spcPct val="100000"/>
                        </a:lnSpc>
                        <a:spcBef>
                          <a:spcPts val="0"/>
                        </a:spcBef>
                        <a:spcAft>
                          <a:spcPts val="0"/>
                        </a:spcAft>
                        <a:buClrTx/>
                        <a:buSzTx/>
                        <a:buFontTx/>
                        <a:buNone/>
                        <a:tabLst/>
                        <a:defRPr/>
                      </a:pPr>
                      <a:r>
                        <a:rPr lang="en-US" sz="2000" b="0" dirty="0"/>
                        <a:t>32-Bit </a:t>
                      </a:r>
                      <a:r>
                        <a:rPr lang="en-US" sz="2000" b="0" dirty="0" err="1"/>
                        <a:t>Adafactor</a:t>
                      </a:r>
                      <a:endParaRPr lang="en-US" sz="2000" b="0" dirty="0"/>
                    </a:p>
                  </a:txBody>
                  <a:tcPr anchor="ctr">
                    <a:lnL w="12700" cap="flat" cmpd="sng" algn="ctr">
                      <a:solidFill>
                        <a:schemeClr val="tx1"/>
                      </a:solidFill>
                      <a:prstDash val="solid"/>
                      <a:round/>
                      <a:headEnd type="none" w="med" len="med"/>
                      <a:tailEnd type="none" w="med" len="med"/>
                    </a:lnL>
                  </a:tcPr>
                </a:tc>
                <a:tc>
                  <a:txBody>
                    <a:bodyPr/>
                    <a:lstStyle/>
                    <a:p>
                      <a:pPr algn="ctr"/>
                      <a:r>
                        <a:rPr lang="en-US" sz="2000" b="0" dirty="0"/>
                        <a:t>Machine Translation</a:t>
                      </a:r>
                    </a:p>
                  </a:txBody>
                  <a:tcPr anchor="ctr"/>
                </a:tc>
                <a:tc>
                  <a:txBody>
                    <a:bodyPr/>
                    <a:lstStyle/>
                    <a:p>
                      <a:pPr algn="ctr"/>
                      <a:r>
                        <a:rPr lang="en-US" sz="2000" b="0" dirty="0"/>
                        <a:t>WMT’ 14+16</a:t>
                      </a:r>
                    </a:p>
                  </a:txBody>
                  <a:tcPr anchor="ctr"/>
                </a:tc>
                <a:tc>
                  <a:txBody>
                    <a:bodyPr/>
                    <a:lstStyle/>
                    <a:p>
                      <a:pPr algn="ctr"/>
                      <a:r>
                        <a:rPr lang="en-US" sz="2000" b="0" dirty="0"/>
                        <a:t>Transformer</a:t>
                      </a:r>
                    </a:p>
                  </a:txBody>
                  <a:tcPr anchor="ctr"/>
                </a:tc>
                <a:tc>
                  <a:txBody>
                    <a:bodyPr/>
                    <a:lstStyle/>
                    <a:p>
                      <a:pPr algn="ctr"/>
                      <a:r>
                        <a:rPr lang="en-US" sz="2000" b="0" dirty="0"/>
                        <a:t>29.0</a:t>
                      </a:r>
                    </a:p>
                  </a:txBody>
                  <a:tcPr anchor="ctr"/>
                </a:tc>
                <a:tc>
                  <a:txBody>
                    <a:bodyPr/>
                    <a:lstStyle/>
                    <a:p>
                      <a:pPr algn="ctr"/>
                      <a:r>
                        <a:rPr lang="en-US" sz="2000" b="0" dirty="0"/>
                        <a:t>127h</a:t>
                      </a:r>
                    </a:p>
                  </a:txBody>
                  <a:tcPr anchor="ctr"/>
                </a:tc>
                <a:tc>
                  <a:txBody>
                    <a:bodyPr/>
                    <a:lstStyle/>
                    <a:p>
                      <a:pPr algn="ctr"/>
                      <a:r>
                        <a:rPr lang="en-US" sz="2000" b="0" dirty="0"/>
                        <a:t>0.3 GB</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8723218"/>
                  </a:ext>
                </a:extLst>
              </a:tr>
              <a:tr h="955631">
                <a:tc>
                  <a:txBody>
                    <a:bodyPr/>
                    <a:lstStyle/>
                    <a:p>
                      <a:pPr marL="0" marR="0" lvl="0" indent="0" algn="l" defTabSz="5381713" rtl="0" eaLnBrk="1" fontAlgn="auto" latinLnBrk="0" hangingPunct="1">
                        <a:lnSpc>
                          <a:spcPct val="100000"/>
                        </a:lnSpc>
                        <a:spcBef>
                          <a:spcPts val="0"/>
                        </a:spcBef>
                        <a:spcAft>
                          <a:spcPts val="0"/>
                        </a:spcAft>
                        <a:buClrTx/>
                        <a:buSzTx/>
                        <a:buFontTx/>
                        <a:buNone/>
                        <a:tabLst/>
                        <a:defRPr/>
                      </a:pPr>
                      <a:r>
                        <a:rPr lang="en-US" sz="2000" b="0" dirty="0"/>
                        <a:t>8-Bit Adam</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b="0" dirty="0"/>
                        <a:t>Machine Translation</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WMT’ 14+16</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Transformer</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t>29.1</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t>115h</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t>1.1 GB</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19578"/>
                  </a:ext>
                </a:extLst>
              </a:tr>
              <a:tr h="955631">
                <a:tc>
                  <a:txBody>
                    <a:bodyPr/>
                    <a:lstStyle/>
                    <a:p>
                      <a:pPr algn="l"/>
                      <a:r>
                        <a:rPr lang="en-US" sz="2000" b="0" dirty="0"/>
                        <a:t>32-Bit Adam</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0" dirty="0"/>
                        <a:t>Language Modeling</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Multiple</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Transformer-1.5B</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9.0</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308 days</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0" dirty="0"/>
                        <a:t>0.0 GB</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83493006"/>
                  </a:ext>
                </a:extLst>
              </a:tr>
              <a:tr h="955631">
                <a:tc>
                  <a:txBody>
                    <a:bodyPr/>
                    <a:lstStyle/>
                    <a:p>
                      <a:pPr algn="l"/>
                      <a:r>
                        <a:rPr lang="en-US" sz="2000" b="0" dirty="0"/>
                        <a:t>32-Bit </a:t>
                      </a:r>
                      <a:r>
                        <a:rPr lang="en-US" sz="2000" b="0" dirty="0" err="1"/>
                        <a:t>Adafactor</a:t>
                      </a:r>
                      <a:endParaRPr lang="en-US" sz="2000" b="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5381713" rtl="0" eaLnBrk="1" fontAlgn="auto" latinLnBrk="0" hangingPunct="1">
                        <a:lnSpc>
                          <a:spcPct val="100000"/>
                        </a:lnSpc>
                        <a:spcBef>
                          <a:spcPts val="0"/>
                        </a:spcBef>
                        <a:spcAft>
                          <a:spcPts val="0"/>
                        </a:spcAft>
                        <a:buClrTx/>
                        <a:buSzTx/>
                        <a:buFontTx/>
                        <a:buNone/>
                        <a:tabLst/>
                        <a:defRPr/>
                      </a:pPr>
                      <a:r>
                        <a:rPr lang="en-US" sz="2000" b="0" dirty="0"/>
                        <a:t>Language Modeling</a:t>
                      </a:r>
                    </a:p>
                  </a:txBody>
                  <a:tcPr anchor="ctr"/>
                </a:tc>
                <a:tc>
                  <a:txBody>
                    <a:bodyPr/>
                    <a:lstStyle/>
                    <a:p>
                      <a:pPr algn="ctr"/>
                      <a:r>
                        <a:rPr lang="en-US" sz="2000" b="0" dirty="0"/>
                        <a:t>Multiple</a:t>
                      </a:r>
                    </a:p>
                  </a:txBody>
                  <a:tcPr anchor="ctr"/>
                </a:tc>
                <a:tc>
                  <a:txBody>
                    <a:bodyPr/>
                    <a:lstStyle/>
                    <a:p>
                      <a:pPr algn="ctr"/>
                      <a:r>
                        <a:rPr lang="en-US" sz="2000" b="0" dirty="0"/>
                        <a:t>Transformer-1.5B</a:t>
                      </a:r>
                    </a:p>
                  </a:txBody>
                  <a:tcPr anchor="ctr"/>
                </a:tc>
                <a:tc>
                  <a:txBody>
                    <a:bodyPr/>
                    <a:lstStyle/>
                    <a:p>
                      <a:pPr algn="ctr"/>
                      <a:r>
                        <a:rPr lang="en-US" sz="2000" b="1" dirty="0"/>
                        <a:t>8.9</a:t>
                      </a:r>
                    </a:p>
                  </a:txBody>
                  <a:tcPr anchor="ctr"/>
                </a:tc>
                <a:tc>
                  <a:txBody>
                    <a:bodyPr/>
                    <a:lstStyle/>
                    <a:p>
                      <a:pPr algn="ctr"/>
                      <a:r>
                        <a:rPr lang="en-US" sz="2000" b="0" dirty="0"/>
                        <a:t>316 days</a:t>
                      </a:r>
                    </a:p>
                  </a:txBody>
                  <a:tcPr anchor="ctr"/>
                </a:tc>
                <a:tc>
                  <a:txBody>
                    <a:bodyPr/>
                    <a:lstStyle/>
                    <a:p>
                      <a:pPr algn="ctr"/>
                      <a:r>
                        <a:rPr lang="en-US" sz="2000" b="0" dirty="0"/>
                        <a:t>5.6 GB</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43318"/>
                  </a:ext>
                </a:extLst>
              </a:tr>
              <a:tr h="955631">
                <a:tc>
                  <a:txBody>
                    <a:bodyPr/>
                    <a:lstStyle/>
                    <a:p>
                      <a:pPr algn="l"/>
                      <a:r>
                        <a:rPr lang="en-US" sz="2000" b="0" dirty="0"/>
                        <a:t>8-Bit Adam</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5381713" rtl="0" eaLnBrk="1" fontAlgn="auto" latinLnBrk="0" hangingPunct="1">
                        <a:lnSpc>
                          <a:spcPct val="100000"/>
                        </a:lnSpc>
                        <a:spcBef>
                          <a:spcPts val="0"/>
                        </a:spcBef>
                        <a:spcAft>
                          <a:spcPts val="0"/>
                        </a:spcAft>
                        <a:buClrTx/>
                        <a:buSzTx/>
                        <a:buFontTx/>
                        <a:buNone/>
                        <a:tabLst/>
                        <a:defRPr/>
                      </a:pPr>
                      <a:r>
                        <a:rPr lang="en-US" sz="2000" b="0" dirty="0"/>
                        <a:t>Language Modeling</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Multiple</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Transformer-1.5B</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0" dirty="0"/>
                        <a:t>9.0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t>297 days</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t>8.5 GB</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720653"/>
                  </a:ext>
                </a:extLst>
              </a:tr>
            </a:tbl>
          </a:graphicData>
        </a:graphic>
      </p:graphicFrame>
      <p:sp>
        <p:nvSpPr>
          <p:cNvPr id="20" name="TextBox 19">
            <a:extLst>
              <a:ext uri="{FF2B5EF4-FFF2-40B4-BE49-F238E27FC236}">
                <a16:creationId xmlns:a16="http://schemas.microsoft.com/office/drawing/2014/main" id="{3D78D773-9B72-681E-FA84-8F3EA5A9FD7F}"/>
              </a:ext>
            </a:extLst>
          </p:cNvPr>
          <p:cNvSpPr txBox="1"/>
          <p:nvPr/>
        </p:nvSpPr>
        <p:spPr>
          <a:xfrm>
            <a:off x="1002891" y="35399727"/>
            <a:ext cx="13250769" cy="646331"/>
          </a:xfrm>
          <a:prstGeom prst="rect">
            <a:avLst/>
          </a:prstGeom>
          <a:noFill/>
        </p:spPr>
        <p:txBody>
          <a:bodyPr wrap="square" rtlCol="0">
            <a:spAutoFit/>
          </a:bodyPr>
          <a:lstStyle/>
          <a:p>
            <a:r>
              <a:rPr lang="en-US" sz="1600" dirty="0"/>
              <a:t>*</a:t>
            </a:r>
            <a:r>
              <a:rPr lang="en-US" sz="1600" b="1" dirty="0"/>
              <a:t>Metric: </a:t>
            </a:r>
            <a:r>
              <a:rPr lang="en-US" sz="1800" b="0" i="0" kern="1200" dirty="0">
                <a:solidFill>
                  <a:schemeClr val="dk1"/>
                </a:solidFill>
                <a:effectLst/>
                <a:latin typeface="+mn-lt"/>
                <a:ea typeface="+mn-ea"/>
                <a:cs typeface="+mn-cs"/>
              </a:rPr>
              <a:t>General Language Understanding Evaluation: Mean Accuracy/Correlation. Machine Translation: BLEU (bilingual evaluation understudy). Language Modeling: Perplexity</a:t>
            </a:r>
            <a:endParaRPr lang="en-US" sz="1400" dirty="0"/>
          </a:p>
        </p:txBody>
      </p:sp>
      <p:graphicFrame>
        <p:nvGraphicFramePr>
          <p:cNvPr id="6" name="Table 5">
            <a:extLst>
              <a:ext uri="{FF2B5EF4-FFF2-40B4-BE49-F238E27FC236}">
                <a16:creationId xmlns:a16="http://schemas.microsoft.com/office/drawing/2014/main" id="{5873394C-B5CC-00CA-965B-0B72822C95DB}"/>
              </a:ext>
            </a:extLst>
          </p:cNvPr>
          <p:cNvGraphicFramePr>
            <a:graphicFrameLocks noGrp="1"/>
          </p:cNvGraphicFramePr>
          <p:nvPr>
            <p:extLst>
              <p:ext uri="{D42A27DB-BD31-4B8C-83A1-F6EECF244321}">
                <p14:modId xmlns:p14="http://schemas.microsoft.com/office/powerpoint/2010/main" val="2060947329"/>
              </p:ext>
            </p:extLst>
          </p:nvPr>
        </p:nvGraphicFramePr>
        <p:xfrm>
          <a:off x="15880682" y="10727832"/>
          <a:ext cx="13450638" cy="3176859"/>
        </p:xfrm>
        <a:graphic>
          <a:graphicData uri="http://schemas.openxmlformats.org/drawingml/2006/table">
            <a:tbl>
              <a:tblPr>
                <a:tableStyleId>{5C22544A-7EE6-4342-B048-85BDC9FD1C3A}</a:tableStyleId>
              </a:tblPr>
              <a:tblGrid>
                <a:gridCol w="3891810">
                  <a:extLst>
                    <a:ext uri="{9D8B030D-6E8A-4147-A177-3AD203B41FA5}">
                      <a16:colId xmlns:a16="http://schemas.microsoft.com/office/drawing/2014/main" val="3788240523"/>
                    </a:ext>
                  </a:extLst>
                </a:gridCol>
                <a:gridCol w="2389707">
                  <a:extLst>
                    <a:ext uri="{9D8B030D-6E8A-4147-A177-3AD203B41FA5}">
                      <a16:colId xmlns:a16="http://schemas.microsoft.com/office/drawing/2014/main" val="3612594385"/>
                    </a:ext>
                  </a:extLst>
                </a:gridCol>
                <a:gridCol w="2389707">
                  <a:extLst>
                    <a:ext uri="{9D8B030D-6E8A-4147-A177-3AD203B41FA5}">
                      <a16:colId xmlns:a16="http://schemas.microsoft.com/office/drawing/2014/main" val="183612069"/>
                    </a:ext>
                  </a:extLst>
                </a:gridCol>
                <a:gridCol w="2389707">
                  <a:extLst>
                    <a:ext uri="{9D8B030D-6E8A-4147-A177-3AD203B41FA5}">
                      <a16:colId xmlns:a16="http://schemas.microsoft.com/office/drawing/2014/main" val="3085449753"/>
                    </a:ext>
                  </a:extLst>
                </a:gridCol>
                <a:gridCol w="2389707">
                  <a:extLst>
                    <a:ext uri="{9D8B030D-6E8A-4147-A177-3AD203B41FA5}">
                      <a16:colId xmlns:a16="http://schemas.microsoft.com/office/drawing/2014/main" val="2738531095"/>
                    </a:ext>
                  </a:extLst>
                </a:gridCol>
              </a:tblGrid>
              <a:tr h="795259">
                <a:tc>
                  <a:txBody>
                    <a:bodyPr/>
                    <a:lstStyle/>
                    <a:p>
                      <a:pPr marL="0" algn="ctr" defTabSz="5381713" rtl="0" eaLnBrk="1" fontAlgn="t" latinLnBrk="0" hangingPunct="1">
                        <a:spcBef>
                          <a:spcPts val="0"/>
                        </a:spcBef>
                        <a:spcAft>
                          <a:spcPts val="0"/>
                        </a:spcAft>
                      </a:pPr>
                      <a:r>
                        <a:rPr lang="en-US" sz="2800" b="1" i="0" u="none" strike="noStrike" kern="1200" dirty="0">
                          <a:solidFill>
                            <a:schemeClr val="tx1"/>
                          </a:solidFill>
                          <a:effectLst/>
                          <a:latin typeface="+mn-lt"/>
                          <a:ea typeface="+mn-ea"/>
                          <a:cs typeface="+mn-cs"/>
                        </a:rPr>
                        <a:t>Optimizer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C2F4"/>
                    </a:solidFill>
                  </a:tcPr>
                </a:tc>
                <a:tc gridSpan="2">
                  <a:txBody>
                    <a:bodyPr/>
                    <a:lstStyle/>
                    <a:p>
                      <a:pPr algn="ctr" rtl="0" fontAlgn="t"/>
                      <a:r>
                        <a:rPr lang="en-US" sz="2800" b="1" u="none" strike="noStrike" dirty="0">
                          <a:effectLst/>
                        </a:rPr>
                        <a:t>Adam</a:t>
                      </a:r>
                      <a:endParaRPr lang="en-US" sz="28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C2F4"/>
                    </a:solidFill>
                  </a:tcPr>
                </a:tc>
                <a:tc hMerge="1">
                  <a:txBody>
                    <a:bodyPr/>
                    <a:lstStyle/>
                    <a:p>
                      <a:endParaRPr lang="en-US"/>
                    </a:p>
                  </a:txBody>
                  <a:tcPr/>
                </a:tc>
                <a:tc gridSpan="2">
                  <a:txBody>
                    <a:bodyPr/>
                    <a:lstStyle/>
                    <a:p>
                      <a:pPr algn="ctr" rtl="0" fontAlgn="t"/>
                      <a:r>
                        <a:rPr lang="en-US" sz="2800" b="1" u="none" strike="noStrike" dirty="0">
                          <a:effectLst/>
                        </a:rPr>
                        <a:t>Adam8Bit</a:t>
                      </a:r>
                      <a:endParaRPr lang="en-US" sz="28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C2F4"/>
                    </a:solidFill>
                  </a:tcPr>
                </a:tc>
                <a:tc hMerge="1">
                  <a:txBody>
                    <a:bodyPr/>
                    <a:lstStyle/>
                    <a:p>
                      <a:endParaRPr lang="en-US"/>
                    </a:p>
                  </a:txBody>
                  <a:tcPr/>
                </a:tc>
                <a:extLst>
                  <a:ext uri="{0D108BD9-81ED-4DB2-BD59-A6C34878D82A}">
                    <a16:rowId xmlns:a16="http://schemas.microsoft.com/office/drawing/2014/main" val="1980320693"/>
                  </a:ext>
                </a:extLst>
              </a:tr>
              <a:tr h="595400">
                <a:tc>
                  <a:txBody>
                    <a:bodyPr/>
                    <a:lstStyle/>
                    <a:p>
                      <a:pPr algn="ctr" rtl="0" fontAlgn="t"/>
                      <a:r>
                        <a:rPr lang="en-US" sz="2800" u="none" strike="noStrike">
                          <a:effectLst/>
                        </a:rPr>
                        <a:t>Number of Epochs</a:t>
                      </a:r>
                      <a:endParaRPr lang="en-US" sz="28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US" sz="2800" u="none" strike="noStrike" dirty="0">
                          <a:effectLst/>
                        </a:rPr>
                        <a:t>50</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US" sz="2800" u="none" strike="noStrike" dirty="0">
                          <a:effectLst/>
                        </a:rPr>
                        <a:t>100</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US" sz="2800" u="none" strike="noStrike" dirty="0">
                          <a:effectLst/>
                        </a:rPr>
                        <a:t>50</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US" sz="2800" u="none" strike="noStrike">
                          <a:effectLst/>
                        </a:rPr>
                        <a:t>100</a:t>
                      </a:r>
                      <a:endParaRPr lang="en-US" sz="28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7644808"/>
                  </a:ext>
                </a:extLst>
              </a:tr>
              <a:tr h="595400">
                <a:tc>
                  <a:txBody>
                    <a:bodyPr/>
                    <a:lstStyle/>
                    <a:p>
                      <a:pPr marL="0" algn="ctr" defTabSz="5381713" rtl="0" eaLnBrk="1" fontAlgn="ctr" latinLnBrk="0" hangingPunct="1"/>
                      <a:r>
                        <a:rPr lang="en-US" sz="2800" u="none" strike="noStrike" kern="1200" dirty="0">
                          <a:solidFill>
                            <a:schemeClr val="tx1"/>
                          </a:solidFill>
                          <a:effectLst/>
                          <a:latin typeface="+mn-lt"/>
                          <a:ea typeface="+mn-ea"/>
                          <a:cs typeface="+mn-cs"/>
                        </a:rPr>
                        <a:t>Metric (Val. Loss)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marL="0" algn="ctr" defTabSz="5381713" rtl="0" eaLnBrk="1" fontAlgn="ctr" latinLnBrk="0" hangingPunct="1"/>
                      <a:r>
                        <a:rPr lang="en-US" sz="2800" u="none" strike="noStrike" kern="1200" dirty="0">
                          <a:solidFill>
                            <a:schemeClr val="tx1"/>
                          </a:solidFill>
                          <a:effectLst/>
                          <a:latin typeface="+mn-lt"/>
                          <a:ea typeface="+mn-ea"/>
                          <a:cs typeface="+mn-cs"/>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marL="0" algn="ctr" defTabSz="5381713" rtl="0" eaLnBrk="1" fontAlgn="ctr" latinLnBrk="0" hangingPunct="1"/>
                      <a:r>
                        <a:rPr lang="en-US" sz="2800" u="none" strike="noStrike" kern="1200" dirty="0">
                          <a:solidFill>
                            <a:schemeClr val="tx1"/>
                          </a:solidFill>
                          <a:effectLst/>
                          <a:latin typeface="+mn-lt"/>
                          <a:ea typeface="+mn-ea"/>
                          <a:cs typeface="+mn-cs"/>
                        </a:rPr>
                        <a:t>0.148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marL="0" algn="ctr" defTabSz="5381713" rtl="0" eaLnBrk="1" fontAlgn="ctr" latinLnBrk="0" hangingPunct="1"/>
                      <a:r>
                        <a:rPr lang="en-US" sz="2800" u="none" strike="noStrike" kern="1200" dirty="0">
                          <a:solidFill>
                            <a:schemeClr val="tx1"/>
                          </a:solidFill>
                          <a:effectLst/>
                          <a:latin typeface="+mn-lt"/>
                          <a:ea typeface="+mn-ea"/>
                          <a:cs typeface="+mn-cs"/>
                        </a:rPr>
                        <a:t>0.102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marL="0" algn="ctr" defTabSz="5381713" rtl="0" eaLnBrk="1" fontAlgn="ctr" latinLnBrk="0" hangingPunct="1"/>
                      <a:r>
                        <a:rPr lang="en-US" sz="2800" u="none" strike="noStrike" kern="1200" dirty="0">
                          <a:solidFill>
                            <a:schemeClr val="tx1"/>
                          </a:solidFill>
                          <a:effectLst/>
                          <a:latin typeface="+mn-lt"/>
                          <a:ea typeface="+mn-ea"/>
                          <a:cs typeface="+mn-cs"/>
                        </a:rPr>
                        <a:t>0.232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2304346245"/>
                  </a:ext>
                </a:extLst>
              </a:tr>
              <a:tr h="595400">
                <a:tc>
                  <a:txBody>
                    <a:bodyPr/>
                    <a:lstStyle/>
                    <a:p>
                      <a:pPr algn="ctr" rtl="0" fontAlgn="t"/>
                      <a:r>
                        <a:rPr lang="en-US" sz="2800" u="none" strike="noStrike">
                          <a:effectLst/>
                        </a:rPr>
                        <a:t>Time (Seconds)🔻</a:t>
                      </a:r>
                      <a:endParaRPr lang="en-US" sz="28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US" sz="2800" u="none" strike="noStrike">
                          <a:effectLst/>
                        </a:rPr>
                        <a:t>32.026</a:t>
                      </a:r>
                      <a:endParaRPr lang="en-US" sz="28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US" sz="2800" u="none" strike="noStrike">
                          <a:effectLst/>
                        </a:rPr>
                        <a:t>64.274</a:t>
                      </a:r>
                      <a:endParaRPr lang="en-US" sz="28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US" sz="2800" u="none" strike="noStrike" dirty="0">
                          <a:effectLst/>
                        </a:rPr>
                        <a:t>29.493</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US" sz="2800" u="none" strike="noStrike" dirty="0">
                          <a:effectLst/>
                        </a:rPr>
                        <a:t>58.991</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770294"/>
                  </a:ext>
                </a:extLst>
              </a:tr>
              <a:tr h="595400">
                <a:tc>
                  <a:txBody>
                    <a:bodyPr/>
                    <a:lstStyle/>
                    <a:p>
                      <a:pPr algn="ctr" rtl="0" fontAlgn="t"/>
                      <a:r>
                        <a:rPr lang="en-US" sz="2800" u="none" strike="noStrike" dirty="0">
                          <a:effectLst/>
                        </a:rPr>
                        <a:t>Memory Used (MB) 🔻</a:t>
                      </a:r>
                      <a:endParaRPr lang="en-US" sz="28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rtl="0" fontAlgn="t"/>
                      <a:r>
                        <a:rPr lang="en-US" sz="2800" u="none" strike="noStrike" dirty="0">
                          <a:effectLst/>
                        </a:rPr>
                        <a:t>196.46</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rtl="0" fontAlgn="t"/>
                      <a:r>
                        <a:rPr lang="en-US" sz="2800" u="none" strike="noStrike" dirty="0">
                          <a:effectLst/>
                        </a:rPr>
                        <a:t>422.36</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rtl="0" fontAlgn="t"/>
                      <a:r>
                        <a:rPr lang="en-US" sz="2800" u="none" strike="noStrike" dirty="0">
                          <a:effectLst/>
                        </a:rPr>
                        <a:t>182.79</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rtl="0" fontAlgn="t"/>
                      <a:r>
                        <a:rPr lang="en-US" sz="2800" u="none" strike="noStrike" dirty="0">
                          <a:effectLst/>
                        </a:rPr>
                        <a:t>402.04</a:t>
                      </a:r>
                      <a:endParaRPr lang="en-US" sz="2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3594202455"/>
                  </a:ext>
                </a:extLst>
              </a:tr>
            </a:tbl>
          </a:graphicData>
        </a:graphic>
      </p:graphicFrame>
      <p:graphicFrame>
        <p:nvGraphicFramePr>
          <p:cNvPr id="10" name="Table 9">
            <a:extLst>
              <a:ext uri="{FF2B5EF4-FFF2-40B4-BE49-F238E27FC236}">
                <a16:creationId xmlns:a16="http://schemas.microsoft.com/office/drawing/2014/main" id="{DA56C60B-F89E-F258-DB64-36A5054DC504}"/>
              </a:ext>
            </a:extLst>
          </p:cNvPr>
          <p:cNvGraphicFramePr>
            <a:graphicFrameLocks noGrp="1"/>
          </p:cNvGraphicFramePr>
          <p:nvPr>
            <p:extLst>
              <p:ext uri="{D42A27DB-BD31-4B8C-83A1-F6EECF244321}">
                <p14:modId xmlns:p14="http://schemas.microsoft.com/office/powerpoint/2010/main" val="2110821932"/>
              </p:ext>
            </p:extLst>
          </p:nvPr>
        </p:nvGraphicFramePr>
        <p:xfrm>
          <a:off x="15936794" y="32271427"/>
          <a:ext cx="13335528" cy="3155915"/>
        </p:xfrm>
        <a:graphic>
          <a:graphicData uri="http://schemas.openxmlformats.org/drawingml/2006/table">
            <a:tbl>
              <a:tblPr>
                <a:tableStyleId>{5C22544A-7EE6-4342-B048-85BDC9FD1C3A}</a:tableStyleId>
              </a:tblPr>
              <a:tblGrid>
                <a:gridCol w="2000983">
                  <a:extLst>
                    <a:ext uri="{9D8B030D-6E8A-4147-A177-3AD203B41FA5}">
                      <a16:colId xmlns:a16="http://schemas.microsoft.com/office/drawing/2014/main" val="1336974149"/>
                    </a:ext>
                  </a:extLst>
                </a:gridCol>
                <a:gridCol w="4680482">
                  <a:extLst>
                    <a:ext uri="{9D8B030D-6E8A-4147-A177-3AD203B41FA5}">
                      <a16:colId xmlns:a16="http://schemas.microsoft.com/office/drawing/2014/main" val="724017110"/>
                    </a:ext>
                  </a:extLst>
                </a:gridCol>
                <a:gridCol w="2150901">
                  <a:extLst>
                    <a:ext uri="{9D8B030D-6E8A-4147-A177-3AD203B41FA5}">
                      <a16:colId xmlns:a16="http://schemas.microsoft.com/office/drawing/2014/main" val="494365862"/>
                    </a:ext>
                  </a:extLst>
                </a:gridCol>
                <a:gridCol w="4503162">
                  <a:extLst>
                    <a:ext uri="{9D8B030D-6E8A-4147-A177-3AD203B41FA5}">
                      <a16:colId xmlns:a16="http://schemas.microsoft.com/office/drawing/2014/main" val="480562550"/>
                    </a:ext>
                  </a:extLst>
                </a:gridCol>
              </a:tblGrid>
              <a:tr h="631183">
                <a:tc gridSpan="2">
                  <a:txBody>
                    <a:bodyPr/>
                    <a:lstStyle/>
                    <a:p>
                      <a:pPr algn="ctr" rtl="0" fontAlgn="t"/>
                      <a:r>
                        <a:rPr lang="en-US" sz="2800" u="none" strike="noStrike" dirty="0">
                          <a:effectLst/>
                          <a:latin typeface="+mn-lt"/>
                        </a:rPr>
                        <a:t>Optimizer</a:t>
                      </a:r>
                      <a:endParaRPr lang="en-US" sz="28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A4C2F4"/>
                    </a:solidFill>
                  </a:tcPr>
                </a:tc>
                <a:tc hMerge="1">
                  <a:txBody>
                    <a:bodyPr/>
                    <a:lstStyle/>
                    <a:p>
                      <a:endParaRPr lang="en-US"/>
                    </a:p>
                  </a:txBody>
                  <a:tcPr/>
                </a:tc>
                <a:tc>
                  <a:txBody>
                    <a:bodyPr/>
                    <a:lstStyle/>
                    <a:p>
                      <a:pPr algn="ctr" rtl="0" fontAlgn="t"/>
                      <a:r>
                        <a:rPr lang="en-US" sz="2800" u="none" strike="noStrike" dirty="0">
                          <a:effectLst/>
                          <a:latin typeface="+mn-lt"/>
                        </a:rPr>
                        <a:t>Adam</a:t>
                      </a:r>
                      <a:endParaRPr lang="en-US" sz="2800" b="0" i="0" u="none" strike="noStrike" dirty="0">
                        <a:solidFill>
                          <a:srgbClr val="000000"/>
                        </a:solidFill>
                        <a:effectLst/>
                        <a:latin typeface="+mn-lt"/>
                      </a:endParaRPr>
                    </a:p>
                  </a:txBody>
                  <a:tcPr marL="9525" marR="9525" marT="9525" marB="0" anchor="ctr">
                    <a:lnT w="12700" cap="flat" cmpd="sng" algn="ctr">
                      <a:solidFill>
                        <a:schemeClr val="tx1"/>
                      </a:solidFill>
                      <a:prstDash val="solid"/>
                      <a:round/>
                      <a:headEnd type="none" w="med" len="med"/>
                      <a:tailEnd type="none" w="med" len="med"/>
                    </a:lnT>
                    <a:solidFill>
                      <a:srgbClr val="A4C2F4"/>
                    </a:solidFill>
                  </a:tcPr>
                </a:tc>
                <a:tc>
                  <a:txBody>
                    <a:bodyPr/>
                    <a:lstStyle/>
                    <a:p>
                      <a:pPr algn="ctr" rtl="0" fontAlgn="t"/>
                      <a:r>
                        <a:rPr lang="en-US" sz="2800" u="none" strike="noStrike" dirty="0">
                          <a:effectLst/>
                          <a:latin typeface="+mn-lt"/>
                        </a:rPr>
                        <a:t>Adam8Bit</a:t>
                      </a:r>
                      <a:endParaRPr lang="en-US" sz="2800" b="0" i="0" u="none" strike="noStrike" dirty="0">
                        <a:solidFill>
                          <a:srgbClr val="000000"/>
                        </a:solidFill>
                        <a:effectLst/>
                        <a:latin typeface="+mn-lt"/>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A4C2F4"/>
                    </a:solidFill>
                  </a:tcPr>
                </a:tc>
                <a:extLst>
                  <a:ext uri="{0D108BD9-81ED-4DB2-BD59-A6C34878D82A}">
                    <a16:rowId xmlns:a16="http://schemas.microsoft.com/office/drawing/2014/main" val="57042726"/>
                  </a:ext>
                </a:extLst>
              </a:tr>
              <a:tr h="631183">
                <a:tc rowSpan="2">
                  <a:txBody>
                    <a:bodyPr/>
                    <a:lstStyle/>
                    <a:p>
                      <a:pPr algn="ctr" rtl="0" fontAlgn="t"/>
                      <a:r>
                        <a:rPr lang="en-US" sz="2800" u="none" strike="noStrike" dirty="0">
                          <a:effectLst/>
                          <a:latin typeface="+mn-lt"/>
                        </a:rPr>
                        <a:t>Metric</a:t>
                      </a:r>
                      <a:endParaRPr lang="en-US" sz="28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solidFill>
                      <a:srgbClr val="CCCCCC"/>
                    </a:solidFill>
                  </a:tcPr>
                </a:tc>
                <a:tc>
                  <a:txBody>
                    <a:bodyPr/>
                    <a:lstStyle/>
                    <a:p>
                      <a:pPr algn="ctr" rtl="0" fontAlgn="t"/>
                      <a:r>
                        <a:rPr lang="en-US" sz="2800" u="none" strike="noStrike" dirty="0">
                          <a:effectLst/>
                          <a:latin typeface="+mn-lt"/>
                        </a:rPr>
                        <a:t>Val. Loss🔻</a:t>
                      </a:r>
                      <a:endParaRPr lang="en-US" sz="2800" b="1" i="0" u="none" strike="noStrike" dirty="0">
                        <a:solidFill>
                          <a:srgbClr val="000000"/>
                        </a:solidFill>
                        <a:effectLst/>
                        <a:latin typeface="+mn-lt"/>
                      </a:endParaRPr>
                    </a:p>
                  </a:txBody>
                  <a:tcPr marL="9525" marR="9525" marT="9525" marB="0" anchor="ctr">
                    <a:solidFill>
                      <a:srgbClr val="CCCCCC"/>
                    </a:solidFill>
                  </a:tcPr>
                </a:tc>
                <a:tc>
                  <a:txBody>
                    <a:bodyPr/>
                    <a:lstStyle/>
                    <a:p>
                      <a:pPr algn="ctr" rtl="0" fontAlgn="t"/>
                      <a:r>
                        <a:rPr lang="en-US" sz="2800" u="none" strike="noStrike" dirty="0">
                          <a:effectLst/>
                          <a:latin typeface="+mn-lt"/>
                        </a:rPr>
                        <a:t>0.683</a:t>
                      </a:r>
                      <a:endParaRPr lang="en-US" sz="2800" b="0" i="0" u="none" strike="noStrike" dirty="0">
                        <a:solidFill>
                          <a:srgbClr val="000000"/>
                        </a:solidFill>
                        <a:effectLst/>
                        <a:latin typeface="+mn-lt"/>
                      </a:endParaRPr>
                    </a:p>
                  </a:txBody>
                  <a:tcPr marL="9525" marR="9525" marT="9525" marB="0" anchor="ctr">
                    <a:solidFill>
                      <a:srgbClr val="CCCCCC"/>
                    </a:solidFill>
                  </a:tcPr>
                </a:tc>
                <a:tc>
                  <a:txBody>
                    <a:bodyPr/>
                    <a:lstStyle/>
                    <a:p>
                      <a:pPr algn="ctr" rtl="0" fontAlgn="t"/>
                      <a:r>
                        <a:rPr lang="en-US" sz="2800" u="none" strike="noStrike" dirty="0">
                          <a:effectLst/>
                          <a:latin typeface="+mn-lt"/>
                        </a:rPr>
                        <a:t>3.586</a:t>
                      </a:r>
                      <a:endParaRPr lang="en-US" sz="2800" b="0" i="0" u="none" strike="noStrike" dirty="0">
                        <a:solidFill>
                          <a:srgbClr val="000000"/>
                        </a:solidFill>
                        <a:effectLst/>
                        <a:latin typeface="+mn-lt"/>
                      </a:endParaRPr>
                    </a:p>
                  </a:txBody>
                  <a:tcPr marL="9525" marR="9525" marT="9525" marB="0" anchor="ctr">
                    <a:lnR w="12700" cap="flat" cmpd="sng" algn="ctr">
                      <a:solidFill>
                        <a:schemeClr val="tx1"/>
                      </a:solidFill>
                      <a:prstDash val="solid"/>
                      <a:round/>
                      <a:headEnd type="none" w="med" len="med"/>
                      <a:tailEnd type="none" w="med" len="med"/>
                    </a:lnR>
                    <a:solidFill>
                      <a:srgbClr val="CCCCCC"/>
                    </a:solidFill>
                  </a:tcPr>
                </a:tc>
                <a:extLst>
                  <a:ext uri="{0D108BD9-81ED-4DB2-BD59-A6C34878D82A}">
                    <a16:rowId xmlns:a16="http://schemas.microsoft.com/office/drawing/2014/main" val="1925278806"/>
                  </a:ext>
                </a:extLst>
              </a:tr>
              <a:tr h="631183">
                <a:tc vMerge="1">
                  <a:txBody>
                    <a:bodyPr/>
                    <a:lstStyle/>
                    <a:p>
                      <a:endParaRPr lang="en-US" dirty="0"/>
                    </a:p>
                  </a:txBody>
                  <a:tcPr/>
                </a:tc>
                <a:tc>
                  <a:txBody>
                    <a:bodyPr/>
                    <a:lstStyle/>
                    <a:p>
                      <a:pPr algn="ctr" rtl="0" fontAlgn="t"/>
                      <a:r>
                        <a:rPr lang="en-US" sz="2800" b="0" i="0" u="none" strike="noStrike" dirty="0">
                          <a:solidFill>
                            <a:srgbClr val="000000"/>
                          </a:solidFill>
                          <a:effectLst/>
                          <a:latin typeface="+mn-lt"/>
                        </a:rPr>
                        <a:t>F1 Score (weighted) </a:t>
                      </a:r>
                      <a:r>
                        <a:rPr lang="en-US" sz="3200" b="0" i="0" u="none" strike="noStrike" dirty="0">
                          <a:solidFill>
                            <a:srgbClr val="00B050"/>
                          </a:solidFill>
                          <a:effectLst/>
                          <a:latin typeface="+mn-lt"/>
                        </a:rPr>
                        <a:t>🔺</a:t>
                      </a:r>
                      <a:endParaRPr lang="en-US" sz="2800" b="0" i="0" u="none" strike="noStrike" dirty="0">
                        <a:solidFill>
                          <a:srgbClr val="00B050"/>
                        </a:solidFill>
                        <a:effectLst/>
                        <a:latin typeface="+mn-lt"/>
                      </a:endParaRPr>
                    </a:p>
                  </a:txBody>
                  <a:tcPr marL="9525" marR="9525" marT="9525" marB="0" anchor="ctr">
                    <a:solidFill>
                      <a:srgbClr val="CCCCCC"/>
                    </a:solidFill>
                  </a:tcPr>
                </a:tc>
                <a:tc>
                  <a:txBody>
                    <a:bodyPr/>
                    <a:lstStyle/>
                    <a:p>
                      <a:pPr algn="ctr" rtl="0" fontAlgn="t"/>
                      <a:r>
                        <a:rPr lang="en-US" sz="2800" u="none" strike="noStrike" dirty="0">
                          <a:effectLst/>
                          <a:latin typeface="+mn-lt"/>
                        </a:rPr>
                        <a:t>0.875</a:t>
                      </a:r>
                      <a:endParaRPr lang="en-US" sz="2800" b="0" i="0" u="none" strike="noStrike" dirty="0">
                        <a:solidFill>
                          <a:srgbClr val="000000"/>
                        </a:solidFill>
                        <a:effectLst/>
                        <a:latin typeface="+mn-lt"/>
                      </a:endParaRPr>
                    </a:p>
                  </a:txBody>
                  <a:tcPr marL="9525" marR="9525" marT="9525" marB="0" anchor="ctr">
                    <a:solidFill>
                      <a:srgbClr val="CCCCCC"/>
                    </a:solidFill>
                  </a:tcPr>
                </a:tc>
                <a:tc>
                  <a:txBody>
                    <a:bodyPr/>
                    <a:lstStyle/>
                    <a:p>
                      <a:pPr algn="ctr" rtl="0" fontAlgn="t"/>
                      <a:r>
                        <a:rPr lang="en-US" sz="2800" u="none" strike="noStrike" dirty="0">
                          <a:effectLst/>
                          <a:latin typeface="+mn-lt"/>
                        </a:rPr>
                        <a:t>0.665</a:t>
                      </a:r>
                      <a:endParaRPr lang="en-US" sz="2800" b="0" i="0" u="none" strike="noStrike" dirty="0">
                        <a:solidFill>
                          <a:srgbClr val="000000"/>
                        </a:solidFill>
                        <a:effectLst/>
                        <a:latin typeface="+mn-lt"/>
                      </a:endParaRPr>
                    </a:p>
                  </a:txBody>
                  <a:tcPr marL="9525" marR="9525" marT="9525" marB="0" anchor="ctr">
                    <a:lnR w="12700" cap="flat" cmpd="sng" algn="ctr">
                      <a:solidFill>
                        <a:schemeClr val="tx1"/>
                      </a:solidFill>
                      <a:prstDash val="solid"/>
                      <a:round/>
                      <a:headEnd type="none" w="med" len="med"/>
                      <a:tailEnd type="none" w="med" len="med"/>
                    </a:lnR>
                    <a:solidFill>
                      <a:srgbClr val="CCCCCC"/>
                    </a:solidFill>
                  </a:tcPr>
                </a:tc>
                <a:extLst>
                  <a:ext uri="{0D108BD9-81ED-4DB2-BD59-A6C34878D82A}">
                    <a16:rowId xmlns:a16="http://schemas.microsoft.com/office/drawing/2014/main" val="2526327930"/>
                  </a:ext>
                </a:extLst>
              </a:tr>
              <a:tr h="631183">
                <a:tc gridSpan="2">
                  <a:txBody>
                    <a:bodyPr/>
                    <a:lstStyle/>
                    <a:p>
                      <a:pPr algn="ctr" rtl="0" fontAlgn="t"/>
                      <a:r>
                        <a:rPr lang="en-US" sz="2800" u="none" strike="noStrike" dirty="0">
                          <a:effectLst/>
                          <a:latin typeface="+mn-lt"/>
                        </a:rPr>
                        <a:t>Time (Seconds) 🔻</a:t>
                      </a:r>
                      <a:endParaRPr lang="en-US" sz="28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noFill/>
                  </a:tcPr>
                </a:tc>
                <a:tc hMerge="1">
                  <a:txBody>
                    <a:bodyPr/>
                    <a:lstStyle/>
                    <a:p>
                      <a:endParaRPr lang="en-US"/>
                    </a:p>
                  </a:txBody>
                  <a:tcPr/>
                </a:tc>
                <a:tc>
                  <a:txBody>
                    <a:bodyPr/>
                    <a:lstStyle/>
                    <a:p>
                      <a:pPr algn="ctr" rtl="0" fontAlgn="t"/>
                      <a:r>
                        <a:rPr lang="en-US" sz="2800" u="none" strike="noStrike" dirty="0">
                          <a:effectLst/>
                          <a:latin typeface="+mn-lt"/>
                        </a:rPr>
                        <a:t>737.111</a:t>
                      </a:r>
                      <a:endParaRPr lang="en-US" sz="2800" b="0" i="0" u="none" strike="noStrike" dirty="0">
                        <a:solidFill>
                          <a:srgbClr val="000000"/>
                        </a:solidFill>
                        <a:effectLst/>
                        <a:latin typeface="+mn-lt"/>
                      </a:endParaRPr>
                    </a:p>
                  </a:txBody>
                  <a:tcPr marL="9525" marR="9525" marT="9525" marB="0" anchor="ctr">
                    <a:noFill/>
                  </a:tcPr>
                </a:tc>
                <a:tc>
                  <a:txBody>
                    <a:bodyPr/>
                    <a:lstStyle/>
                    <a:p>
                      <a:pPr algn="ctr" rtl="0" fontAlgn="t"/>
                      <a:r>
                        <a:rPr lang="en-US" sz="2800" u="none" strike="noStrike" dirty="0">
                          <a:effectLst/>
                          <a:latin typeface="+mn-lt"/>
                        </a:rPr>
                        <a:t>673.058</a:t>
                      </a:r>
                      <a:endParaRPr lang="en-US" sz="2800" b="0" i="0" u="none" strike="noStrike" dirty="0">
                        <a:solidFill>
                          <a:srgbClr val="000000"/>
                        </a:solidFill>
                        <a:effectLst/>
                        <a:latin typeface="+mn-lt"/>
                      </a:endParaRPr>
                    </a:p>
                  </a:txBody>
                  <a:tcPr marL="9525" marR="9525" marT="9525"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76074064"/>
                  </a:ext>
                </a:extLst>
              </a:tr>
              <a:tr h="631183">
                <a:tc gridSpan="2">
                  <a:txBody>
                    <a:bodyPr/>
                    <a:lstStyle/>
                    <a:p>
                      <a:pPr algn="ctr" rtl="0" fontAlgn="t"/>
                      <a:r>
                        <a:rPr lang="en-US" sz="2800" u="none" strike="noStrike" dirty="0">
                          <a:effectLst/>
                          <a:latin typeface="+mn-lt"/>
                        </a:rPr>
                        <a:t>Memory Used (MB)🔻</a:t>
                      </a:r>
                      <a:endParaRPr lang="en-US" sz="28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CCCCCC"/>
                    </a:solidFill>
                  </a:tcPr>
                </a:tc>
                <a:tc hMerge="1">
                  <a:txBody>
                    <a:bodyPr/>
                    <a:lstStyle/>
                    <a:p>
                      <a:endParaRPr lang="en-US"/>
                    </a:p>
                  </a:txBody>
                  <a:tcPr/>
                </a:tc>
                <a:tc>
                  <a:txBody>
                    <a:bodyPr/>
                    <a:lstStyle/>
                    <a:p>
                      <a:pPr algn="ctr" rtl="0" fontAlgn="t"/>
                      <a:r>
                        <a:rPr lang="en-US" sz="2800" u="none" strike="noStrike" dirty="0">
                          <a:effectLst/>
                          <a:latin typeface="+mn-lt"/>
                        </a:rPr>
                        <a:t>2816.19</a:t>
                      </a:r>
                      <a:endParaRPr lang="en-US" sz="2800" b="0" i="0" u="none" strike="noStrike" dirty="0">
                        <a:solidFill>
                          <a:srgbClr val="000000"/>
                        </a:solidFill>
                        <a:effectLst/>
                        <a:latin typeface="+mn-lt"/>
                      </a:endParaRPr>
                    </a:p>
                  </a:txBody>
                  <a:tcPr marL="9525" marR="9525" marT="9525" marB="0" anchor="ctr">
                    <a:lnB w="12700" cap="flat" cmpd="sng" algn="ctr">
                      <a:solidFill>
                        <a:schemeClr val="tx1"/>
                      </a:solidFill>
                      <a:prstDash val="solid"/>
                      <a:round/>
                      <a:headEnd type="none" w="med" len="med"/>
                      <a:tailEnd type="none" w="med" len="med"/>
                    </a:lnB>
                    <a:solidFill>
                      <a:srgbClr val="CCCCCC"/>
                    </a:solidFill>
                  </a:tcPr>
                </a:tc>
                <a:tc>
                  <a:txBody>
                    <a:bodyPr/>
                    <a:lstStyle/>
                    <a:p>
                      <a:pPr algn="ctr" rtl="0" fontAlgn="t"/>
                      <a:r>
                        <a:rPr lang="en-US" sz="2800" u="none" strike="noStrike" dirty="0">
                          <a:effectLst/>
                          <a:latin typeface="+mn-lt"/>
                        </a:rPr>
                        <a:t>2171.2</a:t>
                      </a:r>
                      <a:endParaRPr lang="en-US" sz="2800" b="0" i="0" u="none" strike="noStrike" dirty="0">
                        <a:solidFill>
                          <a:srgbClr val="000000"/>
                        </a:solidFill>
                        <a:effectLst/>
                        <a:latin typeface="+mn-lt"/>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65220799"/>
                  </a:ext>
                </a:extLst>
              </a:tr>
            </a:tbl>
          </a:graphicData>
        </a:graphic>
      </p:graphicFrame>
    </p:spTree>
    <p:extLst>
      <p:ext uri="{BB962C8B-B14F-4D97-AF65-F5344CB8AC3E}">
        <p14:creationId xmlns:p14="http://schemas.microsoft.com/office/powerpoint/2010/main" val="3409579361"/>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47109E30-B7C3-1345-9678-CE24B6075D80}"/>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102D46E6-EB2E-3C46-91E1-F17DFCDB34E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1892</TotalTime>
  <Words>1015</Words>
  <Application>Microsoft Office PowerPoint</Application>
  <PresentationFormat>Custom</PresentationFormat>
  <Paragraphs>303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Nikolaos Dragatis</cp:lastModifiedBy>
  <cp:revision>43</cp:revision>
  <cp:lastPrinted>2018-12-21T17:51:47Z</cp:lastPrinted>
  <dcterms:created xsi:type="dcterms:W3CDTF">2019-01-10T01:13:07Z</dcterms:created>
  <dcterms:modified xsi:type="dcterms:W3CDTF">2023-01-16T18:05:43Z</dcterms:modified>
</cp:coreProperties>
</file>