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81" r:id="rId4"/>
    <p:sldId id="282" r:id="rId5"/>
    <p:sldId id="277" r:id="rId6"/>
    <p:sldId id="259" r:id="rId7"/>
    <p:sldId id="265" r:id="rId8"/>
    <p:sldId id="266" r:id="rId9"/>
    <p:sldId id="260" r:id="rId10"/>
    <p:sldId id="272" r:id="rId11"/>
    <p:sldId id="273" r:id="rId12"/>
    <p:sldId id="274" r:id="rId13"/>
    <p:sldId id="278" r:id="rId14"/>
    <p:sldId id="287" r:id="rId15"/>
    <p:sldId id="261" r:id="rId16"/>
    <p:sldId id="267" r:id="rId17"/>
    <p:sldId id="280" r:id="rId18"/>
    <p:sldId id="275" r:id="rId19"/>
    <p:sldId id="276" r:id="rId20"/>
    <p:sldId id="279" r:id="rId21"/>
    <p:sldId id="262" r:id="rId22"/>
    <p:sldId id="284" r:id="rId23"/>
    <p:sldId id="283" r:id="rId24"/>
    <p:sldId id="268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6DB7BF1-C2F9-425E-A5DC-5A76765DC212}">
          <p14:sldIdLst>
            <p14:sldId id="256"/>
            <p14:sldId id="257"/>
            <p14:sldId id="281"/>
            <p14:sldId id="282"/>
            <p14:sldId id="277"/>
            <p14:sldId id="259"/>
            <p14:sldId id="265"/>
            <p14:sldId id="266"/>
            <p14:sldId id="260"/>
            <p14:sldId id="272"/>
            <p14:sldId id="273"/>
            <p14:sldId id="274"/>
            <p14:sldId id="278"/>
            <p14:sldId id="287"/>
            <p14:sldId id="261"/>
            <p14:sldId id="267"/>
            <p14:sldId id="280"/>
            <p14:sldId id="275"/>
            <p14:sldId id="276"/>
            <p14:sldId id="279"/>
            <p14:sldId id="262"/>
            <p14:sldId id="284"/>
            <p14:sldId id="283"/>
            <p14:sldId id="26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1D52F-62FD-45A4-8EDE-80A82A4DAB65}" type="doc">
      <dgm:prSet loTypeId="urn:microsoft.com/office/officeart/2005/8/layout/hProcess9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92B844D-1BDD-4B67-8BAC-CFD3AFE8C3CA}">
      <dgm:prSet phldrT="[Κείμενο]" custT="1"/>
      <dgm:spPr/>
      <dgm:t>
        <a:bodyPr/>
        <a:lstStyle/>
        <a:p>
          <a:r>
            <a:rPr lang="el-GR" sz="1800" dirty="0"/>
            <a:t>Αποτελεσματική επικοινωνία περιφερειακών</a:t>
          </a:r>
          <a:endParaRPr lang="en-US" sz="1800" dirty="0"/>
        </a:p>
      </dgm:t>
    </dgm:pt>
    <dgm:pt modelId="{C360F9FB-5CE3-4034-9C65-CF8F820C8D2C}" type="parTrans" cxnId="{809265CC-744B-450D-867B-D962251A64DF}">
      <dgm:prSet/>
      <dgm:spPr/>
      <dgm:t>
        <a:bodyPr/>
        <a:lstStyle/>
        <a:p>
          <a:endParaRPr lang="en-US"/>
        </a:p>
      </dgm:t>
    </dgm:pt>
    <dgm:pt modelId="{C19B65DF-3894-48E5-9621-778199405CEF}" type="sibTrans" cxnId="{809265CC-744B-450D-867B-D962251A64DF}">
      <dgm:prSet/>
      <dgm:spPr/>
      <dgm:t>
        <a:bodyPr/>
        <a:lstStyle/>
        <a:p>
          <a:endParaRPr lang="en-US"/>
        </a:p>
      </dgm:t>
    </dgm:pt>
    <dgm:pt modelId="{488F0751-659F-49D6-8EBD-5D416795BF0F}">
      <dgm:prSet phldrT="[Κείμενο]" custT="1"/>
      <dgm:spPr/>
      <dgm:t>
        <a:bodyPr/>
        <a:lstStyle/>
        <a:p>
          <a:r>
            <a:rPr lang="el-GR" sz="1800" dirty="0"/>
            <a:t>Εναέρια μετάδοση μηνυμάτων μεταξύ των δύο συσκευών</a:t>
          </a:r>
          <a:endParaRPr lang="en-US" sz="1800" dirty="0"/>
        </a:p>
      </dgm:t>
    </dgm:pt>
    <dgm:pt modelId="{52BF3861-2BBE-46DA-93C9-31F64C69F368}" type="parTrans" cxnId="{143C3B78-8B14-4916-9628-A55A0BFC3666}">
      <dgm:prSet/>
      <dgm:spPr/>
      <dgm:t>
        <a:bodyPr/>
        <a:lstStyle/>
        <a:p>
          <a:endParaRPr lang="en-US"/>
        </a:p>
      </dgm:t>
    </dgm:pt>
    <dgm:pt modelId="{3601D29B-2AD3-4D45-82B2-9207349A7D80}" type="sibTrans" cxnId="{143C3B78-8B14-4916-9628-A55A0BFC3666}">
      <dgm:prSet/>
      <dgm:spPr/>
      <dgm:t>
        <a:bodyPr/>
        <a:lstStyle/>
        <a:p>
          <a:endParaRPr lang="en-US"/>
        </a:p>
      </dgm:t>
    </dgm:pt>
    <dgm:pt modelId="{31A66621-99C6-41F5-B3B9-02054B25DE87}">
      <dgm:prSet phldrT="[Κείμενο]" custT="1"/>
      <dgm:spPr/>
      <dgm:t>
        <a:bodyPr/>
        <a:lstStyle/>
        <a:p>
          <a:r>
            <a:rPr lang="el-GR" sz="1800" dirty="0"/>
            <a:t>Μείωση απόδοσης ισχύος </a:t>
          </a:r>
          <a:endParaRPr lang="en-US" sz="1800" dirty="0"/>
        </a:p>
      </dgm:t>
    </dgm:pt>
    <dgm:pt modelId="{05A86C47-AD90-4FCF-9611-6430B071C9EF}" type="parTrans" cxnId="{2829E8C2-D8E7-40DB-8AE1-531CB6E6C4FD}">
      <dgm:prSet/>
      <dgm:spPr/>
      <dgm:t>
        <a:bodyPr/>
        <a:lstStyle/>
        <a:p>
          <a:endParaRPr lang="en-US"/>
        </a:p>
      </dgm:t>
    </dgm:pt>
    <dgm:pt modelId="{16FE821F-C15F-4332-8EE5-1EA2EFDB3828}" type="sibTrans" cxnId="{2829E8C2-D8E7-40DB-8AE1-531CB6E6C4FD}">
      <dgm:prSet/>
      <dgm:spPr/>
      <dgm:t>
        <a:bodyPr/>
        <a:lstStyle/>
        <a:p>
          <a:endParaRPr lang="en-US"/>
        </a:p>
      </dgm:t>
    </dgm:pt>
    <dgm:pt modelId="{6B9B12B6-06D6-4189-9C35-4F137CB24726}" type="pres">
      <dgm:prSet presAssocID="{0B21D52F-62FD-45A4-8EDE-80A82A4DAB65}" presName="CompostProcess" presStyleCnt="0">
        <dgm:presLayoutVars>
          <dgm:dir/>
          <dgm:resizeHandles val="exact"/>
        </dgm:presLayoutVars>
      </dgm:prSet>
      <dgm:spPr/>
    </dgm:pt>
    <dgm:pt modelId="{6AFD77A5-F5E9-4A24-AA31-346B914F6451}" type="pres">
      <dgm:prSet presAssocID="{0B21D52F-62FD-45A4-8EDE-80A82A4DAB65}" presName="arrow" presStyleLbl="bgShp" presStyleIdx="0" presStyleCnt="1"/>
      <dgm:spPr/>
    </dgm:pt>
    <dgm:pt modelId="{841227F9-8F0E-41BC-A0DB-2F0E66EF7264}" type="pres">
      <dgm:prSet presAssocID="{0B21D52F-62FD-45A4-8EDE-80A82A4DAB65}" presName="linearProcess" presStyleCnt="0"/>
      <dgm:spPr/>
    </dgm:pt>
    <dgm:pt modelId="{C5D2CCD8-A54C-4174-A02A-EC49225AF618}" type="pres">
      <dgm:prSet presAssocID="{192B844D-1BDD-4B67-8BAC-CFD3AFE8C3CA}" presName="textNode" presStyleLbl="node1" presStyleIdx="0" presStyleCnt="3" custLinFactNeighborX="-27610" custLinFactNeighborY="-1910">
        <dgm:presLayoutVars>
          <dgm:bulletEnabled val="1"/>
        </dgm:presLayoutVars>
      </dgm:prSet>
      <dgm:spPr/>
    </dgm:pt>
    <dgm:pt modelId="{C0B9A002-EF9C-4642-9D4C-5C29094AF4AB}" type="pres">
      <dgm:prSet presAssocID="{C19B65DF-3894-48E5-9621-778199405CEF}" presName="sibTrans" presStyleCnt="0"/>
      <dgm:spPr/>
    </dgm:pt>
    <dgm:pt modelId="{48EB393C-E8A9-4A7A-AA58-4E69E34AE45F}" type="pres">
      <dgm:prSet presAssocID="{488F0751-659F-49D6-8EBD-5D416795BF0F}" presName="textNode" presStyleLbl="node1" presStyleIdx="1" presStyleCnt="3">
        <dgm:presLayoutVars>
          <dgm:bulletEnabled val="1"/>
        </dgm:presLayoutVars>
      </dgm:prSet>
      <dgm:spPr/>
    </dgm:pt>
    <dgm:pt modelId="{78D9F9F2-D881-49AE-9CAA-47527F284A3F}" type="pres">
      <dgm:prSet presAssocID="{3601D29B-2AD3-4D45-82B2-9207349A7D80}" presName="sibTrans" presStyleCnt="0"/>
      <dgm:spPr/>
    </dgm:pt>
    <dgm:pt modelId="{C020D23C-4914-4E10-B785-1E20FB22BA5E}" type="pres">
      <dgm:prSet presAssocID="{31A66621-99C6-41F5-B3B9-02054B25DE8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132067-8500-47E5-8200-888CECCF0299}" type="presOf" srcId="{488F0751-659F-49D6-8EBD-5D416795BF0F}" destId="{48EB393C-E8A9-4A7A-AA58-4E69E34AE45F}" srcOrd="0" destOrd="0" presId="urn:microsoft.com/office/officeart/2005/8/layout/hProcess9"/>
    <dgm:cxn modelId="{143C3B78-8B14-4916-9628-A55A0BFC3666}" srcId="{0B21D52F-62FD-45A4-8EDE-80A82A4DAB65}" destId="{488F0751-659F-49D6-8EBD-5D416795BF0F}" srcOrd="1" destOrd="0" parTransId="{52BF3861-2BBE-46DA-93C9-31F64C69F368}" sibTransId="{3601D29B-2AD3-4D45-82B2-9207349A7D80}"/>
    <dgm:cxn modelId="{2AD47DA0-9467-4358-AA01-7565D7A8EA57}" type="presOf" srcId="{0B21D52F-62FD-45A4-8EDE-80A82A4DAB65}" destId="{6B9B12B6-06D6-4189-9C35-4F137CB24726}" srcOrd="0" destOrd="0" presId="urn:microsoft.com/office/officeart/2005/8/layout/hProcess9"/>
    <dgm:cxn modelId="{2829E8C2-D8E7-40DB-8AE1-531CB6E6C4FD}" srcId="{0B21D52F-62FD-45A4-8EDE-80A82A4DAB65}" destId="{31A66621-99C6-41F5-B3B9-02054B25DE87}" srcOrd="2" destOrd="0" parTransId="{05A86C47-AD90-4FCF-9611-6430B071C9EF}" sibTransId="{16FE821F-C15F-4332-8EE5-1EA2EFDB3828}"/>
    <dgm:cxn modelId="{809265CC-744B-450D-867B-D962251A64DF}" srcId="{0B21D52F-62FD-45A4-8EDE-80A82A4DAB65}" destId="{192B844D-1BDD-4B67-8BAC-CFD3AFE8C3CA}" srcOrd="0" destOrd="0" parTransId="{C360F9FB-5CE3-4034-9C65-CF8F820C8D2C}" sibTransId="{C19B65DF-3894-48E5-9621-778199405CEF}"/>
    <dgm:cxn modelId="{90903BCE-650F-4E5E-81AC-3F2F8A6541B4}" type="presOf" srcId="{192B844D-1BDD-4B67-8BAC-CFD3AFE8C3CA}" destId="{C5D2CCD8-A54C-4174-A02A-EC49225AF618}" srcOrd="0" destOrd="0" presId="urn:microsoft.com/office/officeart/2005/8/layout/hProcess9"/>
    <dgm:cxn modelId="{3DA172DA-7F0B-4A52-AE8F-34C8D4F96CD1}" type="presOf" srcId="{31A66621-99C6-41F5-B3B9-02054B25DE87}" destId="{C020D23C-4914-4E10-B785-1E20FB22BA5E}" srcOrd="0" destOrd="0" presId="urn:microsoft.com/office/officeart/2005/8/layout/hProcess9"/>
    <dgm:cxn modelId="{F76C23E5-2090-4D63-9B55-E73C7F631F4D}" type="presParOf" srcId="{6B9B12B6-06D6-4189-9C35-4F137CB24726}" destId="{6AFD77A5-F5E9-4A24-AA31-346B914F6451}" srcOrd="0" destOrd="0" presId="urn:microsoft.com/office/officeart/2005/8/layout/hProcess9"/>
    <dgm:cxn modelId="{31D6E513-DE30-4206-893B-71A75F9C9A63}" type="presParOf" srcId="{6B9B12B6-06D6-4189-9C35-4F137CB24726}" destId="{841227F9-8F0E-41BC-A0DB-2F0E66EF7264}" srcOrd="1" destOrd="0" presId="urn:microsoft.com/office/officeart/2005/8/layout/hProcess9"/>
    <dgm:cxn modelId="{D9A62C0E-F215-4817-BEF4-B9F1A1D3B5FE}" type="presParOf" srcId="{841227F9-8F0E-41BC-A0DB-2F0E66EF7264}" destId="{C5D2CCD8-A54C-4174-A02A-EC49225AF618}" srcOrd="0" destOrd="0" presId="urn:microsoft.com/office/officeart/2005/8/layout/hProcess9"/>
    <dgm:cxn modelId="{611C81C7-279C-4C62-9584-33EE2D949B2E}" type="presParOf" srcId="{841227F9-8F0E-41BC-A0DB-2F0E66EF7264}" destId="{C0B9A002-EF9C-4642-9D4C-5C29094AF4AB}" srcOrd="1" destOrd="0" presId="urn:microsoft.com/office/officeart/2005/8/layout/hProcess9"/>
    <dgm:cxn modelId="{35E2C4B7-7444-4AC5-AE9C-C5B13E83B64D}" type="presParOf" srcId="{841227F9-8F0E-41BC-A0DB-2F0E66EF7264}" destId="{48EB393C-E8A9-4A7A-AA58-4E69E34AE45F}" srcOrd="2" destOrd="0" presId="urn:microsoft.com/office/officeart/2005/8/layout/hProcess9"/>
    <dgm:cxn modelId="{EF65B425-03E2-48CF-A74D-85F3549ED13C}" type="presParOf" srcId="{841227F9-8F0E-41BC-A0DB-2F0E66EF7264}" destId="{78D9F9F2-D881-49AE-9CAA-47527F284A3F}" srcOrd="3" destOrd="0" presId="urn:microsoft.com/office/officeart/2005/8/layout/hProcess9"/>
    <dgm:cxn modelId="{61EAC59F-5A92-48C7-99BD-2BD60117B3AB}" type="presParOf" srcId="{841227F9-8F0E-41BC-A0DB-2F0E66EF7264}" destId="{C020D23C-4914-4E10-B785-1E20FB22BA5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0FC52-CD4E-419D-B4BB-AE827F4BFD7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795C6-8C60-4E43-B53E-EBBA6234C971}">
      <dgm:prSet phldrT="[Text]" custT="1"/>
      <dgm:spPr/>
      <dgm:t>
        <a:bodyPr/>
        <a:lstStyle/>
        <a:p>
          <a:pPr algn="ctr"/>
          <a:r>
            <a:rPr lang="el-GR" sz="1800" dirty="0"/>
            <a:t>Σύγρονο σειρακό μέσω επικοινωνίας </a:t>
          </a:r>
          <a:endParaRPr lang="en-US" sz="1800" dirty="0"/>
        </a:p>
      </dgm:t>
    </dgm:pt>
    <dgm:pt modelId="{F7F9E366-0F7A-47F3-8931-D8090F2DA67B}" type="parTrans" cxnId="{544D925B-10A0-48DD-9049-8A45DFC1B9AD}">
      <dgm:prSet/>
      <dgm:spPr/>
      <dgm:t>
        <a:bodyPr/>
        <a:lstStyle/>
        <a:p>
          <a:endParaRPr lang="en-US"/>
        </a:p>
      </dgm:t>
    </dgm:pt>
    <dgm:pt modelId="{AF2E6E30-7961-4E5B-94C8-49D3DA23FDFA}" type="sibTrans" cxnId="{544D925B-10A0-48DD-9049-8A45DFC1B9AD}">
      <dgm:prSet/>
      <dgm:spPr/>
      <dgm:t>
        <a:bodyPr/>
        <a:lstStyle/>
        <a:p>
          <a:endParaRPr lang="en-US"/>
        </a:p>
      </dgm:t>
    </dgm:pt>
    <dgm:pt modelId="{01672602-5EEF-4140-8C12-1A4CFA83BBAD}">
      <dgm:prSet phldrT="[Text]" custT="1"/>
      <dgm:spPr/>
      <dgm:t>
        <a:bodyPr/>
        <a:lstStyle/>
        <a:p>
          <a:pPr algn="ctr"/>
          <a:r>
            <a:rPr lang="el-GR" sz="1600" dirty="0"/>
            <a:t>Το </a:t>
          </a:r>
          <a:r>
            <a:rPr lang="en-US" sz="1600" dirty="0"/>
            <a:t>SPI</a:t>
          </a:r>
          <a:r>
            <a:rPr lang="el-GR" sz="1600" dirty="0"/>
            <a:t> είναι </a:t>
          </a:r>
          <a:r>
            <a:rPr lang="en-US" sz="1600" dirty="0"/>
            <a:t>full-duplex</a:t>
          </a:r>
        </a:p>
      </dgm:t>
    </dgm:pt>
    <dgm:pt modelId="{43B63FED-E3A2-409B-9F62-44ED903E0644}" type="parTrans" cxnId="{6AC746E7-6257-4A61-9A6B-B9497733FD40}">
      <dgm:prSet/>
      <dgm:spPr/>
      <dgm:t>
        <a:bodyPr/>
        <a:lstStyle/>
        <a:p>
          <a:endParaRPr lang="en-US"/>
        </a:p>
      </dgm:t>
    </dgm:pt>
    <dgm:pt modelId="{56F8D582-4B25-468B-BE61-A4A16C574C08}" type="sibTrans" cxnId="{6AC746E7-6257-4A61-9A6B-B9497733FD40}">
      <dgm:prSet/>
      <dgm:spPr/>
      <dgm:t>
        <a:bodyPr/>
        <a:lstStyle/>
        <a:p>
          <a:endParaRPr lang="en-US"/>
        </a:p>
      </dgm:t>
    </dgm:pt>
    <dgm:pt modelId="{941A3FD2-74D4-4812-B7C7-3FC6A6AC9990}">
      <dgm:prSet custT="1"/>
      <dgm:spPr/>
      <dgm:t>
        <a:bodyPr anchor="ctr"/>
        <a:lstStyle/>
        <a:p>
          <a:pPr algn="ctr"/>
          <a:r>
            <a:rPr lang="el-GR" sz="1400" dirty="0"/>
            <a:t>Χρησιμοποιεί συνολικά τέσσερις ακροδέκτες</a:t>
          </a:r>
          <a:endParaRPr lang="en-US" sz="1400" dirty="0"/>
        </a:p>
      </dgm:t>
    </dgm:pt>
    <dgm:pt modelId="{A9459B0D-392C-4245-9C07-FEF8C35D1459}" type="parTrans" cxnId="{400E5840-AB09-4466-AFEE-077E4D8555B2}">
      <dgm:prSet/>
      <dgm:spPr/>
      <dgm:t>
        <a:bodyPr/>
        <a:lstStyle/>
        <a:p>
          <a:endParaRPr lang="en-US"/>
        </a:p>
      </dgm:t>
    </dgm:pt>
    <dgm:pt modelId="{51B676F8-531C-4CCC-BF4D-F9BB0FF76C92}" type="sibTrans" cxnId="{400E5840-AB09-4466-AFEE-077E4D8555B2}">
      <dgm:prSet/>
      <dgm:spPr/>
      <dgm:t>
        <a:bodyPr/>
        <a:lstStyle/>
        <a:p>
          <a:endParaRPr lang="en-US"/>
        </a:p>
      </dgm:t>
    </dgm:pt>
    <dgm:pt modelId="{4A624881-BE78-4533-B813-772052ABD146}">
      <dgm:prSet phldrT="[Text]" custT="1"/>
      <dgm:spPr/>
      <dgm:t>
        <a:bodyPr anchor="ctr"/>
        <a:lstStyle/>
        <a:p>
          <a:pPr algn="ctr"/>
          <a:r>
            <a:rPr lang="el-GR" sz="1400" dirty="0"/>
            <a:t>Στέλνει και λαμβάνει μηνύματα ταυτόχρονα</a:t>
          </a:r>
          <a:endParaRPr lang="en-US" sz="1400" dirty="0"/>
        </a:p>
      </dgm:t>
    </dgm:pt>
    <dgm:pt modelId="{8C1225DD-855D-4656-AF7A-AEFBFA60B430}" type="parTrans" cxnId="{D549EC4C-068E-45DD-AC2C-2F48730B8CAA}">
      <dgm:prSet/>
      <dgm:spPr/>
      <dgm:t>
        <a:bodyPr/>
        <a:lstStyle/>
        <a:p>
          <a:endParaRPr lang="en-US"/>
        </a:p>
      </dgm:t>
    </dgm:pt>
    <dgm:pt modelId="{E2530884-D96A-4E0F-9622-F140FF495EC1}" type="sibTrans" cxnId="{D549EC4C-068E-45DD-AC2C-2F48730B8CAA}">
      <dgm:prSet/>
      <dgm:spPr/>
      <dgm:t>
        <a:bodyPr/>
        <a:lstStyle/>
        <a:p>
          <a:endParaRPr lang="en-US"/>
        </a:p>
      </dgm:t>
    </dgm:pt>
    <dgm:pt modelId="{6B29DAD0-2035-4B96-9F44-5BD60BB3EE92}">
      <dgm:prSet custT="1"/>
      <dgm:spPr/>
      <dgm:t>
        <a:bodyPr anchor="ctr"/>
        <a:lstStyle/>
        <a:p>
          <a:pPr algn="ctr"/>
          <a:r>
            <a:rPr lang="el-GR" sz="1400" dirty="0"/>
            <a:t>Μετάδοσης δεδομένων </a:t>
          </a:r>
          <a:r>
            <a:rPr lang="el-GR" sz="1600" dirty="0"/>
            <a:t>(</a:t>
          </a:r>
          <a:r>
            <a:rPr lang="en-US" sz="1200" dirty="0"/>
            <a:t>MOSI-MISO</a:t>
          </a:r>
          <a:r>
            <a:rPr lang="en-US" sz="1600" dirty="0"/>
            <a:t>),</a:t>
          </a:r>
          <a:r>
            <a:rPr lang="el-GR" sz="1600" dirty="0"/>
            <a:t> </a:t>
          </a:r>
          <a:r>
            <a:rPr lang="el-GR" sz="1400" dirty="0"/>
            <a:t>συγχρονισμού(</a:t>
          </a:r>
          <a:r>
            <a:rPr lang="en-US" sz="1400" dirty="0"/>
            <a:t>SCK) </a:t>
          </a:r>
          <a:r>
            <a:rPr lang="el-GR" sz="1400" dirty="0"/>
            <a:t>και έναρξης/λήξης επικοινωνίας </a:t>
          </a:r>
          <a:r>
            <a:rPr lang="en-US" sz="1400" dirty="0"/>
            <a:t>(SS/CE)</a:t>
          </a:r>
        </a:p>
      </dgm:t>
    </dgm:pt>
    <dgm:pt modelId="{6A04E0BD-1CA9-40E3-A650-79A1370C50C1}" type="parTrans" cxnId="{6E687A59-65B3-4E4F-AB7B-5AC6979C98E4}">
      <dgm:prSet/>
      <dgm:spPr/>
      <dgm:t>
        <a:bodyPr/>
        <a:lstStyle/>
        <a:p>
          <a:endParaRPr lang="en-US"/>
        </a:p>
      </dgm:t>
    </dgm:pt>
    <dgm:pt modelId="{F2B36588-133B-4470-AE3D-A277568CE7D6}" type="sibTrans" cxnId="{6E687A59-65B3-4E4F-AB7B-5AC6979C98E4}">
      <dgm:prSet/>
      <dgm:spPr/>
      <dgm:t>
        <a:bodyPr/>
        <a:lstStyle/>
        <a:p>
          <a:endParaRPr lang="en-US"/>
        </a:p>
      </dgm:t>
    </dgm:pt>
    <dgm:pt modelId="{3053A7B3-1711-4A7E-BCA4-573FC2EE2B09}">
      <dgm:prSet phldrT="[Text]" custT="1"/>
      <dgm:spPr/>
      <dgm:t>
        <a:bodyPr/>
        <a:lstStyle/>
        <a:p>
          <a:r>
            <a:rPr lang="el-GR" sz="1600" dirty="0"/>
            <a:t>Αρχιτεκτονική αφέντη-σκλάβου</a:t>
          </a:r>
          <a:endParaRPr lang="en-US" sz="1600" dirty="0"/>
        </a:p>
      </dgm:t>
    </dgm:pt>
    <dgm:pt modelId="{7BEFAFA3-624A-415B-AFB2-B5A8970F6BD0}" type="sibTrans" cxnId="{38524EFB-E049-4347-9069-4D2386C0586E}">
      <dgm:prSet/>
      <dgm:spPr/>
      <dgm:t>
        <a:bodyPr/>
        <a:lstStyle/>
        <a:p>
          <a:endParaRPr lang="en-US"/>
        </a:p>
      </dgm:t>
    </dgm:pt>
    <dgm:pt modelId="{E3ED6D01-12BA-4CA6-A949-522CD3EE45AF}" type="parTrans" cxnId="{38524EFB-E049-4347-9069-4D2386C0586E}">
      <dgm:prSet/>
      <dgm:spPr/>
      <dgm:t>
        <a:bodyPr/>
        <a:lstStyle/>
        <a:p>
          <a:endParaRPr lang="en-US"/>
        </a:p>
      </dgm:t>
    </dgm:pt>
    <dgm:pt modelId="{042B5BC5-B237-47C4-AE16-A8B7CC7C87CF}">
      <dgm:prSet custT="1"/>
      <dgm:spPr/>
      <dgm:t>
        <a:bodyPr/>
        <a:lstStyle/>
        <a:p>
          <a:pPr algn="ctr"/>
          <a:r>
            <a:rPr lang="el-GR" sz="1400" dirty="0"/>
            <a:t>Ενός αφέντη και ενός σκλάβου</a:t>
          </a:r>
          <a:endParaRPr lang="en-US" sz="1400" dirty="0"/>
        </a:p>
      </dgm:t>
    </dgm:pt>
    <dgm:pt modelId="{295DCDC3-9F0B-4DAD-ABDA-0E4A028F382D}" type="sibTrans" cxnId="{A9CBE127-D7EC-41DF-A4D7-D13FA4FA91D7}">
      <dgm:prSet/>
      <dgm:spPr/>
      <dgm:t>
        <a:bodyPr/>
        <a:lstStyle/>
        <a:p>
          <a:endParaRPr lang="en-US"/>
        </a:p>
      </dgm:t>
    </dgm:pt>
    <dgm:pt modelId="{B50B5DA7-5963-4F91-8E51-F446E2664DA5}" type="parTrans" cxnId="{A9CBE127-D7EC-41DF-A4D7-D13FA4FA91D7}">
      <dgm:prSet/>
      <dgm:spPr/>
      <dgm:t>
        <a:bodyPr/>
        <a:lstStyle/>
        <a:p>
          <a:endParaRPr lang="en-US"/>
        </a:p>
      </dgm:t>
    </dgm:pt>
    <dgm:pt modelId="{AF88B049-D112-40BD-B809-829E0A0BAE01}">
      <dgm:prSet custT="1"/>
      <dgm:spPr/>
      <dgm:t>
        <a:bodyPr/>
        <a:lstStyle/>
        <a:p>
          <a:pPr algn="ctr"/>
          <a:r>
            <a:rPr lang="el-GR" sz="1400" dirty="0"/>
            <a:t>Ενός αφέντη και πολλών σκλάβων</a:t>
          </a:r>
          <a:endParaRPr lang="en-US" sz="1400" dirty="0"/>
        </a:p>
      </dgm:t>
    </dgm:pt>
    <dgm:pt modelId="{627D627A-2448-4155-AC07-721F9BA42E21}" type="parTrans" cxnId="{D696CC06-CBBC-4134-9347-76F46D8F02A6}">
      <dgm:prSet/>
      <dgm:spPr/>
      <dgm:t>
        <a:bodyPr/>
        <a:lstStyle/>
        <a:p>
          <a:endParaRPr lang="en-US"/>
        </a:p>
      </dgm:t>
    </dgm:pt>
    <dgm:pt modelId="{3CE29EEB-171E-484F-B7A1-869767FBFAB9}" type="sibTrans" cxnId="{D696CC06-CBBC-4134-9347-76F46D8F02A6}">
      <dgm:prSet/>
      <dgm:spPr/>
      <dgm:t>
        <a:bodyPr/>
        <a:lstStyle/>
        <a:p>
          <a:endParaRPr lang="en-US"/>
        </a:p>
      </dgm:t>
    </dgm:pt>
    <dgm:pt modelId="{590A573D-6098-4B23-B4B3-8D0A0884CB27}">
      <dgm:prSet phldrT="[Text]" custT="1"/>
      <dgm:spPr/>
      <dgm:t>
        <a:bodyPr/>
        <a:lstStyle/>
        <a:p>
          <a:r>
            <a:rPr lang="el-GR" sz="1600" dirty="0"/>
            <a:t>Αυθαίρετο μήκος δεδομένων</a:t>
          </a:r>
          <a:endParaRPr lang="en-US" sz="1600" dirty="0"/>
        </a:p>
      </dgm:t>
    </dgm:pt>
    <dgm:pt modelId="{3E394C2D-B9A7-41EF-A633-A238EACE0AE2}" type="parTrans" cxnId="{5B6CBC3A-45FC-41C5-A97E-09FFF413A32E}">
      <dgm:prSet/>
      <dgm:spPr/>
      <dgm:t>
        <a:bodyPr/>
        <a:lstStyle/>
        <a:p>
          <a:endParaRPr lang="en-US"/>
        </a:p>
      </dgm:t>
    </dgm:pt>
    <dgm:pt modelId="{A1EDDC5D-4516-412F-844B-EC73A07B1CF7}" type="sibTrans" cxnId="{5B6CBC3A-45FC-41C5-A97E-09FFF413A32E}">
      <dgm:prSet/>
      <dgm:spPr/>
      <dgm:t>
        <a:bodyPr/>
        <a:lstStyle/>
        <a:p>
          <a:endParaRPr lang="en-US"/>
        </a:p>
      </dgm:t>
    </dgm:pt>
    <dgm:pt modelId="{CAC733E7-E43C-475D-B6AA-EFDE13BB01F1}">
      <dgm:prSet custT="1"/>
      <dgm:spPr/>
      <dgm:t>
        <a:bodyPr anchor="ctr"/>
        <a:lstStyle/>
        <a:p>
          <a:pPr algn="ctr"/>
          <a:r>
            <a:rPr lang="el-GR" sz="1400" dirty="0"/>
            <a:t>Η ροή δεδομένων είναι μεσαίας ταχύτητας με τυπικό ρυθμό  10-24</a:t>
          </a:r>
          <a:r>
            <a:rPr lang="en-US" sz="1400" dirty="0"/>
            <a:t>Mbps.</a:t>
          </a:r>
          <a:r>
            <a:rPr lang="el-GR" sz="1400" dirty="0"/>
            <a:t> </a:t>
          </a:r>
          <a:endParaRPr lang="en-US" sz="1400" dirty="0"/>
        </a:p>
      </dgm:t>
    </dgm:pt>
    <dgm:pt modelId="{61E6D007-3DD0-40D5-8631-9901BCEFEE11}" type="parTrans" cxnId="{A7B0FF24-081F-489B-9568-BB14CBF4373A}">
      <dgm:prSet/>
      <dgm:spPr/>
      <dgm:t>
        <a:bodyPr/>
        <a:lstStyle/>
        <a:p>
          <a:endParaRPr lang="en-US"/>
        </a:p>
      </dgm:t>
    </dgm:pt>
    <dgm:pt modelId="{18304A89-A641-402A-B453-B8798CD3E0B7}" type="sibTrans" cxnId="{A7B0FF24-081F-489B-9568-BB14CBF4373A}">
      <dgm:prSet/>
      <dgm:spPr/>
      <dgm:t>
        <a:bodyPr/>
        <a:lstStyle/>
        <a:p>
          <a:endParaRPr lang="en-US"/>
        </a:p>
      </dgm:t>
    </dgm:pt>
    <dgm:pt modelId="{A1E99215-A7D6-4E0B-BD71-DBFA3BFC3BB5}" type="pres">
      <dgm:prSet presAssocID="{8DA0FC52-CD4E-419D-B4BB-AE827F4BFD70}" presName="Name0" presStyleCnt="0">
        <dgm:presLayoutVars>
          <dgm:dir/>
          <dgm:animLvl val="lvl"/>
          <dgm:resizeHandles/>
        </dgm:presLayoutVars>
      </dgm:prSet>
      <dgm:spPr/>
    </dgm:pt>
    <dgm:pt modelId="{FCE857EE-1FC0-4A8D-9CF0-D6ECE1B7018D}" type="pres">
      <dgm:prSet presAssocID="{0B5795C6-8C60-4E43-B53E-EBBA6234C971}" presName="linNode" presStyleCnt="0"/>
      <dgm:spPr/>
    </dgm:pt>
    <dgm:pt modelId="{E30E413B-41C7-4F7A-8B05-A6FA6DAA255E}" type="pres">
      <dgm:prSet presAssocID="{0B5795C6-8C60-4E43-B53E-EBBA6234C971}" presName="parentShp" presStyleLbl="node1" presStyleIdx="0" presStyleCnt="4" custScaleY="130555" custLinFactNeighborY="-3978">
        <dgm:presLayoutVars>
          <dgm:bulletEnabled val="1"/>
        </dgm:presLayoutVars>
      </dgm:prSet>
      <dgm:spPr/>
    </dgm:pt>
    <dgm:pt modelId="{61F549F4-B53E-44E2-99DA-F26821CDFF3D}" type="pres">
      <dgm:prSet presAssocID="{0B5795C6-8C60-4E43-B53E-EBBA6234C971}" presName="childShp" presStyleLbl="bgAccFollowNode1" presStyleIdx="0" presStyleCnt="4" custScaleY="176934" custLinFactNeighborY="-3899">
        <dgm:presLayoutVars>
          <dgm:bulletEnabled val="1"/>
        </dgm:presLayoutVars>
      </dgm:prSet>
      <dgm:spPr/>
    </dgm:pt>
    <dgm:pt modelId="{EA6141BD-850B-493D-9C02-BC97595C7855}" type="pres">
      <dgm:prSet presAssocID="{AF2E6E30-7961-4E5B-94C8-49D3DA23FDFA}" presName="spacing" presStyleCnt="0"/>
      <dgm:spPr/>
    </dgm:pt>
    <dgm:pt modelId="{6FE94D54-0895-4FFC-894C-44FB9356F787}" type="pres">
      <dgm:prSet presAssocID="{01672602-5EEF-4140-8C12-1A4CFA83BBAD}" presName="linNode" presStyleCnt="0"/>
      <dgm:spPr/>
    </dgm:pt>
    <dgm:pt modelId="{A3EAF8DA-4CD2-49E8-B24C-CC861F579478}" type="pres">
      <dgm:prSet presAssocID="{01672602-5EEF-4140-8C12-1A4CFA83BBAD}" presName="parentShp" presStyleLbl="node1" presStyleIdx="1" presStyleCnt="4" custScaleY="128999">
        <dgm:presLayoutVars>
          <dgm:bulletEnabled val="1"/>
        </dgm:presLayoutVars>
      </dgm:prSet>
      <dgm:spPr/>
    </dgm:pt>
    <dgm:pt modelId="{EEFBB304-0077-450F-8A22-F65C544D8D8F}" type="pres">
      <dgm:prSet presAssocID="{01672602-5EEF-4140-8C12-1A4CFA83BBAD}" presName="childShp" presStyleLbl="bgAccFollowNode1" presStyleIdx="1" presStyleCnt="4" custScaleY="133321" custLinFactNeighborX="3532" custLinFactNeighborY="1080">
        <dgm:presLayoutVars>
          <dgm:bulletEnabled val="1"/>
        </dgm:presLayoutVars>
      </dgm:prSet>
      <dgm:spPr/>
    </dgm:pt>
    <dgm:pt modelId="{9F757DEB-249C-4E72-A038-E99814B00B67}" type="pres">
      <dgm:prSet presAssocID="{56F8D582-4B25-468B-BE61-A4A16C574C08}" presName="spacing" presStyleCnt="0"/>
      <dgm:spPr/>
    </dgm:pt>
    <dgm:pt modelId="{7C1D600E-5B55-4E7F-8C76-7723C39D52D7}" type="pres">
      <dgm:prSet presAssocID="{3053A7B3-1711-4A7E-BCA4-573FC2EE2B09}" presName="linNode" presStyleCnt="0"/>
      <dgm:spPr/>
    </dgm:pt>
    <dgm:pt modelId="{0B49BA05-15A2-4122-80A2-81930D4FB29F}" type="pres">
      <dgm:prSet presAssocID="{3053A7B3-1711-4A7E-BCA4-573FC2EE2B09}" presName="parentShp" presStyleLbl="node1" presStyleIdx="2" presStyleCnt="4" custScaleY="124725">
        <dgm:presLayoutVars>
          <dgm:bulletEnabled val="1"/>
        </dgm:presLayoutVars>
      </dgm:prSet>
      <dgm:spPr/>
    </dgm:pt>
    <dgm:pt modelId="{B5D9F583-D286-48C3-97E2-56686F5CF627}" type="pres">
      <dgm:prSet presAssocID="{3053A7B3-1711-4A7E-BCA4-573FC2EE2B09}" presName="childShp" presStyleLbl="bgAccFollowNode1" presStyleIdx="2" presStyleCnt="4" custScaleY="137090">
        <dgm:presLayoutVars>
          <dgm:bulletEnabled val="1"/>
        </dgm:presLayoutVars>
      </dgm:prSet>
      <dgm:spPr/>
    </dgm:pt>
    <dgm:pt modelId="{8E2EC066-940B-44E1-B48F-C897E7D55A83}" type="pres">
      <dgm:prSet presAssocID="{7BEFAFA3-624A-415B-AFB2-B5A8970F6BD0}" presName="spacing" presStyleCnt="0"/>
      <dgm:spPr/>
    </dgm:pt>
    <dgm:pt modelId="{CF15CF2C-F045-4B24-9A51-9837181D698E}" type="pres">
      <dgm:prSet presAssocID="{590A573D-6098-4B23-B4B3-8D0A0884CB27}" presName="linNode" presStyleCnt="0"/>
      <dgm:spPr/>
    </dgm:pt>
    <dgm:pt modelId="{0EA0A7F3-B6F0-4A30-85E5-6DDEA3467CA2}" type="pres">
      <dgm:prSet presAssocID="{590A573D-6098-4B23-B4B3-8D0A0884CB27}" presName="parentShp" presStyleLbl="node1" presStyleIdx="3" presStyleCnt="4" custScaleY="124725" custLinFactNeighborX="-1803" custLinFactNeighborY="1766">
        <dgm:presLayoutVars>
          <dgm:bulletEnabled val="1"/>
        </dgm:presLayoutVars>
      </dgm:prSet>
      <dgm:spPr/>
    </dgm:pt>
    <dgm:pt modelId="{FCDC8219-7284-4580-9652-18CD0439E93C}" type="pres">
      <dgm:prSet presAssocID="{590A573D-6098-4B23-B4B3-8D0A0884CB27}" presName="childShp" presStyleLbl="bgAccFollowNode1" presStyleIdx="3" presStyleCnt="4" custScaleY="135671">
        <dgm:presLayoutVars>
          <dgm:bulletEnabled val="1"/>
        </dgm:presLayoutVars>
      </dgm:prSet>
      <dgm:spPr/>
    </dgm:pt>
  </dgm:ptLst>
  <dgm:cxnLst>
    <dgm:cxn modelId="{C25CD001-49E3-4DCC-AEBB-0944BC585AEB}" type="presOf" srcId="{0B5795C6-8C60-4E43-B53E-EBBA6234C971}" destId="{E30E413B-41C7-4F7A-8B05-A6FA6DAA255E}" srcOrd="0" destOrd="0" presId="urn:microsoft.com/office/officeart/2005/8/layout/vList6"/>
    <dgm:cxn modelId="{D696CC06-CBBC-4134-9347-76F46D8F02A6}" srcId="{3053A7B3-1711-4A7E-BCA4-573FC2EE2B09}" destId="{AF88B049-D112-40BD-B809-829E0A0BAE01}" srcOrd="1" destOrd="0" parTransId="{627D627A-2448-4155-AC07-721F9BA42E21}" sibTransId="{3CE29EEB-171E-484F-B7A1-869767FBFAB9}"/>
    <dgm:cxn modelId="{A7B0FF24-081F-489B-9568-BB14CBF4373A}" srcId="{590A573D-6098-4B23-B4B3-8D0A0884CB27}" destId="{CAC733E7-E43C-475D-B6AA-EFDE13BB01F1}" srcOrd="0" destOrd="0" parTransId="{61E6D007-3DD0-40D5-8631-9901BCEFEE11}" sibTransId="{18304A89-A641-402A-B453-B8798CD3E0B7}"/>
    <dgm:cxn modelId="{A9CBE127-D7EC-41DF-A4D7-D13FA4FA91D7}" srcId="{3053A7B3-1711-4A7E-BCA4-573FC2EE2B09}" destId="{042B5BC5-B237-47C4-AE16-A8B7CC7C87CF}" srcOrd="0" destOrd="0" parTransId="{B50B5DA7-5963-4F91-8E51-F446E2664DA5}" sibTransId="{295DCDC3-9F0B-4DAD-ABDA-0E4A028F382D}"/>
    <dgm:cxn modelId="{5693F038-8B0C-47BD-991F-1EB06212C5C6}" type="presOf" srcId="{8DA0FC52-CD4E-419D-B4BB-AE827F4BFD70}" destId="{A1E99215-A7D6-4E0B-BD71-DBFA3BFC3BB5}" srcOrd="0" destOrd="0" presId="urn:microsoft.com/office/officeart/2005/8/layout/vList6"/>
    <dgm:cxn modelId="{5B6CBC3A-45FC-41C5-A97E-09FFF413A32E}" srcId="{8DA0FC52-CD4E-419D-B4BB-AE827F4BFD70}" destId="{590A573D-6098-4B23-B4B3-8D0A0884CB27}" srcOrd="3" destOrd="0" parTransId="{3E394C2D-B9A7-41EF-A633-A238EACE0AE2}" sibTransId="{A1EDDC5D-4516-412F-844B-EC73A07B1CF7}"/>
    <dgm:cxn modelId="{400E5840-AB09-4466-AFEE-077E4D8555B2}" srcId="{0B5795C6-8C60-4E43-B53E-EBBA6234C971}" destId="{941A3FD2-74D4-4812-B7C7-3FC6A6AC9990}" srcOrd="0" destOrd="0" parTransId="{A9459B0D-392C-4245-9C07-FEF8C35D1459}" sibTransId="{51B676F8-531C-4CCC-BF4D-F9BB0FF76C92}"/>
    <dgm:cxn modelId="{544D925B-10A0-48DD-9049-8A45DFC1B9AD}" srcId="{8DA0FC52-CD4E-419D-B4BB-AE827F4BFD70}" destId="{0B5795C6-8C60-4E43-B53E-EBBA6234C971}" srcOrd="0" destOrd="0" parTransId="{F7F9E366-0F7A-47F3-8931-D8090F2DA67B}" sibTransId="{AF2E6E30-7961-4E5B-94C8-49D3DA23FDFA}"/>
    <dgm:cxn modelId="{1C3FD944-DCAB-42FB-90A4-73B24621770F}" type="presOf" srcId="{4A624881-BE78-4533-B813-772052ABD146}" destId="{EEFBB304-0077-450F-8A22-F65C544D8D8F}" srcOrd="0" destOrd="0" presId="urn:microsoft.com/office/officeart/2005/8/layout/vList6"/>
    <dgm:cxn modelId="{D549EC4C-068E-45DD-AC2C-2F48730B8CAA}" srcId="{01672602-5EEF-4140-8C12-1A4CFA83BBAD}" destId="{4A624881-BE78-4533-B813-772052ABD146}" srcOrd="0" destOrd="0" parTransId="{8C1225DD-855D-4656-AF7A-AEFBFA60B430}" sibTransId="{E2530884-D96A-4E0F-9622-F140FF495EC1}"/>
    <dgm:cxn modelId="{FA5D5055-356F-4379-88CA-FDF70F1EAB77}" type="presOf" srcId="{AF88B049-D112-40BD-B809-829E0A0BAE01}" destId="{B5D9F583-D286-48C3-97E2-56686F5CF627}" srcOrd="0" destOrd="1" presId="urn:microsoft.com/office/officeart/2005/8/layout/vList6"/>
    <dgm:cxn modelId="{6E687A59-65B3-4E4F-AB7B-5AC6979C98E4}" srcId="{0B5795C6-8C60-4E43-B53E-EBBA6234C971}" destId="{6B29DAD0-2035-4B96-9F44-5BD60BB3EE92}" srcOrd="1" destOrd="0" parTransId="{6A04E0BD-1CA9-40E3-A650-79A1370C50C1}" sibTransId="{F2B36588-133B-4470-AE3D-A277568CE7D6}"/>
    <dgm:cxn modelId="{FDB0D091-E406-441A-B3D3-83F02B8DAB41}" type="presOf" srcId="{590A573D-6098-4B23-B4B3-8D0A0884CB27}" destId="{0EA0A7F3-B6F0-4A30-85E5-6DDEA3467CA2}" srcOrd="0" destOrd="0" presId="urn:microsoft.com/office/officeart/2005/8/layout/vList6"/>
    <dgm:cxn modelId="{459D899F-AC49-4D19-AF6A-8D5FC2309318}" type="presOf" srcId="{CAC733E7-E43C-475D-B6AA-EFDE13BB01F1}" destId="{FCDC8219-7284-4580-9652-18CD0439E93C}" srcOrd="0" destOrd="0" presId="urn:microsoft.com/office/officeart/2005/8/layout/vList6"/>
    <dgm:cxn modelId="{6B7C6BB3-9C5E-49EC-9115-1A86B91515FF}" type="presOf" srcId="{01672602-5EEF-4140-8C12-1A4CFA83BBAD}" destId="{A3EAF8DA-4CD2-49E8-B24C-CC861F579478}" srcOrd="0" destOrd="0" presId="urn:microsoft.com/office/officeart/2005/8/layout/vList6"/>
    <dgm:cxn modelId="{B810D4CF-48CD-4482-BE04-FCA64350E91A}" type="presOf" srcId="{042B5BC5-B237-47C4-AE16-A8B7CC7C87CF}" destId="{B5D9F583-D286-48C3-97E2-56686F5CF627}" srcOrd="0" destOrd="0" presId="urn:microsoft.com/office/officeart/2005/8/layout/vList6"/>
    <dgm:cxn modelId="{6AC746E7-6257-4A61-9A6B-B9497733FD40}" srcId="{8DA0FC52-CD4E-419D-B4BB-AE827F4BFD70}" destId="{01672602-5EEF-4140-8C12-1A4CFA83BBAD}" srcOrd="1" destOrd="0" parTransId="{43B63FED-E3A2-409B-9F62-44ED903E0644}" sibTransId="{56F8D582-4B25-468B-BE61-A4A16C574C08}"/>
    <dgm:cxn modelId="{800A3BE8-350C-4671-961D-CFA65C5BBD30}" type="presOf" srcId="{6B29DAD0-2035-4B96-9F44-5BD60BB3EE92}" destId="{61F549F4-B53E-44E2-99DA-F26821CDFF3D}" srcOrd="0" destOrd="1" presId="urn:microsoft.com/office/officeart/2005/8/layout/vList6"/>
    <dgm:cxn modelId="{036083EB-DFDC-4E26-BB8A-991C7C3DF7C6}" type="presOf" srcId="{3053A7B3-1711-4A7E-BCA4-573FC2EE2B09}" destId="{0B49BA05-15A2-4122-80A2-81930D4FB29F}" srcOrd="0" destOrd="0" presId="urn:microsoft.com/office/officeart/2005/8/layout/vList6"/>
    <dgm:cxn modelId="{1A6DDDF8-F788-4D42-AAD2-A2846463B584}" type="presOf" srcId="{941A3FD2-74D4-4812-B7C7-3FC6A6AC9990}" destId="{61F549F4-B53E-44E2-99DA-F26821CDFF3D}" srcOrd="0" destOrd="0" presId="urn:microsoft.com/office/officeart/2005/8/layout/vList6"/>
    <dgm:cxn modelId="{38524EFB-E049-4347-9069-4D2386C0586E}" srcId="{8DA0FC52-CD4E-419D-B4BB-AE827F4BFD70}" destId="{3053A7B3-1711-4A7E-BCA4-573FC2EE2B09}" srcOrd="2" destOrd="0" parTransId="{E3ED6D01-12BA-4CA6-A949-522CD3EE45AF}" sibTransId="{7BEFAFA3-624A-415B-AFB2-B5A8970F6BD0}"/>
    <dgm:cxn modelId="{BE37DF09-922C-4F97-A138-0FC235DDED94}" type="presParOf" srcId="{A1E99215-A7D6-4E0B-BD71-DBFA3BFC3BB5}" destId="{FCE857EE-1FC0-4A8D-9CF0-D6ECE1B7018D}" srcOrd="0" destOrd="0" presId="urn:microsoft.com/office/officeart/2005/8/layout/vList6"/>
    <dgm:cxn modelId="{C979A34B-EF13-43AC-99AD-49E69D2A9DF5}" type="presParOf" srcId="{FCE857EE-1FC0-4A8D-9CF0-D6ECE1B7018D}" destId="{E30E413B-41C7-4F7A-8B05-A6FA6DAA255E}" srcOrd="0" destOrd="0" presId="urn:microsoft.com/office/officeart/2005/8/layout/vList6"/>
    <dgm:cxn modelId="{0DEA805D-10F2-4C03-81FB-89458947A365}" type="presParOf" srcId="{FCE857EE-1FC0-4A8D-9CF0-D6ECE1B7018D}" destId="{61F549F4-B53E-44E2-99DA-F26821CDFF3D}" srcOrd="1" destOrd="0" presId="urn:microsoft.com/office/officeart/2005/8/layout/vList6"/>
    <dgm:cxn modelId="{751A0478-B5C8-45CB-9C19-BE1476CB955D}" type="presParOf" srcId="{A1E99215-A7D6-4E0B-BD71-DBFA3BFC3BB5}" destId="{EA6141BD-850B-493D-9C02-BC97595C7855}" srcOrd="1" destOrd="0" presId="urn:microsoft.com/office/officeart/2005/8/layout/vList6"/>
    <dgm:cxn modelId="{93560191-C86C-49ED-A952-FB32DFDCA3F3}" type="presParOf" srcId="{A1E99215-A7D6-4E0B-BD71-DBFA3BFC3BB5}" destId="{6FE94D54-0895-4FFC-894C-44FB9356F787}" srcOrd="2" destOrd="0" presId="urn:microsoft.com/office/officeart/2005/8/layout/vList6"/>
    <dgm:cxn modelId="{D4E4452A-82E3-46A3-A56B-DF3172115E1E}" type="presParOf" srcId="{6FE94D54-0895-4FFC-894C-44FB9356F787}" destId="{A3EAF8DA-4CD2-49E8-B24C-CC861F579478}" srcOrd="0" destOrd="0" presId="urn:microsoft.com/office/officeart/2005/8/layout/vList6"/>
    <dgm:cxn modelId="{A3CD71B0-4024-4567-8481-A2E0DE12AD28}" type="presParOf" srcId="{6FE94D54-0895-4FFC-894C-44FB9356F787}" destId="{EEFBB304-0077-450F-8A22-F65C544D8D8F}" srcOrd="1" destOrd="0" presId="urn:microsoft.com/office/officeart/2005/8/layout/vList6"/>
    <dgm:cxn modelId="{E185539B-7135-41DB-9DAF-AD2E8C987EFE}" type="presParOf" srcId="{A1E99215-A7D6-4E0B-BD71-DBFA3BFC3BB5}" destId="{9F757DEB-249C-4E72-A038-E99814B00B67}" srcOrd="3" destOrd="0" presId="urn:microsoft.com/office/officeart/2005/8/layout/vList6"/>
    <dgm:cxn modelId="{A834E29A-FA28-4CF9-A113-38BF6D3FCBF8}" type="presParOf" srcId="{A1E99215-A7D6-4E0B-BD71-DBFA3BFC3BB5}" destId="{7C1D600E-5B55-4E7F-8C76-7723C39D52D7}" srcOrd="4" destOrd="0" presId="urn:microsoft.com/office/officeart/2005/8/layout/vList6"/>
    <dgm:cxn modelId="{256BC24A-A584-4384-AEF2-2228CD179CB4}" type="presParOf" srcId="{7C1D600E-5B55-4E7F-8C76-7723C39D52D7}" destId="{0B49BA05-15A2-4122-80A2-81930D4FB29F}" srcOrd="0" destOrd="0" presId="urn:microsoft.com/office/officeart/2005/8/layout/vList6"/>
    <dgm:cxn modelId="{EC857B52-7849-4E76-A9C2-8C1135B8177D}" type="presParOf" srcId="{7C1D600E-5B55-4E7F-8C76-7723C39D52D7}" destId="{B5D9F583-D286-48C3-97E2-56686F5CF627}" srcOrd="1" destOrd="0" presId="urn:microsoft.com/office/officeart/2005/8/layout/vList6"/>
    <dgm:cxn modelId="{8863D8FD-B298-4788-A249-EA917F666F18}" type="presParOf" srcId="{A1E99215-A7D6-4E0B-BD71-DBFA3BFC3BB5}" destId="{8E2EC066-940B-44E1-B48F-C897E7D55A83}" srcOrd="5" destOrd="0" presId="urn:microsoft.com/office/officeart/2005/8/layout/vList6"/>
    <dgm:cxn modelId="{6475E9CF-7C12-484C-8D57-60D8FA04798E}" type="presParOf" srcId="{A1E99215-A7D6-4E0B-BD71-DBFA3BFC3BB5}" destId="{CF15CF2C-F045-4B24-9A51-9837181D698E}" srcOrd="6" destOrd="0" presId="urn:microsoft.com/office/officeart/2005/8/layout/vList6"/>
    <dgm:cxn modelId="{0E0F4F60-1787-42B5-84E4-EF30E54984F5}" type="presParOf" srcId="{CF15CF2C-F045-4B24-9A51-9837181D698E}" destId="{0EA0A7F3-B6F0-4A30-85E5-6DDEA3467CA2}" srcOrd="0" destOrd="0" presId="urn:microsoft.com/office/officeart/2005/8/layout/vList6"/>
    <dgm:cxn modelId="{50CC1E88-E787-4799-8289-C5D444E914DA}" type="presParOf" srcId="{CF15CF2C-F045-4B24-9A51-9837181D698E}" destId="{FCDC8219-7284-4580-9652-18CD0439E9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00F92-EA67-4AA7-A79D-4EAF197DD151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41245-0C7B-4978-A830-C5E4E56DB529}">
      <dgm:prSet phldrT="[Text]"/>
      <dgm:spPr/>
      <dgm:t>
        <a:bodyPr/>
        <a:lstStyle/>
        <a:p>
          <a:r>
            <a:rPr lang="el-GR" dirty="0"/>
            <a:t>Εντολή </a:t>
          </a:r>
          <a:r>
            <a:rPr lang="en-US" dirty="0"/>
            <a:t>WFI</a:t>
          </a:r>
        </a:p>
      </dgm:t>
    </dgm:pt>
    <dgm:pt modelId="{043FD978-CC97-494B-B07B-CC77B2914847}" type="parTrans" cxnId="{381B49D9-7CDB-428E-8953-43B69870F920}">
      <dgm:prSet/>
      <dgm:spPr/>
      <dgm:t>
        <a:bodyPr/>
        <a:lstStyle/>
        <a:p>
          <a:endParaRPr lang="en-US"/>
        </a:p>
      </dgm:t>
    </dgm:pt>
    <dgm:pt modelId="{0A2C8D83-1886-4A8D-99A9-21B67A3240FB}" type="sibTrans" cxnId="{381B49D9-7CDB-428E-8953-43B69870F920}">
      <dgm:prSet/>
      <dgm:spPr/>
      <dgm:t>
        <a:bodyPr/>
        <a:lstStyle/>
        <a:p>
          <a:endParaRPr lang="en-US"/>
        </a:p>
      </dgm:t>
    </dgm:pt>
    <dgm:pt modelId="{5C45B746-27A4-4DC3-A52B-9715AB70BDAA}">
      <dgm:prSet phldrT="[Text]"/>
      <dgm:spPr/>
      <dgm:t>
        <a:bodyPr/>
        <a:lstStyle/>
        <a:p>
          <a:pPr algn="ctr"/>
          <a:r>
            <a:rPr lang="en-US" dirty="0"/>
            <a:t>Wait For Interrupt</a:t>
          </a:r>
        </a:p>
      </dgm:t>
    </dgm:pt>
    <dgm:pt modelId="{5F2CDAA6-5DC2-47A8-AA8E-2552BC080DAC}" type="parTrans" cxnId="{663C7195-0205-436D-828D-0A6D6D210700}">
      <dgm:prSet/>
      <dgm:spPr/>
      <dgm:t>
        <a:bodyPr/>
        <a:lstStyle/>
        <a:p>
          <a:endParaRPr lang="en-US"/>
        </a:p>
      </dgm:t>
    </dgm:pt>
    <dgm:pt modelId="{810F681B-CDF7-42BD-A85A-ADAF0FD5F039}" type="sibTrans" cxnId="{663C7195-0205-436D-828D-0A6D6D210700}">
      <dgm:prSet/>
      <dgm:spPr/>
      <dgm:t>
        <a:bodyPr/>
        <a:lstStyle/>
        <a:p>
          <a:endParaRPr lang="en-US"/>
        </a:p>
      </dgm:t>
    </dgm:pt>
    <dgm:pt modelId="{1D155B1F-68B2-4D64-92E8-06EA692C6D57}">
      <dgm:prSet phldrT="[Text]"/>
      <dgm:spPr/>
      <dgm:t>
        <a:bodyPr/>
        <a:lstStyle/>
        <a:p>
          <a:r>
            <a:rPr lang="el-GR" dirty="0"/>
            <a:t>Προκαλεί άμμεση είσοδο του μικροελεγκτή στην κατάσταση </a:t>
          </a:r>
          <a:r>
            <a:rPr lang="en-US" dirty="0"/>
            <a:t>sleep mode.</a:t>
          </a:r>
        </a:p>
      </dgm:t>
    </dgm:pt>
    <dgm:pt modelId="{B1113AF0-F62A-4701-A9E6-4869B0830B96}" type="parTrans" cxnId="{D6ECE254-78AD-438E-9185-7F52F968A3AE}">
      <dgm:prSet/>
      <dgm:spPr/>
      <dgm:t>
        <a:bodyPr/>
        <a:lstStyle/>
        <a:p>
          <a:endParaRPr lang="en-US"/>
        </a:p>
      </dgm:t>
    </dgm:pt>
    <dgm:pt modelId="{CB702C38-0601-4C10-805D-560620E35BAF}" type="sibTrans" cxnId="{D6ECE254-78AD-438E-9185-7F52F968A3AE}">
      <dgm:prSet/>
      <dgm:spPr/>
      <dgm:t>
        <a:bodyPr/>
        <a:lstStyle/>
        <a:p>
          <a:endParaRPr lang="en-US"/>
        </a:p>
      </dgm:t>
    </dgm:pt>
    <dgm:pt modelId="{8A07E413-A546-497F-9AFF-FED6BBB7B6E3}">
      <dgm:prSet phldrT="[Text]"/>
      <dgm:spPr/>
      <dgm:t>
        <a:bodyPr/>
        <a:lstStyle/>
        <a:p>
          <a:r>
            <a:rPr lang="el-GR" dirty="0"/>
            <a:t>Καμία ενέργεια εκτέλεσης του μικροελεγκτή κατά την διάρκεια αναμονής στην κατάσταση </a:t>
          </a:r>
          <a:r>
            <a:rPr lang="en-US" dirty="0"/>
            <a:t>sleep mode.</a:t>
          </a:r>
        </a:p>
      </dgm:t>
    </dgm:pt>
    <dgm:pt modelId="{C41F9413-6306-4974-9417-8340D651CEB3}" type="parTrans" cxnId="{E0797B3A-819F-4D0C-8613-5261E28B4495}">
      <dgm:prSet/>
      <dgm:spPr/>
      <dgm:t>
        <a:bodyPr/>
        <a:lstStyle/>
        <a:p>
          <a:endParaRPr lang="en-US"/>
        </a:p>
      </dgm:t>
    </dgm:pt>
    <dgm:pt modelId="{83F0387E-78FA-47C0-B512-2A0595F422A5}" type="sibTrans" cxnId="{E0797B3A-819F-4D0C-8613-5261E28B4495}">
      <dgm:prSet/>
      <dgm:spPr/>
      <dgm:t>
        <a:bodyPr/>
        <a:lstStyle/>
        <a:p>
          <a:endParaRPr lang="en-US"/>
        </a:p>
      </dgm:t>
    </dgm:pt>
    <dgm:pt modelId="{49CB9C10-6A29-4ED4-9695-80A1545E82B7}">
      <dgm:prSet phldrT="[Text]"/>
      <dgm:spPr/>
      <dgm:t>
        <a:bodyPr/>
        <a:lstStyle/>
        <a:p>
          <a:endParaRPr lang="en-US" dirty="0"/>
        </a:p>
      </dgm:t>
    </dgm:pt>
    <dgm:pt modelId="{E5EFA486-812E-4069-B5DD-3CBBF14A38E1}" type="parTrans" cxnId="{DDF7B13B-43BF-4955-8366-C47683429915}">
      <dgm:prSet/>
      <dgm:spPr/>
      <dgm:t>
        <a:bodyPr/>
        <a:lstStyle/>
        <a:p>
          <a:endParaRPr lang="en-US"/>
        </a:p>
      </dgm:t>
    </dgm:pt>
    <dgm:pt modelId="{27D13F8A-A30A-4F70-8406-DACC8D111479}" type="sibTrans" cxnId="{DDF7B13B-43BF-4955-8366-C47683429915}">
      <dgm:prSet/>
      <dgm:spPr/>
      <dgm:t>
        <a:bodyPr/>
        <a:lstStyle/>
        <a:p>
          <a:endParaRPr lang="en-US"/>
        </a:p>
      </dgm:t>
    </dgm:pt>
    <dgm:pt modelId="{487ABBD1-5B34-4403-B9F1-88047AE0CB7B}">
      <dgm:prSet phldrT="[Text]"/>
      <dgm:spPr/>
      <dgm:t>
        <a:bodyPr/>
        <a:lstStyle/>
        <a:p>
          <a:r>
            <a:rPr lang="el-GR" dirty="0"/>
            <a:t>Όλοι οι ακροδέκτες εισόδου/εξόδου διατηρούν την ίδια κατάσταση όπως και στην κανονική λειτουργεία.</a:t>
          </a:r>
          <a:endParaRPr lang="en-US" dirty="0"/>
        </a:p>
      </dgm:t>
    </dgm:pt>
    <dgm:pt modelId="{01374EEC-65FF-451A-ADDD-65EE3CE59BE1}" type="parTrans" cxnId="{9D8E1304-1BD4-4E0F-9E54-9ED98D284726}">
      <dgm:prSet/>
      <dgm:spPr/>
      <dgm:t>
        <a:bodyPr/>
        <a:lstStyle/>
        <a:p>
          <a:endParaRPr lang="en-US"/>
        </a:p>
      </dgm:t>
    </dgm:pt>
    <dgm:pt modelId="{30978FF8-FAFA-47EC-BD8C-C53160FD1104}" type="sibTrans" cxnId="{9D8E1304-1BD4-4E0F-9E54-9ED98D284726}">
      <dgm:prSet/>
      <dgm:spPr/>
      <dgm:t>
        <a:bodyPr/>
        <a:lstStyle/>
        <a:p>
          <a:endParaRPr lang="en-US"/>
        </a:p>
      </dgm:t>
    </dgm:pt>
    <dgm:pt modelId="{1E29D40A-670F-4989-86ED-756B10AF064B}" type="pres">
      <dgm:prSet presAssocID="{18300F92-EA67-4AA7-A79D-4EAF197DD15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C25FD1C-7A88-43AE-8461-9301EA7C38B8}" type="pres">
      <dgm:prSet presAssocID="{98541245-0C7B-4978-A830-C5E4E56DB529}" presName="composite" presStyleCnt="0"/>
      <dgm:spPr/>
    </dgm:pt>
    <dgm:pt modelId="{AB9353F4-D5E2-4593-A8E6-6F321140C49E}" type="pres">
      <dgm:prSet presAssocID="{98541245-0C7B-4978-A830-C5E4E56DB529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19F85D-4DDF-49EB-AB11-BB5D27423C37}" type="pres">
      <dgm:prSet presAssocID="{98541245-0C7B-4978-A830-C5E4E56DB529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</dgm:pt>
    <dgm:pt modelId="{5004B6B8-C0D9-4E43-BCC9-23A3D8E130C5}" type="pres">
      <dgm:prSet presAssocID="{98541245-0C7B-4978-A830-C5E4E56DB529}" presName="Accent" presStyleLbl="parChTrans1D1" presStyleIdx="0" presStyleCnt="1"/>
      <dgm:spPr/>
    </dgm:pt>
    <dgm:pt modelId="{10E5076B-78F5-4BA8-8328-F90C22FFD01C}" type="pres">
      <dgm:prSet presAssocID="{98541245-0C7B-4978-A830-C5E4E56DB529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D8E1304-1BD4-4E0F-9E54-9ED98D284726}" srcId="{98541245-0C7B-4978-A830-C5E4E56DB529}" destId="{487ABBD1-5B34-4403-B9F1-88047AE0CB7B}" srcOrd="3" destOrd="0" parTransId="{01374EEC-65FF-451A-ADDD-65EE3CE59BE1}" sibTransId="{30978FF8-FAFA-47EC-BD8C-C53160FD1104}"/>
    <dgm:cxn modelId="{E210EA10-0237-4DA7-A85E-E17B36144304}" type="presOf" srcId="{1D155B1F-68B2-4D64-92E8-06EA692C6D57}" destId="{10E5076B-78F5-4BA8-8328-F90C22FFD01C}" srcOrd="0" destOrd="0" presId="urn:microsoft.com/office/officeart/2011/layout/TabList"/>
    <dgm:cxn modelId="{E0797B3A-819F-4D0C-8613-5261E28B4495}" srcId="{98541245-0C7B-4978-A830-C5E4E56DB529}" destId="{8A07E413-A546-497F-9AFF-FED6BBB7B6E3}" srcOrd="2" destOrd="0" parTransId="{C41F9413-6306-4974-9417-8340D651CEB3}" sibTransId="{83F0387E-78FA-47C0-B512-2A0595F422A5}"/>
    <dgm:cxn modelId="{DDF7B13B-43BF-4955-8366-C47683429915}" srcId="{98541245-0C7B-4978-A830-C5E4E56DB529}" destId="{49CB9C10-6A29-4ED4-9695-80A1545E82B7}" srcOrd="4" destOrd="0" parTransId="{E5EFA486-812E-4069-B5DD-3CBBF14A38E1}" sibTransId="{27D13F8A-A30A-4F70-8406-DACC8D111479}"/>
    <dgm:cxn modelId="{2AA3CF3F-F876-4F8A-AD40-98E4EFEC11E0}" type="presOf" srcId="{49CB9C10-6A29-4ED4-9695-80A1545E82B7}" destId="{10E5076B-78F5-4BA8-8328-F90C22FFD01C}" srcOrd="0" destOrd="3" presId="urn:microsoft.com/office/officeart/2011/layout/TabList"/>
    <dgm:cxn modelId="{675C6A43-EBC5-45CD-AFBD-B58D310B34ED}" type="presOf" srcId="{487ABBD1-5B34-4403-B9F1-88047AE0CB7B}" destId="{10E5076B-78F5-4BA8-8328-F90C22FFD01C}" srcOrd="0" destOrd="2" presId="urn:microsoft.com/office/officeart/2011/layout/TabList"/>
    <dgm:cxn modelId="{D6ECE254-78AD-438E-9185-7F52F968A3AE}" srcId="{98541245-0C7B-4978-A830-C5E4E56DB529}" destId="{1D155B1F-68B2-4D64-92E8-06EA692C6D57}" srcOrd="1" destOrd="0" parTransId="{B1113AF0-F62A-4701-A9E6-4869B0830B96}" sibTransId="{CB702C38-0601-4C10-805D-560620E35BAF}"/>
    <dgm:cxn modelId="{663C7195-0205-436D-828D-0A6D6D210700}" srcId="{98541245-0C7B-4978-A830-C5E4E56DB529}" destId="{5C45B746-27A4-4DC3-A52B-9715AB70BDAA}" srcOrd="0" destOrd="0" parTransId="{5F2CDAA6-5DC2-47A8-AA8E-2552BC080DAC}" sibTransId="{810F681B-CDF7-42BD-A85A-ADAF0FD5F039}"/>
    <dgm:cxn modelId="{1A9D859A-71C2-4ED2-826D-7F916679AEFE}" type="presOf" srcId="{98541245-0C7B-4978-A830-C5E4E56DB529}" destId="{B819F85D-4DDF-49EB-AB11-BB5D27423C37}" srcOrd="0" destOrd="0" presId="urn:microsoft.com/office/officeart/2011/layout/TabList"/>
    <dgm:cxn modelId="{826F5CAC-4526-4E06-9B58-286B6FFE0887}" type="presOf" srcId="{5C45B746-27A4-4DC3-A52B-9715AB70BDAA}" destId="{AB9353F4-D5E2-4593-A8E6-6F321140C49E}" srcOrd="0" destOrd="0" presId="urn:microsoft.com/office/officeart/2011/layout/TabList"/>
    <dgm:cxn modelId="{D1E0B6AF-A45A-40D1-BE99-FCC883F48AE5}" type="presOf" srcId="{18300F92-EA67-4AA7-A79D-4EAF197DD151}" destId="{1E29D40A-670F-4989-86ED-756B10AF064B}" srcOrd="0" destOrd="0" presId="urn:microsoft.com/office/officeart/2011/layout/TabList"/>
    <dgm:cxn modelId="{381B49D9-7CDB-428E-8953-43B69870F920}" srcId="{18300F92-EA67-4AA7-A79D-4EAF197DD151}" destId="{98541245-0C7B-4978-A830-C5E4E56DB529}" srcOrd="0" destOrd="0" parTransId="{043FD978-CC97-494B-B07B-CC77B2914847}" sibTransId="{0A2C8D83-1886-4A8D-99A9-21B67A3240FB}"/>
    <dgm:cxn modelId="{AA9E9CDB-4269-41B9-B4BB-9C0314FD3C78}" type="presOf" srcId="{8A07E413-A546-497F-9AFF-FED6BBB7B6E3}" destId="{10E5076B-78F5-4BA8-8328-F90C22FFD01C}" srcOrd="0" destOrd="1" presId="urn:microsoft.com/office/officeart/2011/layout/TabList"/>
    <dgm:cxn modelId="{50BF203C-6EE5-4A6B-B1E0-79CF4F0413D6}" type="presParOf" srcId="{1E29D40A-670F-4989-86ED-756B10AF064B}" destId="{4C25FD1C-7A88-43AE-8461-9301EA7C38B8}" srcOrd="0" destOrd="0" presId="urn:microsoft.com/office/officeart/2011/layout/TabList"/>
    <dgm:cxn modelId="{AC1E8990-0C8F-4927-BFF5-A27A896E38F4}" type="presParOf" srcId="{4C25FD1C-7A88-43AE-8461-9301EA7C38B8}" destId="{AB9353F4-D5E2-4593-A8E6-6F321140C49E}" srcOrd="0" destOrd="0" presId="urn:microsoft.com/office/officeart/2011/layout/TabList"/>
    <dgm:cxn modelId="{8F95B28B-F4FA-467E-852B-8ECB0CD21C48}" type="presParOf" srcId="{4C25FD1C-7A88-43AE-8461-9301EA7C38B8}" destId="{B819F85D-4DDF-49EB-AB11-BB5D27423C37}" srcOrd="1" destOrd="0" presId="urn:microsoft.com/office/officeart/2011/layout/TabList"/>
    <dgm:cxn modelId="{36EB1EA4-3959-42FC-B034-33D29EEC35C6}" type="presParOf" srcId="{4C25FD1C-7A88-43AE-8461-9301EA7C38B8}" destId="{5004B6B8-C0D9-4E43-BCC9-23A3D8E130C5}" srcOrd="2" destOrd="0" presId="urn:microsoft.com/office/officeart/2011/layout/TabList"/>
    <dgm:cxn modelId="{02DE9741-5870-484D-9A6B-4A0FD9A02FE1}" type="presParOf" srcId="{1E29D40A-670F-4989-86ED-756B10AF064B}" destId="{10E5076B-78F5-4BA8-8328-F90C22FFD01C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77A5-F5E9-4A24-AA31-346B914F6451}">
      <dsp:nvSpPr>
        <dsp:cNvPr id="0" name=""/>
        <dsp:cNvSpPr/>
      </dsp:nvSpPr>
      <dsp:spPr>
        <a:xfrm>
          <a:off x="722590" y="0"/>
          <a:ext cx="8189357" cy="435133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2CCD8-A54C-4174-A02A-EC49225AF618}">
      <dsp:nvSpPr>
        <dsp:cNvPr id="0" name=""/>
        <dsp:cNvSpPr/>
      </dsp:nvSpPr>
      <dsp:spPr>
        <a:xfrm>
          <a:off x="0" y="1272156"/>
          <a:ext cx="2890361" cy="1740534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Αποτελεσματική επικοινωνία περιφερειακών</a:t>
          </a:r>
          <a:endParaRPr lang="en-US" sz="1800" kern="1200" dirty="0"/>
        </a:p>
      </dsp:txBody>
      <dsp:txXfrm>
        <a:off x="84966" y="1357122"/>
        <a:ext cx="2720429" cy="1570602"/>
      </dsp:txXfrm>
    </dsp:sp>
    <dsp:sp modelId="{48EB393C-E8A9-4A7A-AA58-4E69E34AE45F}">
      <dsp:nvSpPr>
        <dsp:cNvPr id="0" name=""/>
        <dsp:cNvSpPr/>
      </dsp:nvSpPr>
      <dsp:spPr>
        <a:xfrm>
          <a:off x="3372088" y="1305401"/>
          <a:ext cx="2890361" cy="1740534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Εναέρια μετάδοση μηνυμάτων μεταξύ των δύο συσκευών</a:t>
          </a:r>
          <a:endParaRPr lang="en-US" sz="1800" kern="1200" dirty="0"/>
        </a:p>
      </dsp:txBody>
      <dsp:txXfrm>
        <a:off x="3457054" y="1390367"/>
        <a:ext cx="2720429" cy="1570602"/>
      </dsp:txXfrm>
    </dsp:sp>
    <dsp:sp modelId="{C020D23C-4914-4E10-B785-1E20FB22BA5E}">
      <dsp:nvSpPr>
        <dsp:cNvPr id="0" name=""/>
        <dsp:cNvSpPr/>
      </dsp:nvSpPr>
      <dsp:spPr>
        <a:xfrm>
          <a:off x="6744176" y="1305401"/>
          <a:ext cx="2890361" cy="1740534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Μείωση απόδοσης ισχύος </a:t>
          </a:r>
          <a:endParaRPr lang="en-US" sz="1800" kern="1200" dirty="0"/>
        </a:p>
      </dsp:txBody>
      <dsp:txXfrm>
        <a:off x="6829142" y="1390367"/>
        <a:ext cx="2720429" cy="1570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49F4-B53E-44E2-99DA-F26821CDFF3D}">
      <dsp:nvSpPr>
        <dsp:cNvPr id="0" name=""/>
        <dsp:cNvSpPr/>
      </dsp:nvSpPr>
      <dsp:spPr>
        <a:xfrm>
          <a:off x="4001504" y="0"/>
          <a:ext cx="5994931" cy="7578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Χρησιμοποιεί συνολικά τέσσερις ακροδέκτες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Μετάδοσης δεδομένων </a:t>
          </a:r>
          <a:r>
            <a:rPr lang="el-GR" sz="1600" kern="1200" dirty="0"/>
            <a:t>(</a:t>
          </a:r>
          <a:r>
            <a:rPr lang="en-US" sz="1200" kern="1200" dirty="0"/>
            <a:t>MOSI-MISO</a:t>
          </a:r>
          <a:r>
            <a:rPr lang="en-US" sz="1600" kern="1200" dirty="0"/>
            <a:t>),</a:t>
          </a:r>
          <a:r>
            <a:rPr lang="el-GR" sz="1600" kern="1200" dirty="0"/>
            <a:t> </a:t>
          </a:r>
          <a:r>
            <a:rPr lang="el-GR" sz="1400" kern="1200" dirty="0"/>
            <a:t>συγχρονισμού(</a:t>
          </a:r>
          <a:r>
            <a:rPr lang="en-US" sz="1400" kern="1200" dirty="0"/>
            <a:t>SCK) </a:t>
          </a:r>
          <a:r>
            <a:rPr lang="el-GR" sz="1400" kern="1200" dirty="0"/>
            <a:t>και έναρξης/λήξης επικοινωνίας </a:t>
          </a:r>
          <a:r>
            <a:rPr lang="en-US" sz="1400" kern="1200" dirty="0"/>
            <a:t>(SS/CE)</a:t>
          </a:r>
        </a:p>
      </dsp:txBody>
      <dsp:txXfrm>
        <a:off x="4001504" y="94729"/>
        <a:ext cx="5710743" cy="568376"/>
      </dsp:txXfrm>
    </dsp:sp>
    <dsp:sp modelId="{E30E413B-41C7-4F7A-8B05-A6FA6DAA255E}">
      <dsp:nvSpPr>
        <dsp:cNvPr id="0" name=""/>
        <dsp:cNvSpPr/>
      </dsp:nvSpPr>
      <dsp:spPr>
        <a:xfrm>
          <a:off x="4883" y="82623"/>
          <a:ext cx="3996621" cy="559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Σύγρονο σειρακό μέσω επικοινωνίας </a:t>
          </a:r>
          <a:endParaRPr lang="en-US" sz="1800" kern="1200" dirty="0"/>
        </a:p>
      </dsp:txBody>
      <dsp:txXfrm>
        <a:off x="32180" y="109920"/>
        <a:ext cx="3942027" cy="504592"/>
      </dsp:txXfrm>
    </dsp:sp>
    <dsp:sp modelId="{EEFBB304-0077-450F-8A22-F65C544D8D8F}">
      <dsp:nvSpPr>
        <dsp:cNvPr id="0" name=""/>
        <dsp:cNvSpPr/>
      </dsp:nvSpPr>
      <dsp:spPr>
        <a:xfrm>
          <a:off x="4006388" y="805629"/>
          <a:ext cx="5994931" cy="5710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Στέλνει και λαμβάνει μηνύματα ταυτόχρονα</a:t>
          </a:r>
          <a:endParaRPr lang="en-US" sz="1400" kern="1200" dirty="0"/>
        </a:p>
      </dsp:txBody>
      <dsp:txXfrm>
        <a:off x="4006388" y="877008"/>
        <a:ext cx="5780794" cy="428275"/>
      </dsp:txXfrm>
    </dsp:sp>
    <dsp:sp modelId="{A3EAF8DA-4CD2-49E8-B24C-CC861F579478}">
      <dsp:nvSpPr>
        <dsp:cNvPr id="0" name=""/>
        <dsp:cNvSpPr/>
      </dsp:nvSpPr>
      <dsp:spPr>
        <a:xfrm>
          <a:off x="4883" y="810259"/>
          <a:ext cx="3996621" cy="552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Το </a:t>
          </a:r>
          <a:r>
            <a:rPr lang="en-US" sz="1600" kern="1200" dirty="0"/>
            <a:t>SPI</a:t>
          </a:r>
          <a:r>
            <a:rPr lang="el-GR" sz="1600" kern="1200" dirty="0"/>
            <a:t> είναι </a:t>
          </a:r>
          <a:r>
            <a:rPr lang="en-US" sz="1600" kern="1200" dirty="0"/>
            <a:t>full-duplex</a:t>
          </a:r>
        </a:p>
      </dsp:txBody>
      <dsp:txXfrm>
        <a:off x="31855" y="837231"/>
        <a:ext cx="3942677" cy="498578"/>
      </dsp:txXfrm>
    </dsp:sp>
    <dsp:sp modelId="{B5D9F583-D286-48C3-97E2-56686F5CF627}">
      <dsp:nvSpPr>
        <dsp:cNvPr id="0" name=""/>
        <dsp:cNvSpPr/>
      </dsp:nvSpPr>
      <dsp:spPr>
        <a:xfrm>
          <a:off x="4001504" y="1414869"/>
          <a:ext cx="5994931" cy="5871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Ενός αφέντη και ενός σκλάβου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Ενός αφέντη και πολλών σκλάβων</a:t>
          </a:r>
          <a:endParaRPr lang="en-US" sz="1400" kern="1200" dirty="0"/>
        </a:p>
      </dsp:txBody>
      <dsp:txXfrm>
        <a:off x="4001504" y="1488266"/>
        <a:ext cx="5774740" cy="440383"/>
      </dsp:txXfrm>
    </dsp:sp>
    <dsp:sp modelId="{0B49BA05-15A2-4122-80A2-81930D4FB29F}">
      <dsp:nvSpPr>
        <dsp:cNvPr id="0" name=""/>
        <dsp:cNvSpPr/>
      </dsp:nvSpPr>
      <dsp:spPr>
        <a:xfrm>
          <a:off x="4883" y="1441350"/>
          <a:ext cx="3996621" cy="53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Αρχιτεκτονική αφέντη-σκλάβου</a:t>
          </a:r>
          <a:endParaRPr lang="en-US" sz="1600" kern="1200" dirty="0"/>
        </a:p>
      </dsp:txBody>
      <dsp:txXfrm>
        <a:off x="30961" y="1467428"/>
        <a:ext cx="3944465" cy="482059"/>
      </dsp:txXfrm>
    </dsp:sp>
    <dsp:sp modelId="{FCDC8219-7284-4580-9652-18CD0439E93C}">
      <dsp:nvSpPr>
        <dsp:cNvPr id="0" name=""/>
        <dsp:cNvSpPr/>
      </dsp:nvSpPr>
      <dsp:spPr>
        <a:xfrm>
          <a:off x="4001504" y="2044878"/>
          <a:ext cx="5994931" cy="5810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400" kern="1200" dirty="0"/>
            <a:t>Η ροή δεδομένων είναι μεσαίας ταχύτητας με τυπικό ρυθμό  10-24</a:t>
          </a:r>
          <a:r>
            <a:rPr lang="en-US" sz="1400" kern="1200" dirty="0"/>
            <a:t>Mbps.</a:t>
          </a:r>
          <a:r>
            <a:rPr lang="el-GR" sz="1400" kern="1200" dirty="0"/>
            <a:t> </a:t>
          </a:r>
          <a:endParaRPr lang="en-US" sz="1400" kern="1200" dirty="0"/>
        </a:p>
      </dsp:txBody>
      <dsp:txXfrm>
        <a:off x="4001504" y="2117515"/>
        <a:ext cx="5777019" cy="435825"/>
      </dsp:txXfrm>
    </dsp:sp>
    <dsp:sp modelId="{0EA0A7F3-B6F0-4A30-85E5-6DDEA3467CA2}">
      <dsp:nvSpPr>
        <dsp:cNvPr id="0" name=""/>
        <dsp:cNvSpPr/>
      </dsp:nvSpPr>
      <dsp:spPr>
        <a:xfrm>
          <a:off x="0" y="2075883"/>
          <a:ext cx="3996621" cy="53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Αυθαίρετο μήκος δεδομένων</a:t>
          </a:r>
          <a:endParaRPr lang="en-US" sz="1600" kern="1200" dirty="0"/>
        </a:p>
      </dsp:txBody>
      <dsp:txXfrm>
        <a:off x="26078" y="2101961"/>
        <a:ext cx="3944465" cy="48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4B6B8-C0D9-4E43-BCC9-23A3D8E130C5}">
      <dsp:nvSpPr>
        <dsp:cNvPr id="0" name=""/>
        <dsp:cNvSpPr/>
      </dsp:nvSpPr>
      <dsp:spPr>
        <a:xfrm>
          <a:off x="0" y="388575"/>
          <a:ext cx="8128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353F4-D5E2-4593-A8E6-6F321140C49E}">
      <dsp:nvSpPr>
        <dsp:cNvPr id="0" name=""/>
        <dsp:cNvSpPr/>
      </dsp:nvSpPr>
      <dsp:spPr>
        <a:xfrm>
          <a:off x="2113279" y="0"/>
          <a:ext cx="6014720" cy="38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Wait For Interrupt</a:t>
          </a:r>
        </a:p>
      </dsp:txBody>
      <dsp:txXfrm>
        <a:off x="2113279" y="0"/>
        <a:ext cx="6014720" cy="388575"/>
      </dsp:txXfrm>
    </dsp:sp>
    <dsp:sp modelId="{B819F85D-4DDF-49EB-AB11-BB5D27423C37}">
      <dsp:nvSpPr>
        <dsp:cNvPr id="0" name=""/>
        <dsp:cNvSpPr/>
      </dsp:nvSpPr>
      <dsp:spPr>
        <a:xfrm>
          <a:off x="0" y="0"/>
          <a:ext cx="2113280" cy="3885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Εντολή </a:t>
          </a:r>
          <a:r>
            <a:rPr lang="en-US" sz="2000" kern="1200" dirty="0"/>
            <a:t>WFI</a:t>
          </a:r>
        </a:p>
      </dsp:txBody>
      <dsp:txXfrm>
        <a:off x="18972" y="18972"/>
        <a:ext cx="2075336" cy="369603"/>
      </dsp:txXfrm>
    </dsp:sp>
    <dsp:sp modelId="{10E5076B-78F5-4BA8-8328-F90C22FFD01C}">
      <dsp:nvSpPr>
        <dsp:cNvPr id="0" name=""/>
        <dsp:cNvSpPr/>
      </dsp:nvSpPr>
      <dsp:spPr>
        <a:xfrm>
          <a:off x="0" y="388575"/>
          <a:ext cx="8128000" cy="77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100" kern="1200" dirty="0"/>
            <a:t>Προκαλεί άμμεση είσοδο του μικροελεγκτή στην κατάσταση </a:t>
          </a:r>
          <a:r>
            <a:rPr lang="en-US" sz="1100" kern="1200" dirty="0"/>
            <a:t>sleep mode.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100" kern="1200" dirty="0"/>
            <a:t>Καμία ενέργεια εκτέλεσης του μικροελεγκτή κατά την διάρκεια αναμονής στην κατάσταση </a:t>
          </a:r>
          <a:r>
            <a:rPr lang="en-US" sz="1100" kern="1200" dirty="0"/>
            <a:t>sleep mode.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100" kern="1200" dirty="0"/>
            <a:t>Όλοι οι ακροδέκτες εισόδου/εξόδου διατηρούν την ίδια κατάσταση όπως και στην κανονική λειτουργεία.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388575"/>
        <a:ext cx="8128000" cy="77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09-Oct-22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77" r:id="rId3"/>
    <p:sldLayoutId id="2147483876" r:id="rId4"/>
    <p:sldLayoutId id="2147483875" r:id="rId5"/>
    <p:sldLayoutId id="2147483874" r:id="rId6"/>
    <p:sldLayoutId id="2147483873" r:id="rId7"/>
    <p:sldLayoutId id="2147483872" r:id="rId8"/>
    <p:sldLayoutId id="2147483871" r:id="rId9"/>
    <p:sldLayoutId id="2147483870" r:id="rId10"/>
    <p:sldLayoutId id="21474838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D11D108-9045-9940-575C-70EC0C66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effectLst/>
              </a:rPr>
              <a:t>&lt;&lt;Κατα</a:t>
            </a:r>
            <a:r>
              <a:rPr lang="en-US" sz="3000" b="1" dirty="0" err="1">
                <a:effectLst/>
              </a:rPr>
              <a:t>σκευή</a:t>
            </a:r>
            <a:r>
              <a:rPr lang="en-US" sz="3000" b="1" dirty="0">
                <a:effectLst/>
              </a:rPr>
              <a:t> </a:t>
            </a:r>
            <a:r>
              <a:rPr lang="en-US" sz="3000" b="1" dirty="0" err="1">
                <a:effectLst/>
              </a:rPr>
              <a:t>συστημάτων</a:t>
            </a:r>
            <a:r>
              <a:rPr lang="en-US" sz="3000" b="1" dirty="0">
                <a:effectLst/>
              </a:rPr>
              <a:t> επ</a:t>
            </a:r>
            <a:r>
              <a:rPr lang="en-US" sz="3000" b="1" dirty="0" err="1">
                <a:effectLst/>
              </a:rPr>
              <a:t>ικοινωνί</a:t>
            </a:r>
            <a:r>
              <a:rPr lang="en-US" sz="3000" b="1" dirty="0">
                <a:effectLst/>
              </a:rPr>
              <a:t>ας μεγάλης εμβέλειας και χαμηλής κατανάλωσης με τη χρήση nucleo&gt;&gt;</a:t>
            </a:r>
            <a:br>
              <a:rPr lang="en-US" sz="3000" dirty="0">
                <a:effectLst/>
              </a:rPr>
            </a:br>
            <a:endParaRPr lang="en-US" sz="300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BBFC5DA2-9D05-C18F-05FC-36688202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Επιβ</a:t>
            </a:r>
            <a:r>
              <a:rPr lang="en-US" b="1"/>
              <a:t>λέ</a:t>
            </a:r>
            <a:r>
              <a:rPr lang="en-US" b="1" dirty="0"/>
              <a:t>πων καθηγητής :</a:t>
            </a:r>
            <a:br>
              <a:rPr lang="en-US" b="1" dirty="0"/>
            </a:br>
            <a:r>
              <a:rPr lang="en-US" b="1" dirty="0"/>
              <a:t>Χρυσοβαλάντης Καβουσιανός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51532A5-94AA-9B21-1409-FFB359BD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7" y="1245842"/>
            <a:ext cx="3557916" cy="4186271"/>
          </a:xfrm>
          <a:prstGeom prst="rect">
            <a:avLst/>
          </a:prstGeom>
        </p:spPr>
      </p:pic>
      <p:sp>
        <p:nvSpPr>
          <p:cNvPr id="22" name="Subtitle 20">
            <a:extLst>
              <a:ext uri="{FF2B5EF4-FFF2-40B4-BE49-F238E27FC236}">
                <a16:creationId xmlns:a16="http://schemas.microsoft.com/office/drawing/2014/main" id="{EAF15446-26BF-8593-0BD1-C5C539AEF507}"/>
              </a:ext>
            </a:extLst>
          </p:cNvPr>
          <p:cNvSpPr txBox="1">
            <a:spLocks/>
          </p:cNvSpPr>
          <p:nvPr/>
        </p:nvSpPr>
        <p:spPr>
          <a:xfrm>
            <a:off x="6718102" y="5560466"/>
            <a:ext cx="5125987" cy="98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/>
              <a:t>ΓΡΗΓΟΡΙΆΔΗΣ ΝΙΚΌΛΑΟΣ- ΧΡΥΣΟΒΑΛΆΝΤΗΣ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3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B1C6-032C-EA2E-BC81-8DFEF905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885305"/>
          </a:xfrm>
        </p:spPr>
        <p:txBody>
          <a:bodyPr/>
          <a:lstStyle/>
          <a:p>
            <a:r>
              <a:rPr lang="el-GR" dirty="0">
                <a:latin typeface="Century Gothic" panose="020B0502020202020204" pitchFamily="34" charset="0"/>
              </a:rPr>
              <a:t>Πρωτόκολλο επικοινωνίας </a:t>
            </a:r>
            <a:r>
              <a:rPr lang="en-US" dirty="0">
                <a:latin typeface="Century Gothic" panose="020B0502020202020204" pitchFamily="34" charset="0"/>
              </a:rPr>
              <a:t>I2C</a:t>
            </a:r>
            <a:r>
              <a:rPr lang="el-GR" dirty="0">
                <a:latin typeface="Century Gothic" panose="020B0502020202020204" pitchFamily="34" charset="0"/>
              </a:rPr>
              <a:t> (2/4)</a:t>
            </a:r>
            <a:endParaRPr lang="en-US" dirty="0">
              <a:latin typeface="+mn-lt"/>
            </a:endParaRPr>
          </a:p>
        </p:txBody>
      </p:sp>
      <p:pic>
        <p:nvPicPr>
          <p:cNvPr id="3" name="image28.png">
            <a:extLst>
              <a:ext uri="{FF2B5EF4-FFF2-40B4-BE49-F238E27FC236}">
                <a16:creationId xmlns:a16="http://schemas.microsoft.com/office/drawing/2014/main" id="{27F19646-D2A1-2037-1AFF-BFD05E105E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9848" y="1481397"/>
            <a:ext cx="9324454" cy="1504399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03B00-E2BE-312A-6A7B-26F6AD64B812}"/>
              </a:ext>
            </a:extLst>
          </p:cNvPr>
          <p:cNvSpPr txBox="1"/>
          <p:nvPr/>
        </p:nvSpPr>
        <p:spPr>
          <a:xfrm>
            <a:off x="582215" y="3429000"/>
            <a:ext cx="10758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Όλες οι ενέργειες (εγγραφής/ανάγνωσης) ξεκινούν με </a:t>
            </a:r>
            <a:r>
              <a:rPr lang="en-US" dirty="0"/>
              <a:t>START</a:t>
            </a:r>
            <a:r>
              <a:rPr lang="el-GR" dirty="0"/>
              <a:t> συνθήκη και τελειώνουν με </a:t>
            </a:r>
            <a:r>
              <a:rPr lang="en-US" dirty="0"/>
              <a:t>STOP </a:t>
            </a:r>
            <a:r>
              <a:rPr lang="el-GR" dirty="0"/>
              <a:t>συνθήκη</a:t>
            </a:r>
            <a:r>
              <a:rPr lang="en-US" dirty="0"/>
              <a:t>.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Συνθήκη </a:t>
            </a:r>
            <a:r>
              <a:rPr lang="en-US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START </a:t>
            </a:r>
            <a:r>
              <a:rPr lang="el-GR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είναι η μετάβαση του σήματος στην γραμμή SDA από λογικό “1” σε λογικό “0”, ενώ ταυτόχρονα η γραμμή SCL παραμένει στο λογικό “1”</a:t>
            </a:r>
            <a:r>
              <a:rPr lang="en-US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Συνθήκη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STOP </a:t>
            </a: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είναι </a:t>
            </a:r>
            <a:r>
              <a:rPr lang="el-GR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η μετάβαση του σήματος στην γραμμή SDA από λογικό “0” σε λογικό “1”, ενώ ταυτόχρονα η γραμμή SCL παραμένει στο λογικό “1”</a:t>
            </a:r>
            <a:r>
              <a:rPr lang="en-US" sz="1800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3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841-775C-FCE8-2A7D-3F0E3506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924664"/>
          </a:xfrm>
        </p:spPr>
        <p:txBody>
          <a:bodyPr/>
          <a:lstStyle/>
          <a:p>
            <a:r>
              <a:rPr lang="el-GR" dirty="0">
                <a:latin typeface="Century Gothic" panose="020B0502020202020204" pitchFamily="34" charset="0"/>
              </a:rPr>
              <a:t>Πρωτόκολλο επικοινωνίας </a:t>
            </a:r>
            <a:r>
              <a:rPr lang="en-US" dirty="0">
                <a:latin typeface="Century Gothic" panose="020B0502020202020204" pitchFamily="34" charset="0"/>
              </a:rPr>
              <a:t>I2C</a:t>
            </a:r>
            <a:r>
              <a:rPr lang="el-GR" dirty="0">
                <a:latin typeface="Century Gothic" panose="020B0502020202020204" pitchFamily="34" charset="0"/>
              </a:rPr>
              <a:t> (</a:t>
            </a:r>
            <a:r>
              <a:rPr lang="en-US" dirty="0">
                <a:latin typeface="Century Gothic" panose="020B0502020202020204" pitchFamily="34" charset="0"/>
              </a:rPr>
              <a:t>3</a:t>
            </a:r>
            <a:r>
              <a:rPr lang="el-GR" dirty="0">
                <a:latin typeface="Century Gothic" panose="020B0502020202020204" pitchFamily="34" charset="0"/>
              </a:rPr>
              <a:t>/4)</a:t>
            </a:r>
            <a:endParaRPr lang="en-US" dirty="0">
              <a:latin typeface="+mn-lt"/>
            </a:endParaRPr>
          </a:p>
        </p:txBody>
      </p:sp>
      <p:pic>
        <p:nvPicPr>
          <p:cNvPr id="3" name="image28.png">
            <a:extLst>
              <a:ext uri="{FF2B5EF4-FFF2-40B4-BE49-F238E27FC236}">
                <a16:creationId xmlns:a16="http://schemas.microsoft.com/office/drawing/2014/main" id="{1A7ABC39-7CDE-8DEC-FB36-2B489EAD3A3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9848" y="1427585"/>
            <a:ext cx="9324454" cy="1504399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4EA77-2442-DC50-527D-B6537B67E7AA}"/>
              </a:ext>
            </a:extLst>
          </p:cNvPr>
          <p:cNvSpPr txBox="1"/>
          <p:nvPr/>
        </p:nvSpPr>
        <p:spPr>
          <a:xfrm>
            <a:off x="706581" y="3244334"/>
            <a:ext cx="9324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Κάθε </a:t>
            </a:r>
            <a:r>
              <a:rPr lang="en-US" dirty="0"/>
              <a:t>byte</a:t>
            </a:r>
            <a:r>
              <a:rPr lang="el-GR" dirty="0"/>
              <a:t> που στέλνει ο</a:t>
            </a:r>
            <a:r>
              <a:rPr lang="en-US" dirty="0"/>
              <a:t> master </a:t>
            </a:r>
            <a:r>
              <a:rPr lang="el-GR" dirty="0"/>
              <a:t>πρέπει να συνοδεύεται και από ένα </a:t>
            </a:r>
            <a:r>
              <a:rPr lang="en-US" dirty="0"/>
              <a:t>ACK (Acknowledge) bit </a:t>
            </a:r>
            <a:r>
              <a:rPr lang="el-GR" dirty="0"/>
              <a:t>που προέρχεται από τον </a:t>
            </a:r>
            <a:r>
              <a:rPr lang="en-US" dirty="0"/>
              <a:t>slave.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Στο τέλος κάθε διεύθυνσης</a:t>
            </a:r>
            <a:r>
              <a:rPr lang="en-US" dirty="0"/>
              <a:t> (</a:t>
            </a:r>
            <a:r>
              <a:rPr lang="el-GR" dirty="0"/>
              <a:t>σκλάβου) τοποθετείται το </a:t>
            </a:r>
            <a:r>
              <a:rPr lang="en-US" dirty="0"/>
              <a:t>bit R/W</a:t>
            </a:r>
            <a:r>
              <a:rPr lang="el-GR" dirty="0"/>
              <a:t> που ενημερώνει τον</a:t>
            </a:r>
            <a:r>
              <a:rPr lang="en-US" dirty="0"/>
              <a:t> slave </a:t>
            </a:r>
            <a:r>
              <a:rPr lang="el-GR" dirty="0"/>
              <a:t>για την ενέργεια που θα εκτελεστεί (</a:t>
            </a:r>
            <a:r>
              <a:rPr lang="en-US" dirty="0"/>
              <a:t>R/W=1 </a:t>
            </a:r>
            <a:r>
              <a:rPr lang="el-GR" dirty="0"/>
              <a:t>διάβασμα, </a:t>
            </a:r>
            <a:r>
              <a:rPr lang="en-US" dirty="0"/>
              <a:t>R/W=0</a:t>
            </a:r>
            <a:r>
              <a:rPr lang="el-GR" dirty="0"/>
              <a:t> εγγραφή).</a:t>
            </a:r>
          </a:p>
          <a:p>
            <a:endParaRPr lang="el-GR" sz="1800" dirty="0">
              <a:effectLst/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Οι συνθήκες έναρξης και τερματισμού δημιουργούνται μόνο από τον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master</a:t>
            </a: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.</a:t>
            </a:r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Τα δεδομένα μεταφέρονται με το πιο σημαντικό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bit </a:t>
            </a: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πρώτο (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MSB</a:t>
            </a:r>
            <a:r>
              <a:rPr lang="el-GR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)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</a:rPr>
              <a:t>.</a:t>
            </a:r>
            <a:endParaRPr lang="el-GR" dirty="0"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Liberation Serif" panose="02020603050405020304" pitchFamily="18" charset="0"/>
              <a:ea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6480-E188-D391-B474-B03F151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785553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Century Gothic" panose="020B0502020202020204" pitchFamily="34" charset="0"/>
              </a:rPr>
              <a:t>Η εφαρμογή του </a:t>
            </a:r>
            <a:r>
              <a:rPr lang="en-US" dirty="0">
                <a:latin typeface="Century Gothic" panose="020B0502020202020204" pitchFamily="34" charset="0"/>
              </a:rPr>
              <a:t>I2C </a:t>
            </a:r>
            <a:r>
              <a:rPr lang="el-GR" dirty="0">
                <a:latin typeface="Century Gothic" panose="020B0502020202020204" pitchFamily="34" charset="0"/>
              </a:rPr>
              <a:t>στο σύστημα(4/4)</a:t>
            </a: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8A7B5-AD24-1D8B-6CB8-EA6C26D0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37" y="3076373"/>
            <a:ext cx="4639322" cy="1400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D3193-84AC-E4CC-FB6F-A7A55E27B872}"/>
              </a:ext>
            </a:extLst>
          </p:cNvPr>
          <p:cNvSpPr txBox="1"/>
          <p:nvPr/>
        </p:nvSpPr>
        <p:spPr>
          <a:xfrm>
            <a:off x="505379" y="2969883"/>
            <a:ext cx="5318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Αναμονή μέχρι να ολοκληρωθεί η επικοινωνία</a:t>
            </a:r>
            <a:r>
              <a:rPr lang="en-US" dirty="0"/>
              <a:t>.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Καθορισμός μεταφερόμενων </a:t>
            </a:r>
            <a:r>
              <a:rPr lang="en-US" dirty="0"/>
              <a:t>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Αίτηση εγγραφής δεδομένων προς τον </a:t>
            </a:r>
            <a:r>
              <a:rPr lang="en-US" dirty="0"/>
              <a:t>slave.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Εισαγωγή δεδομένων στον δίαυλο επικοινωνίας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Δημιουργία συνθήκης </a:t>
            </a:r>
            <a:r>
              <a:rPr lang="en-US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174A-769F-CF12-19CD-AF7E160BE45C}"/>
              </a:ext>
            </a:extLst>
          </p:cNvPr>
          <p:cNvSpPr txBox="1"/>
          <p:nvPr/>
        </p:nvSpPr>
        <p:spPr>
          <a:xfrm>
            <a:off x="505379" y="1637607"/>
            <a:ext cx="94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Ενέργεια εγγραφής δεδομένων με αυτόματη συνθήκη τερματισμού που έχει τεθεί κατά την αρχικοποίηση του πρωτοκόλλου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33"/>
            <a:ext cx="12192000" cy="686063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FEE42-F0FF-FF89-662D-2C03C3D6F706}"/>
              </a:ext>
            </a:extLst>
          </p:cNvPr>
          <p:cNvSpPr txBox="1"/>
          <p:nvPr/>
        </p:nvSpPr>
        <p:spPr>
          <a:xfrm>
            <a:off x="1185735" y="5220827"/>
            <a:ext cx="9816946" cy="12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Εναέρια μετάδοση μηνυμάτων</a:t>
            </a:r>
          </a:p>
        </p:txBody>
      </p:sp>
      <p:pic>
        <p:nvPicPr>
          <p:cNvPr id="7" name="Picture 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BECBC8D4-6505-4645-3E2A-2B167ACE4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" r="-2" b="-2"/>
          <a:stretch/>
        </p:blipFill>
        <p:spPr>
          <a:xfrm>
            <a:off x="5607007" y="1306395"/>
            <a:ext cx="4828488" cy="3191034"/>
          </a:xfrm>
          <a:prstGeom prst="rect">
            <a:avLst/>
          </a:prstGeom>
        </p:spPr>
      </p:pic>
      <p:pic>
        <p:nvPicPr>
          <p:cNvPr id="5" name="Picture 4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CBC68B16-5F74-0F8D-AC01-6664A8DBE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-2" b="22574"/>
          <a:stretch/>
        </p:blipFill>
        <p:spPr>
          <a:xfrm>
            <a:off x="810367" y="1297117"/>
            <a:ext cx="4828488" cy="319103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0A405F2-5839-4F19-884E-B7D5A686D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378408"/>
            <a:ext cx="12159681" cy="599027"/>
            <a:chOff x="0" y="4378408"/>
            <a:chExt cx="12159681" cy="599027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481178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438359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39502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471724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40726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41052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4122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42276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43784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712486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468188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67872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5090" y="473951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75104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757017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66311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737524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47048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40726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429818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51590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46001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466539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4468987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446898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446898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46898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475516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447882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448449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4844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53018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53018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5359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5481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55140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4921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79408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480508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78318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47950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47950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47982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47982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48072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481912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48227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48252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48317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48350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48619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4865196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48619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48676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48256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3878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460229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4487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49673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776194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50856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73591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541248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49583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57253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50807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54072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51308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52358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5113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482562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482888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4812155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485186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4857831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4830509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481423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57129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50807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530484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1591" y="456891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51301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51954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1892" y="452199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3484" y="452199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36669" y="452198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52199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50373" y="452852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58530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7945" y="45831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58319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3110" y="458890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74611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76933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488400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77630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77630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487519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77957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78854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4837860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480405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480650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481629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484322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4877008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32073" y="4561569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83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A4D4-56E7-5A47-A862-E3D248C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85" y="125690"/>
            <a:ext cx="10754636" cy="8849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l-GR" dirty="0"/>
              <a:t>Διαχείριση καταστάσεων </a:t>
            </a:r>
            <a:r>
              <a:rPr lang="en-US" dirty="0">
                <a:latin typeface="+mn-lt"/>
              </a:rPr>
              <a:t>nRF24L01+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F514DFD-9CCF-8DCA-E5C5-00E5D853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03" y="1222222"/>
            <a:ext cx="5015766" cy="4854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18E5A-0945-EEC4-3735-6E1F6383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7" y="2226243"/>
            <a:ext cx="6470791" cy="147658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771F439-D6E9-5099-CF60-C663C2751D43}"/>
              </a:ext>
            </a:extLst>
          </p:cNvPr>
          <p:cNvSpPr txBox="1"/>
          <p:nvPr/>
        </p:nvSpPr>
        <p:spPr>
          <a:xfrm>
            <a:off x="352425" y="1656923"/>
            <a:ext cx="612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Έίσοδος στην κατάσταση λήψης </a:t>
            </a:r>
            <a:r>
              <a:rPr lang="en-US" b="1" dirty="0"/>
              <a:t>RX MODE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8C43323-38D7-B72D-6C71-04A99DFA45D8}"/>
              </a:ext>
            </a:extLst>
          </p:cNvPr>
          <p:cNvSpPr txBox="1"/>
          <p:nvPr/>
        </p:nvSpPr>
        <p:spPr>
          <a:xfrm>
            <a:off x="237814" y="3795457"/>
            <a:ext cx="554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Είσοδος στην κατάσταση αποστολής </a:t>
            </a:r>
            <a:r>
              <a:rPr lang="en-US" b="1" dirty="0"/>
              <a:t>TX MODE</a:t>
            </a:r>
          </a:p>
        </p:txBody>
      </p:sp>
      <p:pic>
        <p:nvPicPr>
          <p:cNvPr id="335" name="Picture 334">
            <a:extLst>
              <a:ext uri="{FF2B5EF4-FFF2-40B4-BE49-F238E27FC236}">
                <a16:creationId xmlns:a16="http://schemas.microsoft.com/office/drawing/2014/main" id="{B5080DBF-218B-9A44-BE99-D30962D9E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6" y="4352120"/>
            <a:ext cx="742101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D4B8-02B1-FA39-0EEE-D59F32D0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523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E</a:t>
            </a:r>
            <a:r>
              <a:rPr lang="el-GR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nhanced 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S</a:t>
            </a:r>
            <a:r>
              <a:rPr lang="el-GR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hockburst (1/2) 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C75-4E23-73D8-23B8-5230DD4BA1D9}"/>
              </a:ext>
            </a:extLst>
          </p:cNvPr>
          <p:cNvSpPr txBox="1"/>
          <p:nvPr/>
        </p:nvSpPr>
        <p:spPr>
          <a:xfrm>
            <a:off x="336884" y="1524000"/>
            <a:ext cx="1076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01FC1-ABF7-2CB1-9860-A18B47D994B6}"/>
              </a:ext>
            </a:extLst>
          </p:cNvPr>
          <p:cNvSpPr txBox="1"/>
          <p:nvPr/>
        </p:nvSpPr>
        <p:spPr>
          <a:xfrm>
            <a:off x="593558" y="1523999"/>
            <a:ext cx="1039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Υπεύθυνο για την εναέρια μετάδοση των δεδομένων.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92302-03E5-DC2D-C2A9-63B7E2567CA4}"/>
              </a:ext>
            </a:extLst>
          </p:cNvPr>
          <p:cNvSpPr txBox="1"/>
          <p:nvPr/>
        </p:nvSpPr>
        <p:spPr>
          <a:xfrm>
            <a:off x="208547" y="2326105"/>
            <a:ext cx="1078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Κύρια χαρακτηριστικά του: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Δυνατότητα αποστολής 1 έως 32 </a:t>
            </a:r>
            <a:r>
              <a:rPr lang="en-US" dirty="0"/>
              <a:t>bytes</a:t>
            </a:r>
            <a:r>
              <a:rPr lang="el-GR" dirty="0"/>
              <a:t> ωφέλιμου φορτίου.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Παρέχει την δυνατότητα στον αποστολέα να γνωρίζει αν το πακέτο μετάδοσής του παραλήφθηκε ή όχι, μέσω μηνυμάτων επιβεβαίωσης (</a:t>
            </a:r>
            <a:r>
              <a:rPr lang="en-US" dirty="0"/>
              <a:t>Acknowledgement).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Αυτόματη διαχείρηση πακέτου για την άμεση αποστολή.</a:t>
            </a:r>
            <a:endParaRPr lang="en-US" dirty="0"/>
          </a:p>
        </p:txBody>
      </p:sp>
      <p:pic>
        <p:nvPicPr>
          <p:cNvPr id="8" name="image23.png">
            <a:extLst>
              <a:ext uri="{FF2B5EF4-FFF2-40B4-BE49-F238E27FC236}">
                <a16:creationId xmlns:a16="http://schemas.microsoft.com/office/drawing/2014/main" id="{C9B9C9F1-44AB-0BB3-7341-3C5343C7FB3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884" y="4949942"/>
            <a:ext cx="7523747" cy="768116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E0760-AFD7-E8C9-ECBF-8CD67A5EFCA2}"/>
              </a:ext>
            </a:extLst>
          </p:cNvPr>
          <p:cNvSpPr txBox="1"/>
          <p:nvPr/>
        </p:nvSpPr>
        <p:spPr>
          <a:xfrm>
            <a:off x="593558" y="4472247"/>
            <a:ext cx="480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Η μορφή του πακέτου μετάδοσης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27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9C892-5B1B-37EB-A765-BF26989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8" y="3354405"/>
            <a:ext cx="7239705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24C98-E3F5-9F8A-49D6-DF7DEDF004B1}"/>
              </a:ext>
            </a:extLst>
          </p:cNvPr>
          <p:cNvSpPr txBox="1"/>
          <p:nvPr/>
        </p:nvSpPr>
        <p:spPr>
          <a:xfrm>
            <a:off x="835429" y="271354"/>
            <a:ext cx="950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E</a:t>
            </a:r>
            <a:r>
              <a:rPr lang="el-GR" sz="40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nhanced </a:t>
            </a:r>
            <a:r>
              <a:rPr lang="en-US" sz="40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S</a:t>
            </a:r>
            <a:r>
              <a:rPr lang="el-GR" sz="40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"/>
                <a:cs typeface=""/>
              </a:rPr>
              <a:t>hockburst (2/2) 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8E6C2-0448-5B74-22FA-761E56DDD308}"/>
              </a:ext>
            </a:extLst>
          </p:cNvPr>
          <p:cNvSpPr txBox="1"/>
          <p:nvPr/>
        </p:nvSpPr>
        <p:spPr>
          <a:xfrm>
            <a:off x="648393" y="1117843"/>
            <a:ext cx="985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΄Οταν το πακέτο μεταδίδεται, ο πρωτεύων δέκτης αναμένει αντίστοιχο μήνυμα επιβεβαίωσης </a:t>
            </a:r>
            <a:r>
              <a:rPr lang="en-US" sz="1600" dirty="0"/>
              <a:t>(ACK)</a:t>
            </a:r>
            <a:r>
              <a:rPr lang="el-GR" sz="1600" dirty="0"/>
              <a:t> από τον παραλήπτη. Ο χρόνος αναμονής και ο αριθμός επαναπροσπαθειών καθορίζονται απο το πρωτόκολλο με σκοπό την επαναποστολή του μηνύματος σε περίπτωση που δεν παραδοθεί.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D8045-5B98-36B3-A37D-941E48861A6E}"/>
              </a:ext>
            </a:extLst>
          </p:cNvPr>
          <p:cNvSpPr txBox="1"/>
          <p:nvPr/>
        </p:nvSpPr>
        <p:spPr>
          <a:xfrm>
            <a:off x="648393" y="2236124"/>
            <a:ext cx="997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C48B5-DAA3-6BF2-919E-0E683BD8B764}"/>
              </a:ext>
            </a:extLst>
          </p:cNvPr>
          <p:cNvSpPr txBox="1"/>
          <p:nvPr/>
        </p:nvSpPr>
        <p:spPr>
          <a:xfrm>
            <a:off x="864523" y="2169622"/>
            <a:ext cx="950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/>
              <a:t>Σήματα διακοπής: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MAX_RT, </a:t>
            </a:r>
            <a:r>
              <a:rPr lang="el-GR" sz="1600" dirty="0"/>
              <a:t>όταν επιτευχθεί ο μέγιστος αριθμός επαναπροσπαθειών.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TX_DS</a:t>
            </a:r>
            <a:r>
              <a:rPr lang="el-GR" sz="1600" dirty="0"/>
              <a:t>, σε κάθε εκκίνηση διαδικασίας αποστολής πακέτου.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RX_DR</a:t>
            </a:r>
            <a:r>
              <a:rPr lang="el-GR" sz="1600" dirty="0"/>
              <a:t>, σε κάθε επιτυχής παραλαβή πακέτου.</a:t>
            </a:r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D2EEAE-2FC0-CF82-109C-07678BC2F2DC}"/>
              </a:ext>
            </a:extLst>
          </p:cNvPr>
          <p:cNvSpPr/>
          <p:nvPr/>
        </p:nvSpPr>
        <p:spPr>
          <a:xfrm>
            <a:off x="5702531" y="4979324"/>
            <a:ext cx="1928553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BBFD6-2CC2-57E6-515A-1343D4AE063F}"/>
              </a:ext>
            </a:extLst>
          </p:cNvPr>
          <p:cNvSpPr txBox="1"/>
          <p:nvPr/>
        </p:nvSpPr>
        <p:spPr>
          <a:xfrm>
            <a:off x="7631084" y="4455622"/>
            <a:ext cx="332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 ξεπεραστεί ο χρόνος αναμονής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 ξεπαραστεί ο μέγιστος αριθμός επαναπροσπαθειών</a:t>
            </a:r>
          </a:p>
          <a:p>
            <a:r>
              <a:rPr lang="el-GR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B1A8A-8BBB-6529-7A72-DD055B18A9BC}"/>
              </a:ext>
            </a:extLst>
          </p:cNvPr>
          <p:cNvSpPr txBox="1"/>
          <p:nvPr/>
        </p:nvSpPr>
        <p:spPr>
          <a:xfrm>
            <a:off x="5586153" y="4687093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Απώλεια πακέτου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9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74EBCA-6DFB-FF73-1B6D-73886A9D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5" y="1796566"/>
            <a:ext cx="3181794" cy="4029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A3FB2-8E80-06BF-F03E-BEA205A2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60" y="1330036"/>
            <a:ext cx="4569247" cy="488037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1E02557-BF6C-5D4B-C0C3-D1BC294B6FCB}"/>
              </a:ext>
            </a:extLst>
          </p:cNvPr>
          <p:cNvSpPr/>
          <p:nvPr/>
        </p:nvSpPr>
        <p:spPr>
          <a:xfrm>
            <a:off x="4259066" y="2036618"/>
            <a:ext cx="1731837" cy="448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550BD5C-32A9-B4F8-B434-E20D0A63DC97}"/>
              </a:ext>
            </a:extLst>
          </p:cNvPr>
          <p:cNvSpPr/>
          <p:nvPr/>
        </p:nvSpPr>
        <p:spPr>
          <a:xfrm>
            <a:off x="4254919" y="3811384"/>
            <a:ext cx="1740131" cy="4488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5FA07-5A25-042F-34D6-65C895101ED3}"/>
              </a:ext>
            </a:extLst>
          </p:cNvPr>
          <p:cNvSpPr txBox="1"/>
          <p:nvPr/>
        </p:nvSpPr>
        <p:spPr>
          <a:xfrm>
            <a:off x="855815" y="457200"/>
            <a:ext cx="992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/>
              <a:t>Διαχείριση ασύρματου πομποδέκτη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92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4" name="Rectangle 68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70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51736-6F36-93C6-B715-0B928DC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Η </a:t>
            </a: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έν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αρξη της αποστολής πακέτου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(1/2)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8FF04-5DE2-0B27-0AAE-69899035E5CF}"/>
              </a:ext>
            </a:extLst>
          </p:cNvPr>
          <p:cNvSpPr txBox="1"/>
          <p:nvPr/>
        </p:nvSpPr>
        <p:spPr>
          <a:xfrm>
            <a:off x="690059" y="1969250"/>
            <a:ext cx="10545932" cy="81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 err="1">
                <a:solidFill>
                  <a:schemeClr val="tx2"/>
                </a:solidFill>
              </a:rPr>
              <a:t>Το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ωφέλιμο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φορτίο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ξεκινά</a:t>
            </a:r>
            <a:r>
              <a:rPr lang="en-US" dirty="0">
                <a:solidFill>
                  <a:schemeClr val="tx2"/>
                </a:solidFill>
              </a:rPr>
              <a:t> να </a:t>
            </a:r>
            <a:r>
              <a:rPr lang="en-US" dirty="0" err="1">
                <a:solidFill>
                  <a:schemeClr val="tx2"/>
                </a:solidFill>
              </a:rPr>
              <a:t>μετ</a:t>
            </a:r>
            <a:r>
              <a:rPr lang="en-US" dirty="0">
                <a:solidFill>
                  <a:schemeClr val="tx2"/>
                </a:solidFill>
              </a:rPr>
              <a:t>αδίδεται όταν ο χρήστης πατήσει μια επιλογή αριθμού από το πληκτρολόγι</a:t>
            </a:r>
            <a:r>
              <a:rPr lang="el-GR" dirty="0">
                <a:solidFill>
                  <a:schemeClr val="tx2"/>
                </a:solidFill>
              </a:rPr>
              <a:t>ο, το οποίο έχει την εξής δομή.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E6AF-2040-83D2-52B9-C7331ACD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47" y="2666887"/>
            <a:ext cx="3933814" cy="3225728"/>
          </a:xfrm>
          <a:prstGeom prst="rect">
            <a:avLst/>
          </a:prstGeom>
        </p:spPr>
      </p:pic>
      <p:grpSp>
        <p:nvGrpSpPr>
          <p:cNvPr id="236" name="Group 72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3882825-AE3D-B554-ECC1-9D28D102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9" y="3448948"/>
            <a:ext cx="391532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5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C945-04B3-4A66-D95D-BE73D672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719051"/>
          </a:xfrm>
        </p:spPr>
        <p:txBody>
          <a:bodyPr/>
          <a:lstStyle/>
          <a:p>
            <a:r>
              <a:rPr lang="el-GR" dirty="0">
                <a:latin typeface="+mn-lt"/>
              </a:rPr>
              <a:t>Η έναρξη της αποστολής πακέτου</a:t>
            </a:r>
            <a:r>
              <a:rPr lang="en-US" dirty="0">
                <a:latin typeface="+mn-lt"/>
              </a:rPr>
              <a:t> (2/2)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99B74-3FE7-3EB3-051F-571EB48C6395}"/>
              </a:ext>
            </a:extLst>
          </p:cNvPr>
          <p:cNvSpPr txBox="1"/>
          <p:nvPr/>
        </p:nvSpPr>
        <p:spPr>
          <a:xfrm>
            <a:off x="798022" y="1637607"/>
            <a:ext cx="97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πρόβλημα της αναπήδησης των διακοπτών κάθε φορά που ο χρήστης προσπαθεί να πατήσει ένα κουμπι στο πληκτρολόγιο.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81B75-5E6E-E3F5-A290-F4575B14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60" y="2212320"/>
            <a:ext cx="3915321" cy="3210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4C80F3-835C-C5AE-5734-580A6686FE84}"/>
              </a:ext>
            </a:extLst>
          </p:cNvPr>
          <p:cNvSpPr txBox="1"/>
          <p:nvPr/>
        </p:nvSpPr>
        <p:spPr>
          <a:xfrm>
            <a:off x="522514" y="2603241"/>
            <a:ext cx="719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Το αποτέλεσμα</a:t>
            </a:r>
            <a:r>
              <a:rPr lang="el-GR" dirty="0"/>
              <a:t>;</a:t>
            </a:r>
          </a:p>
          <a:p>
            <a:pPr lvl="1"/>
            <a:r>
              <a:rPr lang="el-GR" dirty="0"/>
              <a:t>Αν ένα τέτοιο σήμα χρησιμοποιηθεί ως είσοδο σε έναν ψηφιακό μετρητή θα λάβουμε πολλαπλές μετρήσης αντί της αναμενόμενης.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1C938-1D99-6997-1771-7E705303E10E}"/>
              </a:ext>
            </a:extLst>
          </p:cNvPr>
          <p:cNvSpPr txBox="1"/>
          <p:nvPr/>
        </p:nvSpPr>
        <p:spPr>
          <a:xfrm>
            <a:off x="522514" y="3526571"/>
            <a:ext cx="682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Η λύση </a:t>
            </a:r>
          </a:p>
          <a:p>
            <a:pPr lvl="1"/>
            <a:r>
              <a:rPr lang="el-GR" dirty="0"/>
              <a:t>Τεχνική </a:t>
            </a:r>
            <a:r>
              <a:rPr lang="en-US" dirty="0"/>
              <a:t>switch debouncing.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96DFA6-66C0-A4F1-BDBC-C8973FC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9" y="4424944"/>
            <a:ext cx="3553321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9CB9F-AEE8-630E-7ABC-7D9D5364AF8A}"/>
              </a:ext>
            </a:extLst>
          </p:cNvPr>
          <p:cNvSpPr txBox="1"/>
          <p:nvPr/>
        </p:nvSpPr>
        <p:spPr>
          <a:xfrm>
            <a:off x="4119465" y="5422693"/>
            <a:ext cx="42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Αγνώηση των πρώτων 10 αναπηδήσεων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4D1A8-0952-9328-64E0-793326670A33}"/>
              </a:ext>
            </a:extLst>
          </p:cNvPr>
          <p:cNvSpPr txBox="1"/>
          <p:nvPr/>
        </p:nvSpPr>
        <p:spPr>
          <a:xfrm>
            <a:off x="3862873" y="4724101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Σήμα ενημέρωσης για το κλείσιμο το διακόπτη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E1BD9C-E0FA-5C55-5F45-43AFFB5719A6}"/>
              </a:ext>
            </a:extLst>
          </p:cNvPr>
          <p:cNvCxnSpPr>
            <a:endCxn id="15" idx="1"/>
          </p:cNvCxnSpPr>
          <p:nvPr/>
        </p:nvCxnSpPr>
        <p:spPr>
          <a:xfrm>
            <a:off x="3722914" y="5047266"/>
            <a:ext cx="139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3CAEF8-0CC0-BDE3-4B0F-55D10FB62DC8}"/>
              </a:ext>
            </a:extLst>
          </p:cNvPr>
          <p:cNvCxnSpPr>
            <a:endCxn id="14" idx="1"/>
          </p:cNvCxnSpPr>
          <p:nvPr/>
        </p:nvCxnSpPr>
        <p:spPr>
          <a:xfrm>
            <a:off x="3932852" y="5607359"/>
            <a:ext cx="18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DF47-26B1-FE0C-1313-5692DF81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Σκοπός της εργασίας</a:t>
            </a:r>
            <a:endParaRPr lang="en-US" dirty="0"/>
          </a:p>
        </p:txBody>
      </p:sp>
      <p:graphicFrame>
        <p:nvGraphicFramePr>
          <p:cNvPr id="4" name="9 - Θέση περιεχομένου">
            <a:extLst>
              <a:ext uri="{FF2B5EF4-FFF2-40B4-BE49-F238E27FC236}">
                <a16:creationId xmlns:a16="http://schemas.microsoft.com/office/drawing/2014/main" id="{99CF6588-86F2-40A5-8897-CBCF34C43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736227"/>
              </p:ext>
            </p:extLst>
          </p:nvPr>
        </p:nvGraphicFramePr>
        <p:xfrm>
          <a:off x="1069975" y="1874838"/>
          <a:ext cx="9634538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09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2DB8B-2D8D-5ADC-1B41-7A5D386CCAC5}"/>
              </a:ext>
            </a:extLst>
          </p:cNvPr>
          <p:cNvSpPr txBox="1"/>
          <p:nvPr/>
        </p:nvSpPr>
        <p:spPr>
          <a:xfrm>
            <a:off x="1117600" y="4790894"/>
            <a:ext cx="9972478" cy="1075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Μείωση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απ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όδοσης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ισχύος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CA55B09B-C177-1024-3A66-0DFA9E6B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7" y="1229112"/>
            <a:ext cx="4132125" cy="2746847"/>
          </a:xfrm>
          <a:prstGeom prst="rect">
            <a:avLst/>
          </a:prstGeom>
        </p:spPr>
      </p:pic>
      <p:pic>
        <p:nvPicPr>
          <p:cNvPr id="7" name="Picture 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570C0C12-44AD-0223-EC78-8CA02AD8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66" y="1092649"/>
            <a:ext cx="4130596" cy="274684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25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A168-3165-1B8E-5C33-A7C569C1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8544358" cy="9166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Μείωση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l-G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απόδησης ισχύος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(1/</a:t>
            </a:r>
            <a:r>
              <a:rPr lang="el-GR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4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)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83B17-4F02-005E-61EC-944E7D5BAD47}"/>
              </a:ext>
            </a:extLst>
          </p:cNvPr>
          <p:cNvSpPr txBox="1"/>
          <p:nvPr/>
        </p:nvSpPr>
        <p:spPr>
          <a:xfrm>
            <a:off x="513872" y="1893463"/>
            <a:ext cx="6345371" cy="171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Βα</a:t>
            </a:r>
            <a:r>
              <a:rPr lang="en-US" dirty="0" err="1">
                <a:solidFill>
                  <a:schemeClr val="tx2"/>
                </a:solidFill>
              </a:rPr>
              <a:t>σική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μέθοδος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γι</a:t>
            </a:r>
            <a:r>
              <a:rPr lang="en-US" dirty="0">
                <a:solidFill>
                  <a:schemeClr val="tx2"/>
                </a:solidFill>
              </a:rPr>
              <a:t>α την μείωση της απόδησης ισχύος </a:t>
            </a:r>
            <a:r>
              <a:rPr lang="el-GR" dirty="0">
                <a:solidFill>
                  <a:schemeClr val="tx2"/>
                </a:solidFill>
              </a:rPr>
              <a:t>σε ένα σύστημα </a:t>
            </a:r>
            <a:r>
              <a:rPr lang="en-US" dirty="0" err="1">
                <a:solidFill>
                  <a:schemeClr val="tx2"/>
                </a:solidFill>
              </a:rPr>
              <a:t>είν</a:t>
            </a:r>
            <a:r>
              <a:rPr lang="en-US" dirty="0">
                <a:solidFill>
                  <a:schemeClr val="tx2"/>
                </a:solidFill>
              </a:rPr>
              <a:t>αι η είσοδ</a:t>
            </a:r>
            <a:r>
              <a:rPr lang="el-GR" dirty="0">
                <a:solidFill>
                  <a:schemeClr val="tx2"/>
                </a:solidFill>
              </a:rPr>
              <a:t>ό</a:t>
            </a:r>
            <a:r>
              <a:rPr lang="en-US" dirty="0">
                <a:solidFill>
                  <a:schemeClr val="tx2"/>
                </a:solidFill>
              </a:rPr>
              <a:t>ς</a:t>
            </a:r>
            <a:r>
              <a:rPr lang="el-GR" dirty="0">
                <a:solidFill>
                  <a:schemeClr val="tx2"/>
                </a:solidFill>
              </a:rPr>
              <a:t> του μικροελεγκτή </a:t>
            </a:r>
            <a:r>
              <a:rPr lang="en-US" dirty="0" err="1">
                <a:solidFill>
                  <a:schemeClr val="tx2"/>
                </a:solidFill>
              </a:rPr>
              <a:t>στις</a:t>
            </a:r>
            <a:r>
              <a:rPr lang="en-US" dirty="0">
                <a:solidFill>
                  <a:schemeClr val="tx2"/>
                </a:solidFill>
              </a:rPr>
              <a:t> καταστάσεις χαμηλής κατανάλωσης (sleep modes).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37DD795-DDE4-9979-7954-DAF91FBF2E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9533" y="2134489"/>
            <a:ext cx="4154439" cy="2586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EA3F-57A0-3061-94D8-4E3DB3E573D4}"/>
              </a:ext>
            </a:extLst>
          </p:cNvPr>
          <p:cNvSpPr txBox="1"/>
          <p:nvPr/>
        </p:nvSpPr>
        <p:spPr>
          <a:xfrm>
            <a:off x="390297" y="4124105"/>
            <a:ext cx="695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την ενέργεια αυτή πρέπει να διασφαλίσουμε τους τρόπους: 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Εισόδου του μικροελεγκτή στην επιθυμητή κατάσταση χαμηλής κατανάλωσης.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Αφίπνησης του μικροελεγκτή από μια κατάσταση χαμηλής κατανάλωσης.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4F3C-6A7F-C81F-50E0-54E4958C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+mn-lt"/>
              </a:rPr>
              <a:t>Μείωση κατανάλωσης (2/4)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DA442-CE24-1B28-4C14-0FACA5EB9B53}"/>
              </a:ext>
            </a:extLst>
          </p:cNvPr>
          <p:cNvSpPr txBox="1"/>
          <p:nvPr/>
        </p:nvSpPr>
        <p:spPr>
          <a:xfrm flipH="1">
            <a:off x="743988" y="1828483"/>
            <a:ext cx="931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/>
              <a:t>Οι μετρήσεις στα πειράματα δημιουργήθηκαν με την βοήθεια πολυμέτρου. Για τον λόγο της ύπαρξης σταθερής τάσης </a:t>
            </a:r>
            <a:r>
              <a:rPr lang="en-US" dirty="0"/>
              <a:t>5V </a:t>
            </a:r>
            <a:r>
              <a:rPr lang="el-GR" dirty="0"/>
              <a:t> έγινε ανάλυση της απόδοσης ισχύος του σήματος χρησιμοποιώντας τα αποτελέσματα των εντάσεων ρεύματος σε κάθε περίπτωση.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FF567-7058-8805-EC98-2E179178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5" y="3653197"/>
            <a:ext cx="4554266" cy="10478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749516-01CB-B671-2A56-7B575A023D4D}"/>
              </a:ext>
            </a:extLst>
          </p:cNvPr>
          <p:cNvSpPr/>
          <p:nvPr/>
        </p:nvSpPr>
        <p:spPr>
          <a:xfrm>
            <a:off x="5880791" y="3958470"/>
            <a:ext cx="17417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7CEA-C027-7475-7512-CAB48EDDB695}"/>
              </a:ext>
            </a:extLst>
          </p:cNvPr>
          <p:cNvSpPr txBox="1"/>
          <p:nvPr/>
        </p:nvSpPr>
        <p:spPr>
          <a:xfrm>
            <a:off x="6247327" y="377380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</a:t>
            </a:r>
            <a:r>
              <a:rPr lang="el-GR" dirty="0"/>
              <a:t>Ι</a:t>
            </a:r>
            <a:r>
              <a:rPr lang="en-US" dirty="0"/>
              <a:t>*V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BC134D-A6E7-76FF-D3FF-98479D06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1" y="3653197"/>
            <a:ext cx="208626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0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6DA-BDA2-0AAA-B462-FB2D0A5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latin typeface="+mn-lt"/>
              </a:rPr>
              <a:t>Μείωση κατανάλωσης (3/4)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A1D06-F987-BAED-B5DF-3A70F1E7DED8}"/>
              </a:ext>
            </a:extLst>
          </p:cNvPr>
          <p:cNvSpPr txBox="1"/>
          <p:nvPr/>
        </p:nvSpPr>
        <p:spPr>
          <a:xfrm>
            <a:off x="648393" y="1703792"/>
            <a:ext cx="106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μείωση της απόδησης ισχύος ολοκληρώθηκε  με δύο πειράματα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31EBF-9E9C-4CBD-20CF-735698651795}"/>
              </a:ext>
            </a:extLst>
          </p:cNvPr>
          <p:cNvSpPr txBox="1"/>
          <p:nvPr/>
        </p:nvSpPr>
        <p:spPr>
          <a:xfrm>
            <a:off x="648392" y="2319250"/>
            <a:ext cx="1025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 πρώτο</a:t>
            </a:r>
            <a:r>
              <a:rPr lang="en-US" dirty="0"/>
              <a:t> </a:t>
            </a:r>
            <a:r>
              <a:rPr lang="el-GR" dirty="0"/>
              <a:t>πείραμα ξεκινά με τη μείωση της συχνότητας του ρολογιού από 32 </a:t>
            </a:r>
            <a:r>
              <a:rPr lang="en-US" dirty="0"/>
              <a:t>MHz </a:t>
            </a:r>
            <a:r>
              <a:rPr lang="el-GR" dirty="0"/>
              <a:t>σε 2</a:t>
            </a:r>
            <a:r>
              <a:rPr lang="en-US" dirty="0"/>
              <a:t>MHz</a:t>
            </a:r>
            <a:endParaRPr lang="el-GR" dirty="0"/>
          </a:p>
          <a:p>
            <a:pPr lvl="1"/>
            <a:r>
              <a:rPr lang="el-GR" dirty="0"/>
              <a:t>Η ενέργεια αυτή πραγματοποιήθηκε ορίζοντας ως ρολόι συστήματος το </a:t>
            </a:r>
            <a:r>
              <a:rPr lang="en-US" dirty="0"/>
              <a:t>MSI (2</a:t>
            </a:r>
            <a:r>
              <a:rPr lang="el-GR" dirty="0"/>
              <a:t>ΜΗ</a:t>
            </a:r>
            <a:r>
              <a:rPr lang="en-US" dirty="0"/>
              <a:t>z by default)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283B0-7B2A-B391-A47D-046D5458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42" y="3892420"/>
            <a:ext cx="4420217" cy="1028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B8DBB-6989-6AD7-C328-EB58F90E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79" y="2965581"/>
            <a:ext cx="5585633" cy="38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FE1-06CA-0AA1-F971-75AE09E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502920"/>
            <a:ext cx="10321474" cy="885305"/>
          </a:xfrm>
        </p:spPr>
        <p:txBody>
          <a:bodyPr/>
          <a:lstStyle/>
          <a:p>
            <a:pPr algn="ctr"/>
            <a:r>
              <a:rPr lang="el-GR" dirty="0">
                <a:latin typeface="+mn-lt"/>
              </a:rPr>
              <a:t>Μείωση κατανάλωσης (4/4)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BE77-B245-5975-CDC2-8D7AA00973B8}"/>
              </a:ext>
            </a:extLst>
          </p:cNvPr>
          <p:cNvSpPr txBox="1"/>
          <p:nvPr/>
        </p:nvSpPr>
        <p:spPr>
          <a:xfrm>
            <a:off x="523703" y="1961803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l-GR" dirty="0"/>
              <a:t>δεύτερο πείραμα αφορά την είσοδος του μικροελεγκτή στην κατάσταση χαμηλής κατανάλωσης </a:t>
            </a:r>
            <a:r>
              <a:rPr lang="en-US" dirty="0"/>
              <a:t>sleep mode.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132FEFF-9ED4-ACAA-12A5-0AF35A545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195315"/>
              </p:ext>
            </p:extLst>
          </p:nvPr>
        </p:nvGraphicFramePr>
        <p:xfrm>
          <a:off x="616066" y="2608134"/>
          <a:ext cx="8128000" cy="1165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94A7C0-CE3B-43BF-570B-D68120064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40" y="3695259"/>
            <a:ext cx="4248743" cy="316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67697-AEE0-8CEA-D8FB-8405E67076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758" y="4162062"/>
            <a:ext cx="342947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96697-62C6-BE9A-DE62-C43907E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Τέλος παρουσίασης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78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390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0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8E5312-BC8C-A904-EDEB-D94CCD4D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6357" y="2342775"/>
            <a:ext cx="5009643" cy="31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ΕΥΧΑΡΙΣΤΩ ΠΟΛΥ ΓΙΑ ΤΗΝ ΠΡΟΣΟΧΗ ΚΑΙ ΤΟΝ ΧΡΟΝΟ ΣΑΣ</a:t>
            </a:r>
          </a:p>
        </p:txBody>
      </p:sp>
      <p:grpSp>
        <p:nvGrpSpPr>
          <p:cNvPr id="431" name="Group 122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432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Placeholder 10" descr="A picture containing text">
            <a:extLst>
              <a:ext uri="{FF2B5EF4-FFF2-40B4-BE49-F238E27FC236}">
                <a16:creationId xmlns:a16="http://schemas.microsoft.com/office/drawing/2014/main" id="{6D0D522F-1808-B673-139C-B11721F92C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r="1" b="11657"/>
          <a:stretch/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A6EB-910C-8A36-19A2-E47C0E7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Σήματα διακοπής </a:t>
            </a:r>
            <a:r>
              <a:rPr lang="el-GR" dirty="0">
                <a:latin typeface="+mn-lt"/>
              </a:rPr>
              <a:t>(1/2)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5085C55-90DC-5E96-8C99-37FFC3A77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288170"/>
            <a:ext cx="5361432" cy="27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589C8-4E13-272C-342B-E0AA3E72263D}"/>
              </a:ext>
            </a:extLst>
          </p:cNvPr>
          <p:cNvSpPr txBox="1"/>
          <p:nvPr/>
        </p:nvSpPr>
        <p:spPr>
          <a:xfrm>
            <a:off x="136149" y="1951672"/>
            <a:ext cx="5555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Σήμα διακοπής (</a:t>
            </a:r>
            <a:r>
              <a:rPr lang="en-US" b="1" dirty="0"/>
              <a:t>Interrupt)</a:t>
            </a:r>
          </a:p>
          <a:p>
            <a:pPr lvl="1" algn="just"/>
            <a:r>
              <a:rPr lang="el-GR" dirty="0"/>
              <a:t>Η </a:t>
            </a:r>
            <a:r>
              <a:rPr lang="en-US" dirty="0"/>
              <a:t>CPU </a:t>
            </a:r>
            <a:r>
              <a:rPr lang="el-GR" dirty="0"/>
              <a:t>σταματά ότι εκτελείτε με σκοπό να εξυπηρετήσει την συνάρτηση που έστειλε το σήμα διακοπής</a:t>
            </a:r>
          </a:p>
          <a:p>
            <a:pPr lvl="1" algn="just"/>
            <a:endParaRPr lang="el-GR" dirty="0"/>
          </a:p>
          <a:p>
            <a:pPr lvl="1" algn="just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CA773-C4E2-9401-8DB3-ED388C457D88}"/>
              </a:ext>
            </a:extLst>
          </p:cNvPr>
          <p:cNvSpPr txBox="1"/>
          <p:nvPr/>
        </p:nvSpPr>
        <p:spPr>
          <a:xfrm>
            <a:off x="136149" y="4617720"/>
            <a:ext cx="910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Τα σήματα διακρίνονται σε δύο κατηγορίες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Εξαιρέσεις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Αιτήσεις διακοπής (</a:t>
            </a:r>
            <a:r>
              <a:rPr lang="en-US" dirty="0" err="1"/>
              <a:t>Interupt</a:t>
            </a:r>
            <a:r>
              <a:rPr lang="en-US" dirty="0"/>
              <a:t> Request)</a:t>
            </a:r>
          </a:p>
        </p:txBody>
      </p:sp>
    </p:spTree>
    <p:extLst>
      <p:ext uri="{BB962C8B-B14F-4D97-AF65-F5344CB8AC3E}">
        <p14:creationId xmlns:p14="http://schemas.microsoft.com/office/powerpoint/2010/main" val="29786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3AC4-F39D-B2F2-C925-F2C1417A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69" y="511232"/>
            <a:ext cx="9634011" cy="1325563"/>
          </a:xfrm>
        </p:spPr>
        <p:txBody>
          <a:bodyPr/>
          <a:lstStyle/>
          <a:p>
            <a:pPr algn="ctr"/>
            <a:r>
              <a:rPr lang="el-GR" dirty="0"/>
              <a:t>Σήματα διακοπής </a:t>
            </a:r>
            <a:r>
              <a:rPr lang="el-GR" dirty="0">
                <a:latin typeface="+mn-lt"/>
              </a:rPr>
              <a:t>(1/2)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AF754-A6E1-E32E-0956-AA65D040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" y="2525406"/>
            <a:ext cx="4983270" cy="1314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14E8A-A37B-8817-64FE-FCD8659B3A82}"/>
              </a:ext>
            </a:extLst>
          </p:cNvPr>
          <p:cNvSpPr txBox="1"/>
          <p:nvPr/>
        </p:nvSpPr>
        <p:spPr>
          <a:xfrm>
            <a:off x="546560" y="4492235"/>
            <a:ext cx="893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εξυπηρέτηση κάθε ρουτίνας που στέλνει σήματα διακοπής γίνεται μέσω του </a:t>
            </a:r>
            <a:r>
              <a:rPr lang="en-US" dirty="0"/>
              <a:t>NVIC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92CB6-E5AD-8338-0535-672649CFA191}"/>
              </a:ext>
            </a:extLst>
          </p:cNvPr>
          <p:cNvSpPr txBox="1"/>
          <p:nvPr/>
        </p:nvSpPr>
        <p:spPr>
          <a:xfrm>
            <a:off x="480059" y="1811768"/>
            <a:ext cx="1030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Ορισμός ασύρματου πομποδέκτη για την αποστολή σημάτων διακοπής σε κάθε λήψη ωφέλιμου φορτίου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17122-026A-BF3E-46F7-4E1A012C9145}"/>
              </a:ext>
            </a:extLst>
          </p:cNvPr>
          <p:cNvSpPr txBox="1"/>
          <p:nvPr/>
        </p:nvSpPr>
        <p:spPr>
          <a:xfrm>
            <a:off x="480059" y="5293895"/>
            <a:ext cx="10107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Ευέλιγκτη διαχείριση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Ενσωματομένη υποστήριξη ελέγχου θέσης προτεραιότητας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Δυνατότητα απενεργοποίησης των περισσότερων σημάτων μέσω του </a:t>
            </a:r>
            <a:r>
              <a:rPr lang="en-US" dirty="0"/>
              <a:t>PRIMASK</a:t>
            </a:r>
            <a:r>
              <a:rPr lang="el-GR" dirty="0"/>
              <a:t> καταχωρητή</a:t>
            </a:r>
          </a:p>
          <a:p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0058E-A82D-A778-C1F8-E259656CAE8D}"/>
              </a:ext>
            </a:extLst>
          </p:cNvPr>
          <p:cNvSpPr txBox="1"/>
          <p:nvPr/>
        </p:nvSpPr>
        <p:spPr>
          <a:xfrm>
            <a:off x="1117600" y="4790894"/>
            <a:ext cx="9972478" cy="1075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Απ</a:t>
            </a:r>
            <a:r>
              <a:rPr lang="en-US" sz="3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οτελεσμ</a:t>
            </a: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ατική εποικινωνία των περιφερειακών με τον μικροελεγκτή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754CA871-8592-7830-B13F-8AC5A7D8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r="1" b="19013"/>
          <a:stretch/>
        </p:blipFill>
        <p:spPr>
          <a:xfrm>
            <a:off x="2197679" y="857099"/>
            <a:ext cx="3751767" cy="2746847"/>
          </a:xfrm>
          <a:prstGeom prst="rect">
            <a:avLst/>
          </a:prstGeom>
        </p:spPr>
      </p:pic>
      <p:pic>
        <p:nvPicPr>
          <p:cNvPr id="16" name="Picture 15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59232317-C9A7-7B8F-95B1-5BD17EDAF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7" y="874221"/>
            <a:ext cx="4130596" cy="2746847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15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3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3C2BD27-5AC0-3D26-9AF1-415F5EC5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04" y="515389"/>
            <a:ext cx="10692882" cy="881149"/>
          </a:xfrm>
        </p:spPr>
        <p:txBody>
          <a:bodyPr/>
          <a:lstStyle/>
          <a:p>
            <a:pPr algn="ctr"/>
            <a:r>
              <a:rPr lang="el-GR" dirty="0"/>
              <a:t>Πρωτόκολλο επικοινωνίας </a:t>
            </a:r>
            <a:r>
              <a:rPr lang="en-US" dirty="0">
                <a:latin typeface="+mn-lt"/>
              </a:rPr>
              <a:t>SPI</a:t>
            </a:r>
            <a:r>
              <a:rPr lang="el-GR" dirty="0">
                <a:latin typeface="+mn-lt"/>
              </a:rPr>
              <a:t> </a:t>
            </a:r>
            <a:r>
              <a:rPr lang="en-US" dirty="0">
                <a:latin typeface="+mn-lt"/>
              </a:rPr>
              <a:t>(1/</a:t>
            </a:r>
            <a:r>
              <a:rPr lang="el-GR" dirty="0">
                <a:latin typeface="+mn-lt"/>
              </a:rPr>
              <a:t>3</a:t>
            </a:r>
            <a:r>
              <a:rPr lang="en-US" dirty="0">
                <a:latin typeface="+mn-lt"/>
              </a:rPr>
              <a:t>)</a:t>
            </a:r>
          </a:p>
        </p:txBody>
      </p:sp>
      <p:graphicFrame>
        <p:nvGraphicFramePr>
          <p:cNvPr id="14" name="Diagram 4">
            <a:extLst>
              <a:ext uri="{FF2B5EF4-FFF2-40B4-BE49-F238E27FC236}">
                <a16:creationId xmlns:a16="http://schemas.microsoft.com/office/drawing/2014/main" id="{6909116E-A5FE-BBB7-7AE4-E7FA1C5DF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555416"/>
              </p:ext>
            </p:extLst>
          </p:nvPr>
        </p:nvGraphicFramePr>
        <p:xfrm>
          <a:off x="504704" y="2369698"/>
          <a:ext cx="10001320" cy="262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3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EB9C-5EEA-0F26-C06E-A3836A17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943495"/>
          </a:xfrm>
        </p:spPr>
        <p:txBody>
          <a:bodyPr/>
          <a:lstStyle/>
          <a:p>
            <a:pPr algn="ctr"/>
            <a:r>
              <a:rPr lang="el-GR" dirty="0"/>
              <a:t>Η λειτουργία του </a:t>
            </a:r>
            <a:r>
              <a:rPr lang="en-US" dirty="0">
                <a:latin typeface="+mn-lt"/>
              </a:rPr>
              <a:t>SPI (2/</a:t>
            </a:r>
            <a:r>
              <a:rPr lang="el-GR" dirty="0">
                <a:latin typeface="+mn-lt"/>
              </a:rPr>
              <a:t>3</a:t>
            </a:r>
            <a:r>
              <a:rPr lang="en-US" dirty="0">
                <a:latin typeface="+mn-lt"/>
              </a:rPr>
              <a:t>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65DA6-8D03-2BC0-C1E1-925F6479A852}"/>
              </a:ext>
            </a:extLst>
          </p:cNvPr>
          <p:cNvSpPr/>
          <p:nvPr/>
        </p:nvSpPr>
        <p:spPr>
          <a:xfrm>
            <a:off x="507077" y="1645921"/>
            <a:ext cx="5012574" cy="407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Η μετάδοση ξεκινά με την ενεργοποίηση του</a:t>
            </a:r>
            <a:r>
              <a:rPr lang="en-US" dirty="0"/>
              <a:t> SCK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FFCCC7-9DC2-9130-AC0F-3E4A568D5E87}"/>
              </a:ext>
            </a:extLst>
          </p:cNvPr>
          <p:cNvSpPr/>
          <p:nvPr/>
        </p:nvSpPr>
        <p:spPr>
          <a:xfrm>
            <a:off x="2776450" y="2090652"/>
            <a:ext cx="157942" cy="32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9C555-2FF6-1F46-E371-4096CB5BC28B}"/>
              </a:ext>
            </a:extLst>
          </p:cNvPr>
          <p:cNvSpPr/>
          <p:nvPr/>
        </p:nvSpPr>
        <p:spPr>
          <a:xfrm>
            <a:off x="507077" y="2460567"/>
            <a:ext cx="5012574" cy="407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 </a:t>
            </a:r>
            <a:r>
              <a:rPr lang="el-GR" dirty="0"/>
              <a:t>αφέντης θέτει τον ακροδέκτη </a:t>
            </a:r>
            <a:r>
              <a:rPr lang="en-US" dirty="0"/>
              <a:t>SS </a:t>
            </a:r>
            <a:r>
              <a:rPr lang="el-GR" dirty="0"/>
              <a:t>στο λογικό «0»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A1599B-14CB-1C32-4493-AD9F5E6E1321}"/>
              </a:ext>
            </a:extLst>
          </p:cNvPr>
          <p:cNvSpPr/>
          <p:nvPr/>
        </p:nvSpPr>
        <p:spPr>
          <a:xfrm>
            <a:off x="2776450" y="2913609"/>
            <a:ext cx="157942" cy="32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9BC37-A538-CA1A-37B4-D750F8DB65B3}"/>
              </a:ext>
            </a:extLst>
          </p:cNvPr>
          <p:cNvSpPr/>
          <p:nvPr/>
        </p:nvSpPr>
        <p:spPr>
          <a:xfrm>
            <a:off x="507077" y="3283523"/>
            <a:ext cx="5012574" cy="79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Δύο καταχωρητές ολίσθησης 8 </a:t>
            </a:r>
            <a:r>
              <a:rPr lang="en-US" dirty="0"/>
              <a:t>bit </a:t>
            </a:r>
            <a:r>
              <a:rPr lang="el-GR" dirty="0"/>
              <a:t>συμμετέχουν στην μεταφορά δεδομένων, τόσο στον αφέντη όσο και στον σκλάβο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FD64D3-F143-1F1B-333B-825B77DC630C}"/>
              </a:ext>
            </a:extLst>
          </p:cNvPr>
          <p:cNvSpPr/>
          <p:nvPr/>
        </p:nvSpPr>
        <p:spPr>
          <a:xfrm>
            <a:off x="2776450" y="4127266"/>
            <a:ext cx="157942" cy="32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E803C-C3EE-BB43-E5FD-280199327B48}"/>
              </a:ext>
            </a:extLst>
          </p:cNvPr>
          <p:cNvSpPr/>
          <p:nvPr/>
        </p:nvSpPr>
        <p:spPr>
          <a:xfrm>
            <a:off x="507077" y="4509653"/>
            <a:ext cx="5012574" cy="9019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Αν υπάρχουν επιπλέον δεδομένα τότε οι καταχωρητές ολίσθησης φορτώνουν τα δεδομένα και ξεκινά πάλι η διαδικασία μεταφοράς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01C7080-37EE-DAF0-8BBA-3FE411ECAF9A}"/>
              </a:ext>
            </a:extLst>
          </p:cNvPr>
          <p:cNvSpPr/>
          <p:nvPr/>
        </p:nvSpPr>
        <p:spPr>
          <a:xfrm>
            <a:off x="2776450" y="5463539"/>
            <a:ext cx="157942" cy="32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BC71F-A11A-8B08-3390-02B63ECB6E65}"/>
              </a:ext>
            </a:extLst>
          </p:cNvPr>
          <p:cNvSpPr/>
          <p:nvPr/>
        </p:nvSpPr>
        <p:spPr>
          <a:xfrm>
            <a:off x="576350" y="5839690"/>
            <a:ext cx="5012574" cy="9019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Όταν δεν υπάρχουν άλλα δεδομένα, σταματά ο συγχρονισμός μέσο του ακροδέκτη </a:t>
            </a:r>
            <a:r>
              <a:rPr lang="en-US" dirty="0"/>
              <a:t>SCK </a:t>
            </a:r>
            <a:r>
              <a:rPr lang="el-GR" dirty="0"/>
              <a:t>και ο αφέντης απελευθερώνει τον σκλάβο</a:t>
            </a:r>
            <a:endParaRPr lang="en-US" dirty="0"/>
          </a:p>
        </p:txBody>
      </p:sp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5CE88938-7801-253B-8EDA-58A37291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645921"/>
            <a:ext cx="3783491" cy="1965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26F319-5E9C-E37F-8EDD-79CCFB1C62AB}"/>
              </a:ext>
            </a:extLst>
          </p:cNvPr>
          <p:cNvSpPr txBox="1"/>
          <p:nvPr/>
        </p:nvSpPr>
        <p:spPr>
          <a:xfrm>
            <a:off x="6096000" y="4127266"/>
            <a:ext cx="479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Χρειάζονται 8 παλμούς ρολογιού για την μετάδοση κάθε </a:t>
            </a:r>
            <a:r>
              <a:rPr lang="en-US" sz="1600" dirty="0"/>
              <a:t>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79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1E7F1A-B1AD-792B-F586-545DD4C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34" y="502921"/>
            <a:ext cx="9964026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+mn-lt"/>
              </a:rPr>
              <a:t>Η εφαρμογή του </a:t>
            </a:r>
            <a:r>
              <a:rPr lang="en-US" dirty="0">
                <a:latin typeface="+mn-lt"/>
              </a:rPr>
              <a:t>SPI</a:t>
            </a:r>
            <a:r>
              <a:rPr lang="el-GR" dirty="0">
                <a:latin typeface="+mn-lt"/>
              </a:rPr>
              <a:t> στο σύστημα (3/3)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DAC45-06E9-EC1A-990E-DADCA7F5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392069"/>
            <a:ext cx="10553007" cy="1226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600" dirty="0"/>
              <a:t>Η εφαρμογή του πρωτοκόλλου στο σύστημα γίνεται με την χρήση σημάτων διακοπής (</a:t>
            </a:r>
            <a:r>
              <a:rPr lang="en-US" sz="1600" dirty="0"/>
              <a:t>interrupts). </a:t>
            </a:r>
            <a:r>
              <a:rPr lang="el-GR" sz="1600" dirty="0"/>
              <a:t>Για κάθε εγγραφή δεδομένων αλλά και για κάθε αντίστοιχη ανάγνωση, παράγεται ένα σήμα διακοπής και το σύστημα έχει άμεσση αλληλεπίδραση με τον καταχωρητή</a:t>
            </a:r>
            <a:r>
              <a:rPr lang="en-US" sz="1600" dirty="0"/>
              <a:t> DR.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95D67-66C3-83A5-8B13-166D54B5F01F}"/>
              </a:ext>
            </a:extLst>
          </p:cNvPr>
          <p:cNvSpPr txBox="1"/>
          <p:nvPr/>
        </p:nvSpPr>
        <p:spPr>
          <a:xfrm>
            <a:off x="270164" y="2814369"/>
            <a:ext cx="462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Ο </a:t>
            </a:r>
            <a:r>
              <a:rPr lang="en-US" sz="1600" dirty="0"/>
              <a:t>DR </a:t>
            </a:r>
            <a:r>
              <a:rPr lang="el-GR" sz="1600" dirty="0"/>
              <a:t>καταχωρητής χωρίζεται σε δύο πίνακες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E4566F-144F-4A21-57DB-61D777E9FB4B}"/>
              </a:ext>
            </a:extLst>
          </p:cNvPr>
          <p:cNvCxnSpPr/>
          <p:nvPr/>
        </p:nvCxnSpPr>
        <p:spPr>
          <a:xfrm flipV="1">
            <a:off x="4530437" y="2780607"/>
            <a:ext cx="266007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FEF0AE-FFEC-A1CC-1794-95E2CA998ED7}"/>
              </a:ext>
            </a:extLst>
          </p:cNvPr>
          <p:cNvCxnSpPr/>
          <p:nvPr/>
        </p:nvCxnSpPr>
        <p:spPr>
          <a:xfrm>
            <a:off x="4530437" y="3068284"/>
            <a:ext cx="266007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DAFAC4-33DD-6EAD-D1E8-E9AE776AC6EC}"/>
              </a:ext>
            </a:extLst>
          </p:cNvPr>
          <p:cNvSpPr txBox="1"/>
          <p:nvPr/>
        </p:nvSpPr>
        <p:spPr>
          <a:xfrm>
            <a:off x="4663440" y="2547261"/>
            <a:ext cx="5710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  </a:t>
            </a:r>
            <a:r>
              <a:rPr lang="el-GR" sz="1600" u="sng" dirty="0"/>
              <a:t>Εγγραφής</a:t>
            </a:r>
            <a:r>
              <a:rPr lang="el-GR" sz="1600" dirty="0"/>
              <a:t>: Η ενέργεια αυτή γράφει τα δεδομένα στον </a:t>
            </a:r>
            <a:r>
              <a:rPr lang="en-US" sz="1600" dirty="0"/>
              <a:t>Tx buffer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50270-AC9E-5422-069D-8479586549B2}"/>
              </a:ext>
            </a:extLst>
          </p:cNvPr>
          <p:cNvSpPr txBox="1"/>
          <p:nvPr/>
        </p:nvSpPr>
        <p:spPr>
          <a:xfrm>
            <a:off x="4770039" y="2924950"/>
            <a:ext cx="60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u="sng" dirty="0"/>
              <a:t>Ανάγνωσης</a:t>
            </a:r>
            <a:r>
              <a:rPr lang="el-GR" sz="1600" dirty="0"/>
              <a:t>: Η ενέργεια αυτή επιστρέφει τα αποθηκευμένα δεδομένα του </a:t>
            </a:r>
            <a:r>
              <a:rPr lang="en-US" sz="1600" dirty="0"/>
              <a:t>Rx buffer</a:t>
            </a:r>
            <a:endParaRPr lang="en-US" sz="16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853B7-602F-4CA0-D3F7-2CE7804EF350}"/>
              </a:ext>
            </a:extLst>
          </p:cNvPr>
          <p:cNvSpPr txBox="1"/>
          <p:nvPr/>
        </p:nvSpPr>
        <p:spPr>
          <a:xfrm>
            <a:off x="6217920" y="4058059"/>
            <a:ext cx="674162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(READ_BIT(SPI1-&gt;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SR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SPI_SR_RXNE)){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SPI_RX_BUFFER[SPI_RX_COUNTER] = SPI1-&gt;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DR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SPI_RX_COUNTER ++;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(READ_BIT(SPI1-&gt;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SR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SPI_SR_TXE)){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(!SPI_TX_SIZE){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	CSN_PIN_DIS();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	CLEAR_BIT(SPI1-&gt;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CR2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SPI_CR2_TXEIE);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	WRITE_REG(SPI1-&gt;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DR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,SPI_TX_BUFFER[SPI_TX_COUNTER]);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	SPI_TX_SIZE --;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	SPI_TX_COUNTER ++;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1E0D4-EAB3-5E78-301C-F61FCA1A957D}"/>
              </a:ext>
            </a:extLst>
          </p:cNvPr>
          <p:cNvSpPr txBox="1"/>
          <p:nvPr/>
        </p:nvSpPr>
        <p:spPr>
          <a:xfrm>
            <a:off x="2946862" y="3589233"/>
            <a:ext cx="57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Ενέργεια </a:t>
            </a:r>
            <a:r>
              <a:rPr lang="en-US" i="1" dirty="0"/>
              <a:t>SPI </a:t>
            </a:r>
            <a:r>
              <a:rPr lang="el-GR" i="1" dirty="0"/>
              <a:t>στην λήψη σήματος διακοπής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EE0EA-174E-2A22-7C84-3D9934CBF7B3}"/>
              </a:ext>
            </a:extLst>
          </p:cNvPr>
          <p:cNvSpPr txBox="1"/>
          <p:nvPr/>
        </p:nvSpPr>
        <p:spPr>
          <a:xfrm>
            <a:off x="340822" y="4058059"/>
            <a:ext cx="5755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Αν ο πίνακας λήψης δεδομένων είναι γεμάτος, ξεκίνα την </a:t>
            </a:r>
          </a:p>
          <a:p>
            <a:r>
              <a:rPr lang="el-GR" sz="1600" dirty="0"/>
              <a:t>Ανάγνωσή του </a:t>
            </a:r>
            <a:r>
              <a:rPr lang="en-US" sz="1600" dirty="0"/>
              <a:t>= RXNE (Receive Buffer Not Empty)</a:t>
            </a:r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Σε αντίθετη περίπτωση, αν ο πίνακας μετάδοσης είναι άδειος ξεκίνα την εγγραφή.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75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FF9-4F71-CF9B-C14F-5707DE58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1001684"/>
          </a:xfrm>
        </p:spPr>
        <p:txBody>
          <a:bodyPr/>
          <a:lstStyle/>
          <a:p>
            <a:pPr algn="ctr"/>
            <a:r>
              <a:rPr lang="el-GR" dirty="0">
                <a:latin typeface="Century Gothic" panose="020B0502020202020204" pitchFamily="34" charset="0"/>
              </a:rPr>
              <a:t>Πρωτόκολλο επικοινωνίας </a:t>
            </a:r>
            <a:r>
              <a:rPr lang="en-US" dirty="0">
                <a:latin typeface="Century Gothic" panose="020B0502020202020204" pitchFamily="34" charset="0"/>
              </a:rPr>
              <a:t>I2C</a:t>
            </a:r>
            <a:r>
              <a:rPr lang="el-GR" dirty="0">
                <a:latin typeface="Century Gothic" panose="020B0502020202020204" pitchFamily="34" charset="0"/>
              </a:rPr>
              <a:t> (1/4)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5C4C1-2920-7BBC-9158-34911C74519A}"/>
              </a:ext>
            </a:extLst>
          </p:cNvPr>
          <p:cNvSpPr txBox="1"/>
          <p:nvPr/>
        </p:nvSpPr>
        <p:spPr>
          <a:xfrm>
            <a:off x="723207" y="1666702"/>
            <a:ext cx="9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Βασικό πρωτόκολλο για την επίτευξη επικοινωνίας με την οθόνη.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D654534-B812-54A1-98F4-3F0B0EE3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2036034"/>
            <a:ext cx="6475615" cy="2153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1112F-83BD-D798-96B1-61B96F08896E}"/>
              </a:ext>
            </a:extLst>
          </p:cNvPr>
          <p:cNvSpPr txBox="1"/>
          <p:nvPr/>
        </p:nvSpPr>
        <p:spPr>
          <a:xfrm>
            <a:off x="789708" y="4497185"/>
            <a:ext cx="917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SCL : Serial Clock</a:t>
            </a:r>
          </a:p>
          <a:p>
            <a:r>
              <a:rPr lang="en-US" b="1" dirty="0"/>
              <a:t>	</a:t>
            </a:r>
            <a:r>
              <a:rPr lang="el-GR" dirty="0"/>
              <a:t>Για τον συγχρονισμό μετάδοσης δεδομένων μεταξύ αφέντη και σκλάβου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381C6-53D6-A4C2-830B-1C95FB7D7CC0}"/>
              </a:ext>
            </a:extLst>
          </p:cNvPr>
          <p:cNvSpPr txBox="1"/>
          <p:nvPr/>
        </p:nvSpPr>
        <p:spPr>
          <a:xfrm>
            <a:off x="789708" y="5314603"/>
            <a:ext cx="917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SDA : Serial Data</a:t>
            </a:r>
          </a:p>
          <a:p>
            <a:r>
              <a:rPr lang="en-US" b="1" dirty="0"/>
              <a:t>	</a:t>
            </a:r>
            <a:r>
              <a:rPr lang="el-GR" dirty="0"/>
              <a:t>Γραμμή μετάδοσης δεδομένων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41857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1469</TotalTime>
  <Words>1334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Century Gothic</vt:lpstr>
      <vt:lpstr>Consolas</vt:lpstr>
      <vt:lpstr>Liberation Serif</vt:lpstr>
      <vt:lpstr>Modern Love</vt:lpstr>
      <vt:lpstr>BohemianVTI</vt:lpstr>
      <vt:lpstr>&lt;&lt;Κατασκευή συστημάτων επικοινωνίας μεγάλης εμβέλειας και χαμηλής κατανάλωσης με τη χρήση nucleo&gt;&gt; </vt:lpstr>
      <vt:lpstr>Σκοπός της εργασίας</vt:lpstr>
      <vt:lpstr>Σήματα διακοπής (1/2)</vt:lpstr>
      <vt:lpstr>Σήματα διακοπής (1/2)</vt:lpstr>
      <vt:lpstr>PowerPoint Presentation</vt:lpstr>
      <vt:lpstr>Πρωτόκολλο επικοινωνίας SPI (1/3)</vt:lpstr>
      <vt:lpstr>Η λειτουργία του SPI (2/3)</vt:lpstr>
      <vt:lpstr>Η εφαρμογή του SPI στο σύστημα (3/3)</vt:lpstr>
      <vt:lpstr>Πρωτόκολλο επικοινωνίας I2C (1/4)</vt:lpstr>
      <vt:lpstr>Πρωτόκολλο επικοινωνίας I2C (2/4)</vt:lpstr>
      <vt:lpstr>Πρωτόκολλο επικοινωνίας I2C (3/4)</vt:lpstr>
      <vt:lpstr>Η εφαρμογή του I2C στο σύστημα(4/4)</vt:lpstr>
      <vt:lpstr>PowerPoint Presentation</vt:lpstr>
      <vt:lpstr>Διαχείριση καταστάσεων nRF24L01+</vt:lpstr>
      <vt:lpstr>Enhanced Shockburst (1/2) </vt:lpstr>
      <vt:lpstr>PowerPoint Presentation</vt:lpstr>
      <vt:lpstr>PowerPoint Presentation</vt:lpstr>
      <vt:lpstr>Η έναρξη της αποστολής πακέτου (1/2)</vt:lpstr>
      <vt:lpstr>Η έναρξη της αποστολής πακέτου (2/2)</vt:lpstr>
      <vt:lpstr>PowerPoint Presentation</vt:lpstr>
      <vt:lpstr>Μείωση απόδησης ισχύος (1/4)</vt:lpstr>
      <vt:lpstr>Μείωση κατανάλωσης (2/4)</vt:lpstr>
      <vt:lpstr>Μείωση κατανάλωσης (3/4)</vt:lpstr>
      <vt:lpstr>Μείωση κατανάλωσης (4/4)</vt:lpstr>
      <vt:lpstr>Τέλος παρουσίασης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&lt;&lt;Κατασκευή συστημάτων επικοινωνίας μεγάλης εμβέλειας και χαμηλής κατανάλωσης με τη χρήση nucleo&gt;&gt; </dc:title>
  <dc:creator>Νικόλαος Γρηγοριάδης</dc:creator>
  <cp:lastModifiedBy>NIKOLAOS-CHRYSOVALAN GRIGORIADIS</cp:lastModifiedBy>
  <cp:revision>16</cp:revision>
  <dcterms:created xsi:type="dcterms:W3CDTF">2022-10-05T17:43:12Z</dcterms:created>
  <dcterms:modified xsi:type="dcterms:W3CDTF">2022-10-09T11:04:39Z</dcterms:modified>
</cp:coreProperties>
</file>