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y Grotesk Key" charset="1" panose="00000500000000000000"/>
      <p:regular r:id="rId10"/>
    </p:embeddedFont>
    <p:embeddedFont>
      <p:font typeface="Cy Grotesk Key Bold" charset="1" panose="00000800000000000000"/>
      <p:regular r:id="rId11"/>
    </p:embeddedFont>
    <p:embeddedFont>
      <p:font typeface="Cy Grotesk Key Thin" charset="1" panose="00000200000000000000"/>
      <p:regular r:id="rId12"/>
    </p:embeddedFont>
    <p:embeddedFont>
      <p:font typeface="Cy Grotesk Key Light" charset="1" panose="00000400000000000000"/>
      <p:regular r:id="rId13"/>
    </p:embeddedFont>
    <p:embeddedFont>
      <p:font typeface="Cy Grotesk Key Semi-Bold" charset="1" panose="00000700000000000000"/>
      <p:regular r:id="rId14"/>
    </p:embeddedFont>
    <p:embeddedFont>
      <p:font typeface="Cy Grotesk Key Ultra-Bold" charset="1" panose="00000900000000000000"/>
      <p:regular r:id="rId15"/>
    </p:embeddedFont>
    <p:embeddedFont>
      <p:font typeface="Cy Grotesk Key Heavy" charset="1" panose="00000A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https://colab.research.google.com/drive/1QdMoNsu43VPvH7kwKrOI9P3wUxxZ1kGM?hl=id#scrollTo=Gyu_9KZgR7lx"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953"/>
            <a:ext cx="16230600" cy="5114547"/>
          </a:xfrm>
          <a:custGeom>
            <a:avLst/>
            <a:gdLst/>
            <a:ahLst/>
            <a:cxnLst/>
            <a:rect r="r" b="b" t="t" l="l"/>
            <a:pathLst>
              <a:path h="5114547" w="16230600">
                <a:moveTo>
                  <a:pt x="0" y="0"/>
                </a:moveTo>
                <a:lnTo>
                  <a:pt x="16230600" y="0"/>
                </a:lnTo>
                <a:lnTo>
                  <a:pt x="16230600" y="5114547"/>
                </a:lnTo>
                <a:lnTo>
                  <a:pt x="0" y="5114547"/>
                </a:lnTo>
                <a:lnTo>
                  <a:pt x="0" y="0"/>
                </a:lnTo>
                <a:close/>
              </a:path>
            </a:pathLst>
          </a:custGeom>
          <a:blipFill>
            <a:blip r:embed="rId2">
              <a:extLst>
                <a:ext uri="{96DAC541-7B7A-43D3-8B79-37D633B846F1}">
                  <asvg:svgBlip xmlns:asvg="http://schemas.microsoft.com/office/drawing/2016/SVG/main" r:embed="rId3"/>
                </a:ext>
              </a:extLst>
            </a:blip>
            <a:stretch>
              <a:fillRect l="0" t="-19726" r="0" b="-196461"/>
            </a:stretch>
          </a:blipFill>
        </p:spPr>
      </p:sp>
      <p:grpSp>
        <p:nvGrpSpPr>
          <p:cNvPr name="Group 3" id="3"/>
          <p:cNvGrpSpPr/>
          <p:nvPr/>
        </p:nvGrpSpPr>
        <p:grpSpPr>
          <a:xfrm rot="0">
            <a:off x="1028700" y="5633066"/>
            <a:ext cx="12698334" cy="5363781"/>
            <a:chOff x="0" y="0"/>
            <a:chExt cx="16931112" cy="7151708"/>
          </a:xfrm>
        </p:grpSpPr>
        <p:sp>
          <p:nvSpPr>
            <p:cNvPr name="TextBox 4" id="4"/>
            <p:cNvSpPr txBox="true"/>
            <p:nvPr/>
          </p:nvSpPr>
          <p:spPr>
            <a:xfrm rot="0">
              <a:off x="0" y="-19050"/>
              <a:ext cx="16931112" cy="6114609"/>
            </a:xfrm>
            <a:prstGeom prst="rect">
              <a:avLst/>
            </a:prstGeom>
          </p:spPr>
          <p:txBody>
            <a:bodyPr anchor="t" rtlCol="false" tIns="0" lIns="0" bIns="0" rIns="0">
              <a:spAutoFit/>
            </a:bodyPr>
            <a:lstStyle/>
            <a:p>
              <a:pPr>
                <a:lnSpc>
                  <a:spcPts val="12000"/>
                </a:lnSpc>
              </a:pPr>
              <a:r>
                <a:rPr lang="en-US" sz="10000">
                  <a:solidFill>
                    <a:srgbClr val="FFFFFF"/>
                  </a:solidFill>
                  <a:latin typeface="Cy Grotesk Key"/>
                </a:rPr>
                <a:t>Pengolahan Citra dan Visi Komputer</a:t>
              </a:r>
            </a:p>
            <a:p>
              <a:pPr>
                <a:lnSpc>
                  <a:spcPts val="12000"/>
                </a:lnSpc>
              </a:pPr>
            </a:p>
          </p:txBody>
        </p:sp>
        <p:sp>
          <p:nvSpPr>
            <p:cNvPr name="TextBox 5" id="5"/>
            <p:cNvSpPr txBox="true"/>
            <p:nvPr/>
          </p:nvSpPr>
          <p:spPr>
            <a:xfrm rot="0">
              <a:off x="0" y="6390579"/>
              <a:ext cx="16931112" cy="761129"/>
            </a:xfrm>
            <a:prstGeom prst="rect">
              <a:avLst/>
            </a:prstGeom>
          </p:spPr>
          <p:txBody>
            <a:bodyPr anchor="t" rtlCol="false" tIns="0" lIns="0" bIns="0" rIns="0">
              <a:spAutoFit/>
            </a:bodyPr>
            <a:lstStyle/>
            <a:p>
              <a:pPr>
                <a:lnSpc>
                  <a:spcPts val="4759"/>
                </a:lnSpc>
              </a:pPr>
              <a:r>
                <a:rPr lang="en-US" sz="3399">
                  <a:solidFill>
                    <a:srgbClr val="FFFFFF"/>
                  </a:solidFill>
                  <a:latin typeface="Cy Grotesk Key"/>
                </a:rPr>
                <a:t>Add a short description here</a:t>
              </a:r>
            </a:p>
          </p:txBody>
        </p:sp>
      </p:grpSp>
      <p:sp>
        <p:nvSpPr>
          <p:cNvPr name="TextBox 6" id="6"/>
          <p:cNvSpPr txBox="true"/>
          <p:nvPr/>
        </p:nvSpPr>
        <p:spPr>
          <a:xfrm rot="0">
            <a:off x="15171986" y="9021155"/>
            <a:ext cx="1555089" cy="323762"/>
          </a:xfrm>
          <a:prstGeom prst="rect">
            <a:avLst/>
          </a:prstGeom>
        </p:spPr>
        <p:txBody>
          <a:bodyPr anchor="t" rtlCol="false" tIns="0" lIns="0" bIns="0" rIns="0">
            <a:spAutoFit/>
          </a:bodyPr>
          <a:lstStyle/>
          <a:p>
            <a:pPr marL="0" indent="0" lvl="0">
              <a:lnSpc>
                <a:spcPts val="2400"/>
              </a:lnSpc>
              <a:spcBef>
                <a:spcPct val="0"/>
              </a:spcBef>
            </a:pPr>
            <a:r>
              <a:rPr lang="en-US" sz="2000">
                <a:solidFill>
                  <a:srgbClr val="FFFFFF"/>
                </a:solidFill>
                <a:latin typeface="Cy Grotesk Key"/>
              </a:rPr>
              <a:t>Kelompok 6</a:t>
            </a:r>
          </a:p>
        </p:txBody>
      </p:sp>
      <p:sp>
        <p:nvSpPr>
          <p:cNvPr name="Freeform 7" id="7"/>
          <p:cNvSpPr/>
          <p:nvPr/>
        </p:nvSpPr>
        <p:spPr>
          <a:xfrm flipH="false" flipV="false" rot="0">
            <a:off x="14444413" y="8920183"/>
            <a:ext cx="563466" cy="559368"/>
          </a:xfrm>
          <a:custGeom>
            <a:avLst/>
            <a:gdLst/>
            <a:ahLst/>
            <a:cxnLst/>
            <a:rect r="r" b="b" t="t" l="l"/>
            <a:pathLst>
              <a:path h="559368" w="563466">
                <a:moveTo>
                  <a:pt x="0" y="0"/>
                </a:moveTo>
                <a:lnTo>
                  <a:pt x="563466" y="0"/>
                </a:lnTo>
                <a:lnTo>
                  <a:pt x="563466" y="559368"/>
                </a:lnTo>
                <a:lnTo>
                  <a:pt x="0" y="559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515584" cy="10287000"/>
          </a:xfrm>
          <a:prstGeom prst="rect">
            <a:avLst/>
          </a:prstGeom>
          <a:solidFill>
            <a:srgbClr val="000000"/>
          </a:solidFill>
        </p:spPr>
      </p:sp>
      <p:sp>
        <p:nvSpPr>
          <p:cNvPr name="Freeform 3" id="3"/>
          <p:cNvSpPr/>
          <p:nvPr/>
        </p:nvSpPr>
        <p:spPr>
          <a:xfrm flipH="false" flipV="false" rot="5400000">
            <a:off x="1021830" y="2948550"/>
            <a:ext cx="7556499" cy="7542760"/>
          </a:xfrm>
          <a:custGeom>
            <a:avLst/>
            <a:gdLst/>
            <a:ahLst/>
            <a:cxnLst/>
            <a:rect r="r" b="b" t="t" l="l"/>
            <a:pathLst>
              <a:path h="7542760" w="7556499">
                <a:moveTo>
                  <a:pt x="0" y="0"/>
                </a:moveTo>
                <a:lnTo>
                  <a:pt x="7556500" y="0"/>
                </a:lnTo>
                <a:lnTo>
                  <a:pt x="7556500" y="7542761"/>
                </a:lnTo>
                <a:lnTo>
                  <a:pt x="0" y="75427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009650"/>
            <a:ext cx="6566557" cy="1238228"/>
          </a:xfrm>
          <a:prstGeom prst="rect">
            <a:avLst/>
          </a:prstGeom>
        </p:spPr>
        <p:txBody>
          <a:bodyPr anchor="t" rtlCol="false" tIns="0" lIns="0" bIns="0" rIns="0">
            <a:spAutoFit/>
          </a:bodyPr>
          <a:lstStyle/>
          <a:p>
            <a:pPr>
              <a:lnSpc>
                <a:spcPts val="9600"/>
              </a:lnSpc>
            </a:pPr>
            <a:r>
              <a:rPr lang="en-US" sz="8000">
                <a:solidFill>
                  <a:srgbClr val="FFFFFF"/>
                </a:solidFill>
                <a:latin typeface="Cy Grotesk Key"/>
              </a:rPr>
              <a:t>Daftar Isi</a:t>
            </a:r>
          </a:p>
        </p:txBody>
      </p:sp>
      <p:grpSp>
        <p:nvGrpSpPr>
          <p:cNvPr name="Group 5" id="5"/>
          <p:cNvGrpSpPr/>
          <p:nvPr/>
        </p:nvGrpSpPr>
        <p:grpSpPr>
          <a:xfrm rot="0">
            <a:off x="11099374" y="2605186"/>
            <a:ext cx="6159926" cy="5076628"/>
            <a:chOff x="0" y="0"/>
            <a:chExt cx="8213235" cy="6768838"/>
          </a:xfrm>
        </p:grpSpPr>
        <p:sp>
          <p:nvSpPr>
            <p:cNvPr name="TextBox 6" id="6"/>
            <p:cNvSpPr txBox="true"/>
            <p:nvPr/>
          </p:nvSpPr>
          <p:spPr>
            <a:xfrm rot="0">
              <a:off x="0" y="-47625"/>
              <a:ext cx="8213235" cy="856104"/>
            </a:xfrm>
            <a:prstGeom prst="rect">
              <a:avLst/>
            </a:prstGeom>
          </p:spPr>
          <p:txBody>
            <a:bodyPr anchor="t" rtlCol="false" tIns="0" lIns="0" bIns="0" rIns="0">
              <a:spAutoFit/>
            </a:bodyPr>
            <a:lstStyle/>
            <a:p>
              <a:pPr>
                <a:lnSpc>
                  <a:spcPts val="5199"/>
                </a:lnSpc>
              </a:pPr>
              <a:r>
                <a:rPr lang="en-US" sz="3999" u="sng">
                  <a:solidFill>
                    <a:srgbClr val="000000"/>
                  </a:solidFill>
                  <a:latin typeface="Cy Grotesk Key"/>
                </a:rPr>
                <a:t>Dataset</a:t>
              </a:r>
            </a:p>
          </p:txBody>
        </p:sp>
        <p:sp>
          <p:nvSpPr>
            <p:cNvPr name="TextBox 7" id="7"/>
            <p:cNvSpPr txBox="true"/>
            <p:nvPr/>
          </p:nvSpPr>
          <p:spPr>
            <a:xfrm rot="0">
              <a:off x="0" y="1144447"/>
              <a:ext cx="8213235" cy="856104"/>
            </a:xfrm>
            <a:prstGeom prst="rect">
              <a:avLst/>
            </a:prstGeom>
          </p:spPr>
          <p:txBody>
            <a:bodyPr anchor="t" rtlCol="false" tIns="0" lIns="0" bIns="0" rIns="0">
              <a:spAutoFit/>
            </a:bodyPr>
            <a:lstStyle/>
            <a:p>
              <a:pPr>
                <a:lnSpc>
                  <a:spcPts val="5199"/>
                </a:lnSpc>
              </a:pPr>
              <a:r>
                <a:rPr lang="en-US" sz="3999" u="sng">
                  <a:solidFill>
                    <a:srgbClr val="000000"/>
                  </a:solidFill>
                  <a:latin typeface="Cy Grotesk Key"/>
                </a:rPr>
                <a:t>Pre-Processing</a:t>
              </a:r>
            </a:p>
          </p:txBody>
        </p:sp>
        <p:sp>
          <p:nvSpPr>
            <p:cNvPr name="TextBox 8" id="8"/>
            <p:cNvSpPr txBox="true"/>
            <p:nvPr/>
          </p:nvSpPr>
          <p:spPr>
            <a:xfrm rot="0">
              <a:off x="0" y="2336519"/>
              <a:ext cx="8213235" cy="856104"/>
            </a:xfrm>
            <a:prstGeom prst="rect">
              <a:avLst/>
            </a:prstGeom>
          </p:spPr>
          <p:txBody>
            <a:bodyPr anchor="t" rtlCol="false" tIns="0" lIns="0" bIns="0" rIns="0">
              <a:spAutoFit/>
            </a:bodyPr>
            <a:lstStyle/>
            <a:p>
              <a:pPr>
                <a:lnSpc>
                  <a:spcPts val="5199"/>
                </a:lnSpc>
              </a:pPr>
              <a:r>
                <a:rPr lang="en-US" sz="3999" u="sng">
                  <a:solidFill>
                    <a:srgbClr val="000000"/>
                  </a:solidFill>
                  <a:latin typeface="Cy Grotesk Key"/>
                </a:rPr>
                <a:t>Lokalisasi</a:t>
              </a:r>
            </a:p>
          </p:txBody>
        </p:sp>
        <p:sp>
          <p:nvSpPr>
            <p:cNvPr name="TextBox 9" id="9"/>
            <p:cNvSpPr txBox="true"/>
            <p:nvPr/>
          </p:nvSpPr>
          <p:spPr>
            <a:xfrm rot="0">
              <a:off x="0" y="3528590"/>
              <a:ext cx="8213235" cy="856104"/>
            </a:xfrm>
            <a:prstGeom prst="rect">
              <a:avLst/>
            </a:prstGeom>
          </p:spPr>
          <p:txBody>
            <a:bodyPr anchor="t" rtlCol="false" tIns="0" lIns="0" bIns="0" rIns="0">
              <a:spAutoFit/>
            </a:bodyPr>
            <a:lstStyle/>
            <a:p>
              <a:pPr>
                <a:lnSpc>
                  <a:spcPts val="5199"/>
                </a:lnSpc>
              </a:pPr>
              <a:r>
                <a:rPr lang="en-US" sz="3999" u="sng">
                  <a:solidFill>
                    <a:srgbClr val="000000"/>
                  </a:solidFill>
                  <a:latin typeface="Cy Grotesk Key"/>
                </a:rPr>
                <a:t>S</a:t>
              </a:r>
              <a:r>
                <a:rPr lang="en-US" sz="3999" u="sng">
                  <a:solidFill>
                    <a:srgbClr val="000000"/>
                  </a:solidFill>
                  <a:latin typeface="Cy Grotesk Key"/>
                </a:rPr>
                <a:t>egmentasi</a:t>
              </a:r>
            </a:p>
          </p:txBody>
        </p:sp>
        <p:sp>
          <p:nvSpPr>
            <p:cNvPr name="TextBox 10" id="10"/>
            <p:cNvSpPr txBox="true"/>
            <p:nvPr/>
          </p:nvSpPr>
          <p:spPr>
            <a:xfrm rot="0">
              <a:off x="0" y="5912734"/>
              <a:ext cx="8213235" cy="856104"/>
            </a:xfrm>
            <a:prstGeom prst="rect">
              <a:avLst/>
            </a:prstGeom>
          </p:spPr>
          <p:txBody>
            <a:bodyPr anchor="t" rtlCol="false" tIns="0" lIns="0" bIns="0" rIns="0">
              <a:spAutoFit/>
            </a:bodyPr>
            <a:lstStyle/>
            <a:p>
              <a:pPr>
                <a:lnSpc>
                  <a:spcPts val="5199"/>
                </a:lnSpc>
              </a:pPr>
              <a:r>
                <a:rPr lang="en-US" sz="3999" u="sng">
                  <a:solidFill>
                    <a:srgbClr val="000000"/>
                  </a:solidFill>
                  <a:latin typeface="Cy Grotesk Key"/>
                </a:rPr>
                <a:t>Colab Research</a:t>
              </a:r>
            </a:p>
          </p:txBody>
        </p:sp>
        <p:sp>
          <p:nvSpPr>
            <p:cNvPr name="TextBox 11" id="11"/>
            <p:cNvSpPr txBox="true"/>
            <p:nvPr/>
          </p:nvSpPr>
          <p:spPr>
            <a:xfrm rot="0">
              <a:off x="0" y="4720662"/>
              <a:ext cx="8213235" cy="856104"/>
            </a:xfrm>
            <a:prstGeom prst="rect">
              <a:avLst/>
            </a:prstGeom>
          </p:spPr>
          <p:txBody>
            <a:bodyPr anchor="t" rtlCol="false" tIns="0" lIns="0" bIns="0" rIns="0">
              <a:spAutoFit/>
            </a:bodyPr>
            <a:lstStyle/>
            <a:p>
              <a:pPr>
                <a:lnSpc>
                  <a:spcPts val="5199"/>
                </a:lnSpc>
              </a:pPr>
              <a:r>
                <a:rPr lang="en-US" sz="3999" u="sng">
                  <a:solidFill>
                    <a:srgbClr val="000000"/>
                  </a:solidFill>
                  <a:latin typeface="Cy Grotesk Key"/>
                </a:rPr>
                <a:t>Pengenalan Karakter</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1972467" cy="10287000"/>
          </a:xfrm>
          <a:prstGeom prst="rect">
            <a:avLst/>
          </a:prstGeom>
          <a:solidFill>
            <a:srgbClr val="000000"/>
          </a:solidFill>
        </p:spPr>
      </p:sp>
      <p:grpSp>
        <p:nvGrpSpPr>
          <p:cNvPr name="Group 3" id="3"/>
          <p:cNvGrpSpPr/>
          <p:nvPr/>
        </p:nvGrpSpPr>
        <p:grpSpPr>
          <a:xfrm rot="0">
            <a:off x="7339284" y="0"/>
            <a:ext cx="4295630" cy="10287000"/>
            <a:chOff x="0" y="0"/>
            <a:chExt cx="5727507" cy="13716000"/>
          </a:xfrm>
        </p:grpSpPr>
        <p:pic>
          <p:nvPicPr>
            <p:cNvPr name="Picture 4" id="4"/>
            <p:cNvPicPr>
              <a:picLocks noChangeAspect="true"/>
            </p:cNvPicPr>
            <p:nvPr/>
          </p:nvPicPr>
          <p:blipFill>
            <a:blip r:embed="rId2"/>
            <a:srcRect l="0" t="13043" r="0" b="13043"/>
            <a:stretch>
              <a:fillRect/>
            </a:stretch>
          </p:blipFill>
          <p:spPr>
            <a:xfrm flipH="false" flipV="false">
              <a:off x="0" y="0"/>
              <a:ext cx="5727507" cy="4233333"/>
            </a:xfrm>
            <a:prstGeom prst="rect">
              <a:avLst/>
            </a:prstGeom>
          </p:spPr>
        </p:pic>
        <p:pic>
          <p:nvPicPr>
            <p:cNvPr name="Picture 5" id="5"/>
            <p:cNvPicPr>
              <a:picLocks noChangeAspect="true"/>
            </p:cNvPicPr>
            <p:nvPr/>
          </p:nvPicPr>
          <p:blipFill>
            <a:blip r:embed="rId3"/>
            <a:srcRect l="0" t="22282" r="0" b="22282"/>
            <a:stretch>
              <a:fillRect/>
            </a:stretch>
          </p:blipFill>
          <p:spPr>
            <a:xfrm flipH="false" flipV="false">
              <a:off x="0" y="4741333"/>
              <a:ext cx="5727507" cy="4233333"/>
            </a:xfrm>
            <a:prstGeom prst="rect">
              <a:avLst/>
            </a:prstGeom>
          </p:spPr>
        </p:pic>
        <p:pic>
          <p:nvPicPr>
            <p:cNvPr name="Picture 6" id="6"/>
            <p:cNvPicPr>
              <a:picLocks noChangeAspect="true"/>
            </p:cNvPicPr>
            <p:nvPr/>
          </p:nvPicPr>
          <p:blipFill>
            <a:blip r:embed="rId4"/>
            <a:srcRect l="0" t="37250" r="0" b="7315"/>
            <a:stretch>
              <a:fillRect/>
            </a:stretch>
          </p:blipFill>
          <p:spPr>
            <a:xfrm flipH="false" flipV="false">
              <a:off x="0" y="9482667"/>
              <a:ext cx="5727507" cy="4233333"/>
            </a:xfrm>
            <a:prstGeom prst="rect">
              <a:avLst/>
            </a:prstGeom>
          </p:spPr>
        </p:pic>
      </p:grpSp>
      <p:sp>
        <p:nvSpPr>
          <p:cNvPr name="Freeform 7" id="7"/>
          <p:cNvSpPr/>
          <p:nvPr/>
        </p:nvSpPr>
        <p:spPr>
          <a:xfrm flipH="false" flipV="false" rot="-5400000">
            <a:off x="384283" y="3597672"/>
            <a:ext cx="6664584" cy="6664584"/>
          </a:xfrm>
          <a:custGeom>
            <a:avLst/>
            <a:gdLst/>
            <a:ahLst/>
            <a:cxnLst/>
            <a:rect r="r" b="b" t="t" l="l"/>
            <a:pathLst>
              <a:path h="6664584" w="6664584">
                <a:moveTo>
                  <a:pt x="0" y="0"/>
                </a:moveTo>
                <a:lnTo>
                  <a:pt x="6664583" y="0"/>
                </a:lnTo>
                <a:lnTo>
                  <a:pt x="6664583" y="6664584"/>
                </a:lnTo>
                <a:lnTo>
                  <a:pt x="0" y="66645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2833856" y="1333830"/>
            <a:ext cx="4714591" cy="7495516"/>
          </a:xfrm>
          <a:prstGeom prst="rect">
            <a:avLst/>
          </a:prstGeom>
        </p:spPr>
        <p:txBody>
          <a:bodyPr anchor="t" rtlCol="false" tIns="0" lIns="0" bIns="0" rIns="0">
            <a:spAutoFit/>
          </a:bodyPr>
          <a:lstStyle/>
          <a:p>
            <a:pPr marL="0" indent="0" lvl="0">
              <a:lnSpc>
                <a:spcPts val="5999"/>
              </a:lnSpc>
            </a:pPr>
            <a:r>
              <a:rPr lang="en-US" sz="3999">
                <a:solidFill>
                  <a:srgbClr val="000000"/>
                </a:solidFill>
                <a:latin typeface="Cy Grotesk Key"/>
              </a:rPr>
              <a:t>Dataset yang digunakan adalah foto e-Kartu Tanda Penduduk (e-KTP) yang diambil dari berbagai variasi dengan minimal testing 25 buah dataset.</a:t>
            </a:r>
          </a:p>
        </p:txBody>
      </p:sp>
      <p:sp>
        <p:nvSpPr>
          <p:cNvPr name="TextBox 9" id="9"/>
          <p:cNvSpPr txBox="true"/>
          <p:nvPr/>
        </p:nvSpPr>
        <p:spPr>
          <a:xfrm rot="0">
            <a:off x="1073470" y="994665"/>
            <a:ext cx="5591114" cy="1238228"/>
          </a:xfrm>
          <a:prstGeom prst="rect">
            <a:avLst/>
          </a:prstGeom>
        </p:spPr>
        <p:txBody>
          <a:bodyPr anchor="t" rtlCol="false" tIns="0" lIns="0" bIns="0" rIns="0">
            <a:spAutoFit/>
          </a:bodyPr>
          <a:lstStyle/>
          <a:p>
            <a:pPr>
              <a:lnSpc>
                <a:spcPts val="9600"/>
              </a:lnSpc>
            </a:pPr>
            <a:r>
              <a:rPr lang="en-US" sz="8000">
                <a:solidFill>
                  <a:srgbClr val="FFFFFF"/>
                </a:solidFill>
                <a:latin typeface="Cy Grotesk Key"/>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025464" y="3920028"/>
            <a:ext cx="13634900" cy="13585319"/>
          </a:xfrm>
          <a:custGeom>
            <a:avLst/>
            <a:gdLst/>
            <a:ahLst/>
            <a:cxnLst/>
            <a:rect r="r" b="b" t="t" l="l"/>
            <a:pathLst>
              <a:path h="13585319" w="13634900">
                <a:moveTo>
                  <a:pt x="0" y="0"/>
                </a:moveTo>
                <a:lnTo>
                  <a:pt x="13634900" y="0"/>
                </a:lnTo>
                <a:lnTo>
                  <a:pt x="13634900" y="13585319"/>
                </a:lnTo>
                <a:lnTo>
                  <a:pt x="0" y="13585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053080" y="2116645"/>
            <a:ext cx="12181840" cy="6053711"/>
            <a:chOff x="0" y="0"/>
            <a:chExt cx="16242454" cy="8071614"/>
          </a:xfrm>
        </p:grpSpPr>
        <p:sp>
          <p:nvSpPr>
            <p:cNvPr name="TextBox 4" id="4"/>
            <p:cNvSpPr txBox="true"/>
            <p:nvPr/>
          </p:nvSpPr>
          <p:spPr>
            <a:xfrm rot="0">
              <a:off x="0" y="-19050"/>
              <a:ext cx="16242454" cy="1644621"/>
            </a:xfrm>
            <a:prstGeom prst="rect">
              <a:avLst/>
            </a:prstGeom>
          </p:spPr>
          <p:txBody>
            <a:bodyPr anchor="t" rtlCol="false" tIns="0" lIns="0" bIns="0" rIns="0">
              <a:spAutoFit/>
            </a:bodyPr>
            <a:lstStyle/>
            <a:p>
              <a:pPr algn="ctr">
                <a:lnSpc>
                  <a:spcPts val="9600"/>
                </a:lnSpc>
              </a:pPr>
              <a:r>
                <a:rPr lang="en-US" sz="8000">
                  <a:solidFill>
                    <a:srgbClr val="FFFFFF"/>
                  </a:solidFill>
                  <a:latin typeface="Cy Grotesk Key"/>
                </a:rPr>
                <a:t>Pre-Processing</a:t>
              </a:r>
            </a:p>
          </p:txBody>
        </p:sp>
        <p:sp>
          <p:nvSpPr>
            <p:cNvPr name="TextBox 5" id="5"/>
            <p:cNvSpPr txBox="true"/>
            <p:nvPr/>
          </p:nvSpPr>
          <p:spPr>
            <a:xfrm rot="0">
              <a:off x="0" y="2157224"/>
              <a:ext cx="16242454" cy="5914390"/>
            </a:xfrm>
            <a:prstGeom prst="rect">
              <a:avLst/>
            </a:prstGeom>
          </p:spPr>
          <p:txBody>
            <a:bodyPr anchor="t" rtlCol="false" tIns="0" lIns="0" bIns="0" rIns="0">
              <a:spAutoFit/>
            </a:bodyPr>
            <a:lstStyle/>
            <a:p>
              <a:pPr algn="ctr">
                <a:lnSpc>
                  <a:spcPts val="3919"/>
                </a:lnSpc>
              </a:pPr>
              <a:r>
                <a:rPr lang="en-US" sz="2799">
                  <a:solidFill>
                    <a:srgbClr val="FFFFFF"/>
                  </a:solidFill>
                  <a:latin typeface="Cy Grotesk Key"/>
                </a:rPr>
                <a:t>Pada proses Pre Processing digunakan library OpenCV pada setiap gambar KTP dalam ktp_images. Membuat list thresh_ktp_images untuk menyimpan gambar KTP yang telah diproses melalui langkah-langkah konversi ke grayscale, filtrasi Gaussian, peningkatan kontras dengan CLAHE, thresholding adaptif Otsu, dan operasi morfologi opening. Langkah-langkah tersebut bertujuan untuk menghasilkan gambar KTP dengan peningkatan kontras, penghapusan noise, dan pemisahan objek dari latar belakang.</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30352"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0" y="7316703"/>
            <a:ext cx="18288000" cy="2970297"/>
          </a:xfrm>
          <a:prstGeom prst="rect">
            <a:avLst/>
          </a:prstGeom>
          <a:solidFill>
            <a:srgbClr val="000000"/>
          </a:solidFill>
        </p:spPr>
      </p:sp>
      <p:sp>
        <p:nvSpPr>
          <p:cNvPr name="TextBox 5" id="5"/>
          <p:cNvSpPr txBox="true"/>
          <p:nvPr/>
        </p:nvSpPr>
        <p:spPr>
          <a:xfrm rot="0">
            <a:off x="1029563" y="1653150"/>
            <a:ext cx="16336361" cy="3352404"/>
          </a:xfrm>
          <a:prstGeom prst="rect">
            <a:avLst/>
          </a:prstGeom>
        </p:spPr>
        <p:txBody>
          <a:bodyPr anchor="t" rtlCol="false" tIns="0" lIns="0" bIns="0" rIns="0">
            <a:spAutoFit/>
          </a:bodyPr>
          <a:lstStyle/>
          <a:p>
            <a:pPr algn="ctr">
              <a:lnSpc>
                <a:spcPts val="4499"/>
              </a:lnSpc>
            </a:pPr>
            <a:r>
              <a:rPr lang="en-US" sz="2999">
                <a:solidFill>
                  <a:srgbClr val="000000"/>
                </a:solidFill>
                <a:latin typeface="Cy Grotesk Key"/>
              </a:rPr>
              <a:t>Proses lokalisasi dan segmentasi wajah pada gambar KTP menggunakan detektor Haar Cascade. Prosesnya adalah Kode tersebut memuat model detektor wajah Haar Cascade, mengatur parameter seperti minNeighbors dan scaleFactor untuk deteksi wajah pada setiap gambar KTP, dan melakukan loop untuk mendeteksi wajah serta menyimpan segmen wajah ke dalam list face_segments. Selanjutnya, visualisasi hasil deteksi wajah ditampilkan menggunakan matplotlib.</a:t>
            </a:r>
          </a:p>
        </p:txBody>
      </p:sp>
      <p:sp>
        <p:nvSpPr>
          <p:cNvPr name="TextBox 6" id="6"/>
          <p:cNvSpPr txBox="true"/>
          <p:nvPr/>
        </p:nvSpPr>
        <p:spPr>
          <a:xfrm rot="0">
            <a:off x="12201569" y="8020072"/>
            <a:ext cx="5057731" cy="1238228"/>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a:rPr>
              <a:t>Lokalisasi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7922505" cy="10287000"/>
          </a:xfrm>
          <a:prstGeom prst="rect">
            <a:avLst/>
          </a:prstGeom>
          <a:solidFill>
            <a:srgbClr val="000000"/>
          </a:solidFill>
        </p:spPr>
      </p:sp>
      <p:sp>
        <p:nvSpPr>
          <p:cNvPr name="TextBox 3" id="3"/>
          <p:cNvSpPr txBox="true"/>
          <p:nvPr/>
        </p:nvSpPr>
        <p:spPr>
          <a:xfrm rot="0">
            <a:off x="836676" y="1019175"/>
            <a:ext cx="6249152" cy="1219112"/>
          </a:xfrm>
          <a:prstGeom prst="rect">
            <a:avLst/>
          </a:prstGeom>
        </p:spPr>
        <p:txBody>
          <a:bodyPr anchor="t" rtlCol="false" tIns="0" lIns="0" bIns="0" rIns="0">
            <a:spAutoFit/>
          </a:bodyPr>
          <a:lstStyle/>
          <a:p>
            <a:pPr>
              <a:lnSpc>
                <a:spcPts val="9599"/>
              </a:lnSpc>
            </a:pPr>
            <a:r>
              <a:rPr lang="en-US" sz="7999">
                <a:solidFill>
                  <a:srgbClr val="FFFFFF"/>
                </a:solidFill>
                <a:latin typeface="Cy Grotesk Key"/>
              </a:rPr>
              <a:t>Segmentasi</a:t>
            </a:r>
          </a:p>
        </p:txBody>
      </p:sp>
      <p:sp>
        <p:nvSpPr>
          <p:cNvPr name="TextBox 4" id="4"/>
          <p:cNvSpPr txBox="true"/>
          <p:nvPr/>
        </p:nvSpPr>
        <p:spPr>
          <a:xfrm rot="0">
            <a:off x="8724186" y="3419673"/>
            <a:ext cx="8931788" cy="3352404"/>
          </a:xfrm>
          <a:prstGeom prst="rect">
            <a:avLst/>
          </a:prstGeom>
        </p:spPr>
        <p:txBody>
          <a:bodyPr anchor="t" rtlCol="false" tIns="0" lIns="0" bIns="0" rIns="0">
            <a:spAutoFit/>
          </a:bodyPr>
          <a:lstStyle/>
          <a:p>
            <a:pPr algn="ctr">
              <a:lnSpc>
                <a:spcPts val="4499"/>
              </a:lnSpc>
            </a:pPr>
            <a:r>
              <a:rPr lang="en-US" sz="2999">
                <a:solidFill>
                  <a:srgbClr val="000000"/>
                </a:solidFill>
                <a:latin typeface="Cy Grotesk Key"/>
              </a:rPr>
              <a:t>Proses ini menghasilkan visualisasi deteksi wajah dan menampilkan segmen wajah dari setiap gambar KTP. Parameter-parameter seperti minNeighbors dan scaleFactor dapat disesuaikan untuk meningkatkan atau mengurangi sensitivitas deteksi wajah.</a:t>
            </a:r>
          </a:p>
        </p:txBody>
      </p:sp>
      <p:sp>
        <p:nvSpPr>
          <p:cNvPr name="Freeform 5" id="5"/>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630352"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9144000" cy="10287000"/>
          </a:xfrm>
          <a:prstGeom prst="rect">
            <a:avLst/>
          </a:prstGeom>
          <a:solidFill>
            <a:srgbClr val="000000"/>
          </a:solidFill>
        </p:spPr>
      </p:sp>
      <p:sp>
        <p:nvSpPr>
          <p:cNvPr name="Freeform 3" id="3"/>
          <p:cNvSpPr/>
          <p:nvPr/>
        </p:nvSpPr>
        <p:spPr>
          <a:xfrm flipH="false" flipV="false" rot="-5400000">
            <a:off x="486178" y="2966942"/>
            <a:ext cx="8171645" cy="8141930"/>
          </a:xfrm>
          <a:custGeom>
            <a:avLst/>
            <a:gdLst/>
            <a:ahLst/>
            <a:cxnLst/>
            <a:rect r="r" b="b" t="t" l="l"/>
            <a:pathLst>
              <a:path h="8141930" w="8171645">
                <a:moveTo>
                  <a:pt x="0" y="0"/>
                </a:moveTo>
                <a:lnTo>
                  <a:pt x="8171644" y="0"/>
                </a:lnTo>
                <a:lnTo>
                  <a:pt x="8171644" y="8141930"/>
                </a:lnTo>
                <a:lnTo>
                  <a:pt x="0" y="8141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08772" y="3327303"/>
            <a:ext cx="4762086" cy="3632394"/>
          </a:xfrm>
          <a:custGeom>
            <a:avLst/>
            <a:gdLst/>
            <a:ahLst/>
            <a:cxnLst/>
            <a:rect r="r" b="b" t="t" l="l"/>
            <a:pathLst>
              <a:path h="3632394" w="4762086">
                <a:moveTo>
                  <a:pt x="0" y="0"/>
                </a:moveTo>
                <a:lnTo>
                  <a:pt x="4762086" y="0"/>
                </a:lnTo>
                <a:lnTo>
                  <a:pt x="4762086" y="3632394"/>
                </a:lnTo>
                <a:lnTo>
                  <a:pt x="0" y="3632394"/>
                </a:lnTo>
                <a:lnTo>
                  <a:pt x="0" y="0"/>
                </a:lnTo>
                <a:close/>
              </a:path>
            </a:pathLst>
          </a:custGeom>
          <a:blipFill>
            <a:blip r:embed="rId4"/>
            <a:stretch>
              <a:fillRect l="0" t="0" r="0" b="0"/>
            </a:stretch>
          </a:blipFill>
        </p:spPr>
      </p:sp>
      <p:sp>
        <p:nvSpPr>
          <p:cNvPr name="Freeform 5" id="5"/>
          <p:cNvSpPr/>
          <p:nvPr/>
        </p:nvSpPr>
        <p:spPr>
          <a:xfrm flipH="false" flipV="false" rot="0">
            <a:off x="14875786" y="1299079"/>
            <a:ext cx="2710897" cy="7688843"/>
          </a:xfrm>
          <a:custGeom>
            <a:avLst/>
            <a:gdLst/>
            <a:ahLst/>
            <a:cxnLst/>
            <a:rect r="r" b="b" t="t" l="l"/>
            <a:pathLst>
              <a:path h="7688843" w="2710897">
                <a:moveTo>
                  <a:pt x="0" y="0"/>
                </a:moveTo>
                <a:lnTo>
                  <a:pt x="2710897" y="0"/>
                </a:lnTo>
                <a:lnTo>
                  <a:pt x="2710897" y="7688842"/>
                </a:lnTo>
                <a:lnTo>
                  <a:pt x="0" y="7688842"/>
                </a:lnTo>
                <a:lnTo>
                  <a:pt x="0" y="0"/>
                </a:lnTo>
                <a:close/>
              </a:path>
            </a:pathLst>
          </a:custGeom>
          <a:blipFill>
            <a:blip r:embed="rId5"/>
            <a:stretch>
              <a:fillRect l="0" t="0" r="0" b="0"/>
            </a:stretch>
          </a:blipFill>
        </p:spPr>
      </p:sp>
      <p:sp>
        <p:nvSpPr>
          <p:cNvPr name="TextBox 6" id="6"/>
          <p:cNvSpPr txBox="true"/>
          <p:nvPr/>
        </p:nvSpPr>
        <p:spPr>
          <a:xfrm rot="0">
            <a:off x="967577" y="494678"/>
            <a:ext cx="7208847" cy="2457406"/>
          </a:xfrm>
          <a:prstGeom prst="rect">
            <a:avLst/>
          </a:prstGeom>
        </p:spPr>
        <p:txBody>
          <a:bodyPr anchor="t" rtlCol="false" tIns="0" lIns="0" bIns="0" rIns="0">
            <a:spAutoFit/>
          </a:bodyPr>
          <a:lstStyle/>
          <a:p>
            <a:pPr>
              <a:lnSpc>
                <a:spcPts val="9600"/>
              </a:lnSpc>
            </a:pPr>
            <a:r>
              <a:rPr lang="en-US" sz="8000">
                <a:solidFill>
                  <a:srgbClr val="FFFFFF"/>
                </a:solidFill>
                <a:latin typeface="Cy Grotesk Key"/>
              </a:rPr>
              <a:t>Pengenalan Karakter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71868"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30352" y="3982769"/>
            <a:ext cx="9988114" cy="10006307"/>
          </a:xfrm>
          <a:custGeom>
            <a:avLst/>
            <a:gdLst/>
            <a:ahLst/>
            <a:cxnLst/>
            <a:rect r="r" b="b" t="t" l="l"/>
            <a:pathLst>
              <a:path h="10006307" w="9988114">
                <a:moveTo>
                  <a:pt x="0" y="0"/>
                </a:moveTo>
                <a:lnTo>
                  <a:pt x="9988114" y="0"/>
                </a:lnTo>
                <a:lnTo>
                  <a:pt x="9988114" y="10006307"/>
                </a:lnTo>
                <a:lnTo>
                  <a:pt x="0" y="10006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0" y="7316703"/>
            <a:ext cx="18288000" cy="2970297"/>
          </a:xfrm>
          <a:prstGeom prst="rect">
            <a:avLst/>
          </a:prstGeom>
          <a:solidFill>
            <a:srgbClr val="000000"/>
          </a:solidFill>
        </p:spPr>
      </p:sp>
      <p:sp>
        <p:nvSpPr>
          <p:cNvPr name="TextBox 5" id="5"/>
          <p:cNvSpPr txBox="true"/>
          <p:nvPr/>
        </p:nvSpPr>
        <p:spPr>
          <a:xfrm rot="0">
            <a:off x="9021498" y="8020072"/>
            <a:ext cx="8237802" cy="1238228"/>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a:rPr>
              <a:t>Colab Research</a:t>
            </a:r>
          </a:p>
        </p:txBody>
      </p:sp>
      <p:sp>
        <p:nvSpPr>
          <p:cNvPr name="TextBox 6" id="6"/>
          <p:cNvSpPr txBox="true"/>
          <p:nvPr/>
        </p:nvSpPr>
        <p:spPr>
          <a:xfrm rot="0">
            <a:off x="922939" y="3796497"/>
            <a:ext cx="16336361" cy="1104768"/>
          </a:xfrm>
          <a:prstGeom prst="rect">
            <a:avLst/>
          </a:prstGeom>
        </p:spPr>
        <p:txBody>
          <a:bodyPr anchor="t" rtlCol="false" tIns="0" lIns="0" bIns="0" rIns="0">
            <a:spAutoFit/>
          </a:bodyPr>
          <a:lstStyle/>
          <a:p>
            <a:pPr algn="ctr">
              <a:lnSpc>
                <a:spcPts val="4499"/>
              </a:lnSpc>
            </a:pPr>
            <a:r>
              <a:rPr lang="en-US" sz="2999" u="sng">
                <a:solidFill>
                  <a:srgbClr val="000000"/>
                </a:solidFill>
                <a:latin typeface="Cy Grotesk Key"/>
                <a:hlinkClick r:id="rId4" tooltip="https://colab.research.google.com/drive/1QdMoNsu43VPvH7kwKrOI9P3wUxxZ1kGM?hl=id#scrollTo=Gyu_9KZgR7lx"/>
              </a:rPr>
              <a:t>https://colab.research.google.com/drive/1QdMoNsu43VPvH7kwKrOI9P3wUxxZ1kGM?hl=id#scrollTo=Gyu_9KZgR7lx</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445188" y="454902"/>
            <a:ext cx="9377195" cy="9377195"/>
          </a:xfrm>
          <a:custGeom>
            <a:avLst/>
            <a:gdLst/>
            <a:ahLst/>
            <a:cxnLst/>
            <a:rect r="r" b="b" t="t" l="l"/>
            <a:pathLst>
              <a:path h="9377195" w="9377195">
                <a:moveTo>
                  <a:pt x="0" y="0"/>
                </a:moveTo>
                <a:lnTo>
                  <a:pt x="9377195" y="0"/>
                </a:lnTo>
                <a:lnTo>
                  <a:pt x="9377195" y="9377196"/>
                </a:lnTo>
                <a:lnTo>
                  <a:pt x="0" y="93771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464405" y="1949284"/>
            <a:ext cx="8794895" cy="1238228"/>
          </a:xfrm>
          <a:prstGeom prst="rect">
            <a:avLst/>
          </a:prstGeom>
        </p:spPr>
        <p:txBody>
          <a:bodyPr anchor="t" rtlCol="false" tIns="0" lIns="0" bIns="0" rIns="0">
            <a:spAutoFit/>
          </a:bodyPr>
          <a:lstStyle/>
          <a:p>
            <a:pPr algn="r">
              <a:lnSpc>
                <a:spcPts val="9600"/>
              </a:lnSpc>
            </a:pPr>
            <a:r>
              <a:rPr lang="en-US" sz="8000">
                <a:solidFill>
                  <a:srgbClr val="FFFFFF"/>
                </a:solidFill>
                <a:latin typeface="Cy Grotesk Key"/>
              </a:rPr>
              <a:t>Thankyou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DAF3ZOz1PHg</dc:identifier>
  <dcterms:modified xsi:type="dcterms:W3CDTF">2011-08-01T06:04:30Z</dcterms:modified>
  <cp:revision>1</cp:revision>
  <dc:title>Pengolahan Citra dan Visi Komputer</dc:title>
</cp:coreProperties>
</file>