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A2A8-B04E-42A3-AEDC-C86A16325DEA}" type="datetimeFigureOut">
              <a:rPr lang="el-GR" smtClean="0"/>
              <a:t>5/1/2020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A0B35B2-0D70-4D1A-85AA-AEB9902A78F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59944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A2A8-B04E-42A3-AEDC-C86A16325DEA}" type="datetimeFigureOut">
              <a:rPr lang="el-GR" smtClean="0"/>
              <a:t>5/1/2020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A0B35B2-0D70-4D1A-85AA-AEB9902A78F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69935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A2A8-B04E-42A3-AEDC-C86A16325DEA}" type="datetimeFigureOut">
              <a:rPr lang="el-GR" smtClean="0"/>
              <a:t>5/1/2020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A0B35B2-0D70-4D1A-85AA-AEB9902A78F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67886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A2A8-B04E-42A3-AEDC-C86A16325DEA}" type="datetimeFigureOut">
              <a:rPr lang="el-GR" smtClean="0"/>
              <a:t>5/1/2020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A0B35B2-0D70-4D1A-85AA-AEB9902A78F6}" type="slidenum">
              <a:rPr lang="el-GR" smtClean="0"/>
              <a:t>‹#›</a:t>
            </a:fld>
            <a:endParaRPr lang="el-G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7260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A2A8-B04E-42A3-AEDC-C86A16325DEA}" type="datetimeFigureOut">
              <a:rPr lang="el-GR" smtClean="0"/>
              <a:t>5/1/2020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A0B35B2-0D70-4D1A-85AA-AEB9902A78F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8428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A2A8-B04E-42A3-AEDC-C86A16325DEA}" type="datetimeFigureOut">
              <a:rPr lang="el-GR" smtClean="0"/>
              <a:t>5/1/2020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35B2-0D70-4D1A-85AA-AEB9902A78F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77379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A2A8-B04E-42A3-AEDC-C86A16325DEA}" type="datetimeFigureOut">
              <a:rPr lang="el-GR" smtClean="0"/>
              <a:t>5/1/2020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35B2-0D70-4D1A-85AA-AEB9902A78F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75591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A2A8-B04E-42A3-AEDC-C86A16325DEA}" type="datetimeFigureOut">
              <a:rPr lang="el-GR" smtClean="0"/>
              <a:t>5/1/2020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35B2-0D70-4D1A-85AA-AEB9902A78F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761985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271A2A8-B04E-42A3-AEDC-C86A16325DEA}" type="datetimeFigureOut">
              <a:rPr lang="el-GR" smtClean="0"/>
              <a:t>5/1/2020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A0B35B2-0D70-4D1A-85AA-AEB9902A78F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5621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A2A8-B04E-42A3-AEDC-C86A16325DEA}" type="datetimeFigureOut">
              <a:rPr lang="el-GR" smtClean="0"/>
              <a:t>5/1/2020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35B2-0D70-4D1A-85AA-AEB9902A78F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3183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A2A8-B04E-42A3-AEDC-C86A16325DEA}" type="datetimeFigureOut">
              <a:rPr lang="el-GR" smtClean="0"/>
              <a:t>5/1/2020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A0B35B2-0D70-4D1A-85AA-AEB9902A78F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29257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A2A8-B04E-42A3-AEDC-C86A16325DEA}" type="datetimeFigureOut">
              <a:rPr lang="el-GR" smtClean="0"/>
              <a:t>5/1/2020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35B2-0D70-4D1A-85AA-AEB9902A78F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03116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A2A8-B04E-42A3-AEDC-C86A16325DEA}" type="datetimeFigureOut">
              <a:rPr lang="el-GR" smtClean="0"/>
              <a:t>5/1/2020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35B2-0D70-4D1A-85AA-AEB9902A78F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302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A2A8-B04E-42A3-AEDC-C86A16325DEA}" type="datetimeFigureOut">
              <a:rPr lang="el-GR" smtClean="0"/>
              <a:t>5/1/2020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35B2-0D70-4D1A-85AA-AEB9902A78F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11328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A2A8-B04E-42A3-AEDC-C86A16325DEA}" type="datetimeFigureOut">
              <a:rPr lang="el-GR" smtClean="0"/>
              <a:t>5/1/2020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35B2-0D70-4D1A-85AA-AEB9902A78F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3914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A2A8-B04E-42A3-AEDC-C86A16325DEA}" type="datetimeFigureOut">
              <a:rPr lang="el-GR" smtClean="0"/>
              <a:t>5/1/2020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35B2-0D70-4D1A-85AA-AEB9902A78F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4630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A2A8-B04E-42A3-AEDC-C86A16325DEA}" type="datetimeFigureOut">
              <a:rPr lang="el-GR" smtClean="0"/>
              <a:t>5/1/2020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35B2-0D70-4D1A-85AA-AEB9902A78F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1895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1A2A8-B04E-42A3-AEDC-C86A16325DEA}" type="datetimeFigureOut">
              <a:rPr lang="el-GR" smtClean="0"/>
              <a:t>5/1/2020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B35B2-0D70-4D1A-85AA-AEB9902A78F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308770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  <p:sldLayoutId id="214748381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hyperlink" Target="https://goo.gl/73RMKa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jpeg"/><Relationship Id="rId9" Type="http://schemas.openxmlformats.org/officeDocument/2006/relationships/image" Target="../media/image1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25185"/>
            <a:ext cx="8961120" cy="1724299"/>
          </a:xfrm>
        </p:spPr>
        <p:txBody>
          <a:bodyPr/>
          <a:lstStyle/>
          <a:p>
            <a:pPr algn="l"/>
            <a:r>
              <a:rPr lang="el-GR" sz="3600" dirty="0" err="1"/>
              <a:t>ΙοΤ</a:t>
            </a:r>
            <a:r>
              <a:rPr lang="el-GR" sz="3600" dirty="0"/>
              <a:t> </a:t>
            </a:r>
            <a:r>
              <a:rPr lang="el-GR" sz="3600" dirty="0" smtClean="0"/>
              <a:t>Σύστημα </a:t>
            </a:r>
            <a:r>
              <a:rPr lang="el-GR" sz="3600" dirty="0"/>
              <a:t>επιτήρησης και </a:t>
            </a:r>
            <a:r>
              <a:rPr lang="el-GR" sz="3600" dirty="0" smtClean="0"/>
              <a:t>διαχείρισης </a:t>
            </a:r>
            <a:r>
              <a:rPr lang="el-GR" sz="3600" dirty="0" err="1"/>
              <a:t>Φωτοβολταϊκών</a:t>
            </a:r>
            <a:r>
              <a:rPr lang="el-GR" sz="3600" dirty="0"/>
              <a:t> πάρκων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740313"/>
            <a:ext cx="8144134" cy="1117687"/>
          </a:xfrm>
        </p:spPr>
        <p:txBody>
          <a:bodyPr>
            <a:normAutofit lnSpcReduction="10000"/>
          </a:bodyPr>
          <a:lstStyle/>
          <a:p>
            <a:pPr algn="l"/>
            <a:r>
              <a:rPr lang="el-GR" dirty="0" smtClean="0"/>
              <a:t>Γεωργόπουλος-Νίνος Νικόλαος </a:t>
            </a:r>
          </a:p>
          <a:p>
            <a:pPr algn="l"/>
            <a:r>
              <a:rPr lang="el-GR" dirty="0" smtClean="0"/>
              <a:t>Α.Μ.:1054385</a:t>
            </a:r>
          </a:p>
          <a:p>
            <a:pPr algn="l"/>
            <a:r>
              <a:rPr lang="el-GR" dirty="0" smtClean="0"/>
              <a:t>4</a:t>
            </a:r>
            <a:r>
              <a:rPr lang="el-GR" baseline="30000" dirty="0" smtClean="0"/>
              <a:t>ο</a:t>
            </a:r>
            <a:r>
              <a:rPr lang="el-GR" dirty="0" smtClean="0"/>
              <a:t> έτος</a:t>
            </a:r>
            <a:endParaRPr lang="el-GR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8046"/>
            <a:ext cx="10293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600" dirty="0" smtClean="0">
                <a:solidFill>
                  <a:schemeClr val="bg1"/>
                </a:solidFill>
              </a:rPr>
              <a:t>Προηγμένα Πληροφοριακά Συστήματα</a:t>
            </a:r>
            <a:endParaRPr lang="el-G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7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2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3306" y="762666"/>
            <a:ext cx="6156831" cy="92333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chemeClr val="bg1"/>
                </a:solidFill>
              </a:rPr>
              <a:t>Ανάπτυξη ενός έξυπνου συστήματος επιτήρησης &amp; διαχείρισης  </a:t>
            </a:r>
            <a:r>
              <a:rPr lang="el-GR" dirty="0" err="1" smtClean="0">
                <a:solidFill>
                  <a:schemeClr val="bg1"/>
                </a:solidFill>
              </a:rPr>
              <a:t>Φωτοβολταϊκών</a:t>
            </a:r>
            <a:r>
              <a:rPr lang="el-GR" dirty="0" smtClean="0">
                <a:solidFill>
                  <a:schemeClr val="bg1"/>
                </a:solidFill>
              </a:rPr>
              <a:t> πάρκων με εφαρμογή τεχνολογιών </a:t>
            </a:r>
            <a:r>
              <a:rPr lang="en-US" dirty="0" smtClean="0">
                <a:solidFill>
                  <a:schemeClr val="bg1"/>
                </a:solidFill>
              </a:rPr>
              <a:t>Internet of Things (</a:t>
            </a:r>
            <a:r>
              <a:rPr lang="en-US" dirty="0" err="1" smtClean="0">
                <a:solidFill>
                  <a:schemeClr val="bg1"/>
                </a:solidFill>
              </a:rPr>
              <a:t>IoT</a:t>
            </a:r>
            <a:r>
              <a:rPr lang="en-US" dirty="0" smtClean="0">
                <a:solidFill>
                  <a:schemeClr val="bg1"/>
                </a:solidFill>
              </a:rPr>
              <a:t>).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5635" y="193963"/>
            <a:ext cx="3999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u="sng" dirty="0" smtClean="0">
                <a:solidFill>
                  <a:schemeClr val="bg1"/>
                </a:solidFill>
              </a:rPr>
              <a:t>Η ιδέα</a:t>
            </a:r>
            <a:endParaRPr lang="el-GR" sz="2400" b="1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302424" y="1793034"/>
            <a:ext cx="649316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 smtClean="0">
                <a:solidFill>
                  <a:schemeClr val="bg1"/>
                </a:solidFill>
              </a:rPr>
              <a:t>Οι ΑΠΕ είναι ταχύτατα αναπτυσσόμενες στη χώρα μας με </a:t>
            </a:r>
            <a:r>
              <a:rPr lang="el-GR" b="1" u="sng" dirty="0" smtClean="0">
                <a:solidFill>
                  <a:schemeClr val="bg1"/>
                </a:solidFill>
              </a:rPr>
              <a:t>μεγάλες επενδύσεις </a:t>
            </a:r>
            <a:r>
              <a:rPr lang="el-GR" dirty="0" smtClean="0">
                <a:solidFill>
                  <a:schemeClr val="bg1"/>
                </a:solidFill>
              </a:rPr>
              <a:t>και θα αποτελέσουν σημαντικό πυλώνα της οικονομίας.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 smtClean="0">
                <a:solidFill>
                  <a:schemeClr val="bg1"/>
                </a:solidFill>
              </a:rPr>
              <a:t>Όταν υπάρχουν </a:t>
            </a:r>
            <a:r>
              <a:rPr lang="el-GR" b="1" u="sng" dirty="0" smtClean="0">
                <a:solidFill>
                  <a:schemeClr val="bg1"/>
                </a:solidFill>
              </a:rPr>
              <a:t>προβλήματα </a:t>
            </a:r>
            <a:r>
              <a:rPr lang="el-GR" dirty="0" smtClean="0">
                <a:solidFill>
                  <a:schemeClr val="bg1"/>
                </a:solidFill>
              </a:rPr>
              <a:t>στα ΦΒ </a:t>
            </a:r>
            <a:r>
              <a:rPr lang="el-GR" dirty="0">
                <a:solidFill>
                  <a:schemeClr val="bg1"/>
                </a:solidFill>
              </a:rPr>
              <a:t>πάνελ </a:t>
            </a:r>
            <a:r>
              <a:rPr lang="el-GR" dirty="0" smtClean="0">
                <a:solidFill>
                  <a:schemeClr val="bg1"/>
                </a:solidFill>
              </a:rPr>
              <a:t>τότε </a:t>
            </a:r>
            <a:r>
              <a:rPr lang="el-GR" b="1" u="sng" dirty="0" smtClean="0">
                <a:solidFill>
                  <a:schemeClr val="bg1"/>
                </a:solidFill>
              </a:rPr>
              <a:t>μειώνεται</a:t>
            </a:r>
            <a:r>
              <a:rPr lang="el-GR" dirty="0" smtClean="0">
                <a:solidFill>
                  <a:schemeClr val="bg1"/>
                </a:solidFill>
              </a:rPr>
              <a:t> σημαντικά η παραγωγή </a:t>
            </a:r>
            <a:r>
              <a:rPr lang="el-GR" b="1" u="sng" dirty="0" smtClean="0">
                <a:solidFill>
                  <a:schemeClr val="bg1"/>
                </a:solidFill>
              </a:rPr>
              <a:t>ενέργειας</a:t>
            </a:r>
            <a:r>
              <a:rPr lang="el-GR" dirty="0" smtClean="0">
                <a:solidFill>
                  <a:schemeClr val="bg1"/>
                </a:solidFill>
              </a:rPr>
              <a:t> του πάρκου.</a:t>
            </a:r>
            <a:endParaRPr lang="el-G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 smtClean="0">
                <a:solidFill>
                  <a:schemeClr val="bg1"/>
                </a:solidFill>
              </a:rPr>
              <a:t>Οι </a:t>
            </a:r>
            <a:r>
              <a:rPr lang="el-GR" b="1" u="sng" dirty="0" smtClean="0">
                <a:solidFill>
                  <a:schemeClr val="bg1"/>
                </a:solidFill>
              </a:rPr>
              <a:t>αιτίες</a:t>
            </a:r>
            <a:r>
              <a:rPr lang="el-GR" dirty="0" smtClean="0">
                <a:solidFill>
                  <a:schemeClr val="bg1"/>
                </a:solidFill>
              </a:rPr>
              <a:t> που μειώνουν την απόδοση ενός ΦΒ πάνελ είναι γνωστές </a:t>
            </a:r>
            <a:r>
              <a:rPr lang="el-GR" dirty="0">
                <a:solidFill>
                  <a:schemeClr val="bg1"/>
                </a:solidFill>
              </a:rPr>
              <a:t>(τοπική σκίαση, ηλεκτρολογικά προβλήματα, γήρανση, ελαττωματικές κυψέλες, κλπ</a:t>
            </a:r>
            <a:r>
              <a:rPr lang="el-GR" dirty="0" smtClean="0">
                <a:solidFill>
                  <a:schemeClr val="bg1"/>
                </a:solidFill>
              </a:rPr>
              <a:t>.).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 smtClean="0">
                <a:solidFill>
                  <a:schemeClr val="bg1"/>
                </a:solidFill>
              </a:rPr>
              <a:t>Τα προβλήματα </a:t>
            </a:r>
            <a:r>
              <a:rPr lang="el-GR" b="1" u="sng" dirty="0" smtClean="0">
                <a:solidFill>
                  <a:schemeClr val="bg1"/>
                </a:solidFill>
              </a:rPr>
              <a:t>δεν αντιμετωπίζονται έγκαιρα </a:t>
            </a:r>
            <a:r>
              <a:rPr lang="el-GR" dirty="0" smtClean="0">
                <a:solidFill>
                  <a:schemeClr val="bg1"/>
                </a:solidFill>
              </a:rPr>
              <a:t>γιατί δεν διαθέτουν συστήματα ανίχνευσης δυσλειτουργιών.</a:t>
            </a:r>
          </a:p>
          <a:p>
            <a:endParaRPr lang="el-G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 smtClean="0">
                <a:solidFill>
                  <a:schemeClr val="bg1"/>
                </a:solidFill>
              </a:rPr>
              <a:t>Ανάπτυξη Ασύρματου Δικτύου Αισθητήρων (</a:t>
            </a:r>
            <a:r>
              <a:rPr lang="el-GR" b="1" dirty="0" smtClean="0">
                <a:solidFill>
                  <a:schemeClr val="bg1"/>
                </a:solidFill>
              </a:rPr>
              <a:t>ΑΔΑ</a:t>
            </a:r>
            <a:r>
              <a:rPr lang="el-GR" dirty="0" smtClean="0">
                <a:solidFill>
                  <a:schemeClr val="bg1"/>
                </a:solidFill>
              </a:rPr>
              <a:t>) για </a:t>
            </a:r>
            <a:r>
              <a:rPr lang="el-GR" b="1" u="sng" dirty="0" smtClean="0">
                <a:solidFill>
                  <a:schemeClr val="bg1"/>
                </a:solidFill>
              </a:rPr>
              <a:t>παρακολούθηση των παραμέτρων</a:t>
            </a:r>
            <a:r>
              <a:rPr lang="el-GR" dirty="0" smtClean="0">
                <a:solidFill>
                  <a:schemeClr val="bg1"/>
                </a:solidFill>
              </a:rPr>
              <a:t> του κάθε πάνελ.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 smtClean="0">
                <a:solidFill>
                  <a:schemeClr val="bg1"/>
                </a:solidFill>
              </a:rPr>
              <a:t>Υλοποίηση </a:t>
            </a:r>
            <a:r>
              <a:rPr lang="en-US" b="1" u="sng" dirty="0" smtClean="0">
                <a:solidFill>
                  <a:schemeClr val="bg1"/>
                </a:solidFill>
              </a:rPr>
              <a:t>cloud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l-GR" dirty="0" smtClean="0">
                <a:solidFill>
                  <a:schemeClr val="bg1"/>
                </a:solidFill>
              </a:rPr>
              <a:t>εφαρμογής για </a:t>
            </a:r>
            <a:r>
              <a:rPr lang="el-GR" b="1" u="sng" dirty="0" smtClean="0">
                <a:solidFill>
                  <a:schemeClr val="bg1"/>
                </a:solidFill>
              </a:rPr>
              <a:t>επιτήρηση του πάρκου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 smtClean="0">
                <a:solidFill>
                  <a:schemeClr val="bg1"/>
                </a:solidFill>
              </a:rPr>
              <a:t>Εφαρμογή </a:t>
            </a:r>
            <a:r>
              <a:rPr lang="el-GR" b="1" u="sng" dirty="0" smtClean="0">
                <a:solidFill>
                  <a:schemeClr val="bg1"/>
                </a:solidFill>
              </a:rPr>
              <a:t>ΑΙ και </a:t>
            </a:r>
            <a:r>
              <a:rPr lang="en-US" b="1" u="sng" dirty="0" smtClean="0">
                <a:solidFill>
                  <a:schemeClr val="bg1"/>
                </a:solidFill>
              </a:rPr>
              <a:t>ML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l-GR" dirty="0" smtClean="0">
                <a:solidFill>
                  <a:schemeClr val="bg1"/>
                </a:solidFill>
              </a:rPr>
              <a:t>αλγορίθμων για </a:t>
            </a:r>
            <a:r>
              <a:rPr lang="el-GR" b="1" u="sng" dirty="0" smtClean="0">
                <a:solidFill>
                  <a:schemeClr val="bg1"/>
                </a:solidFill>
              </a:rPr>
              <a:t>αυτόματη ανίχνευση </a:t>
            </a:r>
            <a:r>
              <a:rPr lang="el-GR" dirty="0" smtClean="0">
                <a:solidFill>
                  <a:schemeClr val="bg1"/>
                </a:solidFill>
              </a:rPr>
              <a:t>δυσλειτουργιών.</a:t>
            </a:r>
            <a:endParaRPr lang="el-G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 smtClean="0">
                <a:solidFill>
                  <a:schemeClr val="bg1"/>
                </a:solidFill>
              </a:rPr>
              <a:t>Σύστημα </a:t>
            </a:r>
            <a:r>
              <a:rPr lang="el-GR" b="1" u="sng" dirty="0" smtClean="0">
                <a:solidFill>
                  <a:schemeClr val="bg1"/>
                </a:solidFill>
              </a:rPr>
              <a:t>άμεσης ειδοποίησης </a:t>
            </a:r>
            <a:r>
              <a:rPr lang="el-GR" dirty="0" smtClean="0">
                <a:solidFill>
                  <a:schemeClr val="bg1"/>
                </a:solidFill>
              </a:rPr>
              <a:t>για αποκατάσταση βλάβης.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99" t="23510" r="53062" b="42602"/>
          <a:stretch/>
        </p:blipFill>
        <p:spPr>
          <a:xfrm>
            <a:off x="7184572" y="3289141"/>
            <a:ext cx="2384036" cy="2749372"/>
          </a:xfrm>
          <a:prstGeom prst="rect">
            <a:avLst/>
          </a:prstGeom>
        </p:spPr>
      </p:pic>
      <p:pic>
        <p:nvPicPr>
          <p:cNvPr id="1026" name="Picture 2" descr="Αποτέλεσμα εικόνας για dashboard smartphon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27" r="8396"/>
          <a:stretch/>
        </p:blipFill>
        <p:spPr bwMode="auto">
          <a:xfrm>
            <a:off x="9718766" y="3289141"/>
            <a:ext cx="2272938" cy="274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Αποτέλεσμα εικόνας για p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pic>
        <p:nvPicPr>
          <p:cNvPr id="1030" name="Picture 6" descr="Αποτέλεσμα εικόνας για pv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650" y="193963"/>
            <a:ext cx="4867597" cy="265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26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Εικόνα 1"/>
          <p:cNvPicPr/>
          <p:nvPr/>
        </p:nvPicPr>
        <p:blipFill>
          <a:blip r:embed="rId2"/>
          <a:stretch>
            <a:fillRect/>
          </a:stretch>
        </p:blipFill>
        <p:spPr>
          <a:xfrm>
            <a:off x="8038011" y="2926676"/>
            <a:ext cx="3090974" cy="171339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15635" y="1082348"/>
            <a:ext cx="5575862" cy="563231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l-GR" b="1" u="sng" dirty="0" smtClean="0">
                <a:solidFill>
                  <a:schemeClr val="bg1"/>
                </a:solidFill>
              </a:rPr>
              <a:t>Παρακολούθηση απόδοσης</a:t>
            </a:r>
            <a:r>
              <a:rPr lang="el-GR" b="1" dirty="0" smtClean="0">
                <a:solidFill>
                  <a:schemeClr val="bg1"/>
                </a:solidFill>
              </a:rPr>
              <a:t> </a:t>
            </a:r>
            <a:r>
              <a:rPr lang="el-GR" dirty="0" smtClean="0">
                <a:solidFill>
                  <a:schemeClr val="bg1"/>
                </a:solidFill>
              </a:rPr>
              <a:t>του ΦΒ </a:t>
            </a:r>
            <a:r>
              <a:rPr lang="el-GR" dirty="0" smtClean="0">
                <a:solidFill>
                  <a:schemeClr val="bg1"/>
                </a:solidFill>
              </a:rPr>
              <a:t>πάρκου: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l-GR" dirty="0" smtClean="0">
                <a:solidFill>
                  <a:schemeClr val="bg1"/>
                </a:solidFill>
              </a:rPr>
              <a:t>Μέτρηση παραγόμενης ενέργειας ανά πάνελ.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l-GR" dirty="0" smtClean="0">
                <a:solidFill>
                  <a:schemeClr val="bg1"/>
                </a:solidFill>
              </a:rPr>
              <a:t>Συσχέτιση απόδοσης πάνελ με ηλιοφάνεια.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l-GR" dirty="0" smtClean="0">
                <a:solidFill>
                  <a:schemeClr val="bg1"/>
                </a:solidFill>
              </a:rPr>
              <a:t>Μέτρηση διακύμανσης στις αποδόσεις των πάνελ ενός πάρκου.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l-GR" dirty="0" smtClean="0">
                <a:solidFill>
                  <a:schemeClr val="bg1"/>
                </a:solidFill>
              </a:rPr>
              <a:t>Στατιστικά και συγκρίσεις μεταξύ διαφορετικών πάρκων.</a:t>
            </a:r>
          </a:p>
          <a:p>
            <a:endParaRPr lang="el-GR" dirty="0" smtClean="0">
              <a:solidFill>
                <a:schemeClr val="bg1"/>
              </a:solidFill>
            </a:endParaRPr>
          </a:p>
          <a:p>
            <a:endParaRPr lang="el-GR" dirty="0">
              <a:solidFill>
                <a:schemeClr val="bg1"/>
              </a:solidFill>
            </a:endParaRPr>
          </a:p>
          <a:p>
            <a:r>
              <a:rPr lang="el-GR" b="1" u="sng" dirty="0" smtClean="0">
                <a:solidFill>
                  <a:schemeClr val="bg1"/>
                </a:solidFill>
              </a:rPr>
              <a:t>Ανίχνευση προβλημάτων</a:t>
            </a:r>
            <a:r>
              <a:rPr lang="el-GR" dirty="0" smtClean="0">
                <a:solidFill>
                  <a:schemeClr val="bg1"/>
                </a:solidFill>
              </a:rPr>
              <a:t> των ΦΒ πάνελ: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PID</a:t>
            </a:r>
            <a:r>
              <a:rPr lang="el-GR" dirty="0" smtClean="0">
                <a:solidFill>
                  <a:schemeClr val="bg1"/>
                </a:solidFill>
              </a:rPr>
              <a:t> φαινόμενο: Μειωμένη απόδοση των πάνελ στον αρνητικό πόλο κάθε </a:t>
            </a:r>
            <a:r>
              <a:rPr lang="en-US" dirty="0" smtClean="0">
                <a:solidFill>
                  <a:schemeClr val="bg1"/>
                </a:solidFill>
              </a:rPr>
              <a:t>string</a:t>
            </a:r>
            <a:r>
              <a:rPr lang="el-GR" dirty="0" smtClean="0">
                <a:solidFill>
                  <a:schemeClr val="bg1"/>
                </a:solidFill>
              </a:rPr>
              <a:t>(κακή ποιότητα υλικών κατασκευής ή προβληματική γείωση).</a:t>
            </a:r>
            <a:endParaRPr lang="el-G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Hot spots</a:t>
            </a:r>
            <a:r>
              <a:rPr lang="el-GR" dirty="0" smtClean="0">
                <a:solidFill>
                  <a:schemeClr val="bg1"/>
                </a:solidFill>
              </a:rPr>
              <a:t>: </a:t>
            </a:r>
            <a:r>
              <a:rPr lang="en-US" dirty="0" smtClean="0">
                <a:solidFill>
                  <a:schemeClr val="bg1"/>
                </a:solidFill>
              </a:rPr>
              <a:t>Cells</a:t>
            </a:r>
            <a:r>
              <a:rPr lang="el-GR" dirty="0" smtClean="0">
                <a:solidFill>
                  <a:schemeClr val="bg1"/>
                </a:solidFill>
              </a:rPr>
              <a:t> που δεν παράγουν ενέργεια (ελαττωματικά ή τοπικές σκιές).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l-GR" dirty="0" smtClean="0">
                <a:solidFill>
                  <a:schemeClr val="bg1"/>
                </a:solidFill>
              </a:rPr>
              <a:t>Αστοχία </a:t>
            </a:r>
            <a:r>
              <a:rPr lang="el-GR" dirty="0">
                <a:solidFill>
                  <a:schemeClr val="bg1"/>
                </a:solidFill>
              </a:rPr>
              <a:t>ηλεκτρολογικών </a:t>
            </a:r>
            <a:r>
              <a:rPr lang="el-GR" dirty="0" smtClean="0">
                <a:solidFill>
                  <a:schemeClr val="bg1"/>
                </a:solidFill>
              </a:rPr>
              <a:t>εξαρτημάτων (καμένη δίοδος).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l-GR" dirty="0" smtClean="0">
              <a:solidFill>
                <a:schemeClr val="bg1"/>
              </a:solidFill>
            </a:endParaRPr>
          </a:p>
          <a:p>
            <a:r>
              <a:rPr lang="el-GR" b="1" u="sng" dirty="0" smtClean="0">
                <a:solidFill>
                  <a:schemeClr val="bg1"/>
                </a:solidFill>
              </a:rPr>
              <a:t>Άμεση ειδοποίηση</a:t>
            </a:r>
            <a:r>
              <a:rPr lang="el-GR" dirty="0" smtClean="0">
                <a:solidFill>
                  <a:schemeClr val="bg1"/>
                </a:solidFill>
              </a:rPr>
              <a:t> για αποκατάσταση της βλάβης</a:t>
            </a:r>
            <a:endParaRPr lang="el-GR" dirty="0">
              <a:solidFill>
                <a:schemeClr val="bg1"/>
              </a:solidFill>
            </a:endParaRPr>
          </a:p>
          <a:p>
            <a:endParaRPr lang="el-GR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5635" y="193963"/>
            <a:ext cx="3999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u="sng" dirty="0" smtClean="0">
                <a:solidFill>
                  <a:schemeClr val="bg1"/>
                </a:solidFill>
              </a:rPr>
              <a:t>Στόχος</a:t>
            </a:r>
            <a:r>
              <a:rPr lang="en-US" sz="2400" b="1" u="sng" dirty="0" smtClean="0">
                <a:solidFill>
                  <a:schemeClr val="bg1"/>
                </a:solidFill>
              </a:rPr>
              <a:t> </a:t>
            </a:r>
            <a:r>
              <a:rPr lang="el-GR" sz="2400" b="1" u="sng" dirty="0" smtClean="0">
                <a:solidFill>
                  <a:schemeClr val="bg1"/>
                </a:solidFill>
              </a:rPr>
              <a:t>του συστήματος</a:t>
            </a:r>
            <a:endParaRPr lang="el-GR" sz="2400" b="1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8871668" y="55463"/>
            <a:ext cx="214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PID </a:t>
            </a:r>
            <a:r>
              <a:rPr lang="el-GR" b="1" dirty="0" smtClean="0"/>
              <a:t>φαινόμενο</a:t>
            </a:r>
            <a:endParaRPr lang="el-GR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396906" y="2517635"/>
            <a:ext cx="263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/>
              <a:t>Φαινόμενο </a:t>
            </a:r>
            <a:r>
              <a:rPr lang="en-US" b="1" dirty="0" smtClean="0"/>
              <a:t>Hot spot</a:t>
            </a:r>
            <a:endParaRPr lang="el-GR" b="1" dirty="0"/>
          </a:p>
        </p:txBody>
      </p:sp>
      <p:pic>
        <p:nvPicPr>
          <p:cNvPr id="1026" name="Picture 2" descr="Fig-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648" y="5194067"/>
            <a:ext cx="4119154" cy="1451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2" descr="Αποτέλεσμα εικόνας για pv pid therma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pic>
        <p:nvPicPr>
          <p:cNvPr id="11" name="Εικόνα 5" descr="https://www.b2green.gr/el/images/B2Green.gr_Messaritis_PID_04.jpg">
            <a:hlinkClick r:id="rId4" tgtFrame="&quot;_blank&quot;"/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411" y="411142"/>
            <a:ext cx="5291629" cy="180798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8396906" y="4824735"/>
            <a:ext cx="180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/>
              <a:t>Τοπική σκίαση</a:t>
            </a:r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272373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4035" y="193963"/>
            <a:ext cx="4641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u="sng" dirty="0" smtClean="0">
                <a:solidFill>
                  <a:schemeClr val="bg1"/>
                </a:solidFill>
              </a:rPr>
              <a:t>Αρχιτεκτονική του Συστήματος</a:t>
            </a:r>
            <a:endParaRPr lang="el-GR" sz="2400" b="1" u="sng" dirty="0">
              <a:solidFill>
                <a:schemeClr val="accent5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4" t="7402" r="12607" b="3599"/>
          <a:stretch/>
        </p:blipFill>
        <p:spPr>
          <a:xfrm>
            <a:off x="531224" y="757647"/>
            <a:ext cx="9405256" cy="576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93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1672" y="193963"/>
            <a:ext cx="6520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u="sng" dirty="0" smtClean="0">
                <a:solidFill>
                  <a:schemeClr val="bg1"/>
                </a:solidFill>
              </a:rPr>
              <a:t>Σχεδιασμός και υλοποίηση του συστήματος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0646" y="1182894"/>
            <a:ext cx="753740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l-GR" b="1" u="sng" dirty="0" smtClean="0">
                <a:solidFill>
                  <a:schemeClr val="bg1"/>
                </a:solidFill>
              </a:rPr>
              <a:t>Αισθητήρες</a:t>
            </a:r>
            <a:r>
              <a:rPr lang="el-GR" u="sng" dirty="0">
                <a:solidFill>
                  <a:schemeClr val="bg1"/>
                </a:solidFill>
              </a:rPr>
              <a:t> </a:t>
            </a:r>
            <a:r>
              <a:rPr lang="el-GR" u="sng" dirty="0" smtClean="0">
                <a:solidFill>
                  <a:schemeClr val="bg1"/>
                </a:solidFill>
              </a:rPr>
              <a:t>για κάθε </a:t>
            </a:r>
            <a:r>
              <a:rPr lang="el-GR" u="sng" dirty="0">
                <a:solidFill>
                  <a:schemeClr val="bg1"/>
                </a:solidFill>
              </a:rPr>
              <a:t>ΦΒ </a:t>
            </a:r>
            <a:r>
              <a:rPr lang="el-GR" u="sng" dirty="0" smtClean="0">
                <a:solidFill>
                  <a:schemeClr val="bg1"/>
                </a:solidFill>
              </a:rPr>
              <a:t>πλαίσιο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l-GR" dirty="0" smtClean="0">
                <a:solidFill>
                  <a:schemeClr val="bg1"/>
                </a:solidFill>
              </a:rPr>
              <a:t> </a:t>
            </a:r>
            <a:r>
              <a:rPr lang="el-GR" dirty="0" smtClean="0">
                <a:solidFill>
                  <a:schemeClr val="bg1"/>
                </a:solidFill>
              </a:rPr>
              <a:t>(~</a:t>
            </a:r>
            <a:r>
              <a:rPr lang="el-GR" dirty="0">
                <a:solidFill>
                  <a:schemeClr val="bg1"/>
                </a:solidFill>
              </a:rPr>
              <a:t>60 Αισθητήρες / Πάνελ) </a:t>
            </a:r>
            <a:endParaRPr lang="el-GR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 smtClean="0">
                <a:solidFill>
                  <a:schemeClr val="bg1"/>
                </a:solidFill>
              </a:rPr>
              <a:t>Θερμοκρασία των</a:t>
            </a:r>
            <a:r>
              <a:rPr lang="en-US" dirty="0" smtClean="0">
                <a:solidFill>
                  <a:schemeClr val="bg1"/>
                </a:solidFill>
              </a:rPr>
              <a:t> cell</a:t>
            </a:r>
            <a:endParaRPr lang="el-GR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 smtClean="0">
                <a:solidFill>
                  <a:schemeClr val="bg1"/>
                </a:solidFill>
              </a:rPr>
              <a:t>Υγρασία και θερμοκρασία περιβάλλοντος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 smtClean="0">
                <a:solidFill>
                  <a:schemeClr val="bg1"/>
                </a:solidFill>
              </a:rPr>
              <a:t>Ηλιακή ακτινοβολία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 smtClean="0">
                <a:solidFill>
                  <a:schemeClr val="bg1"/>
                </a:solidFill>
              </a:rPr>
              <a:t>Μέτρηση τάσης διόδων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 smtClean="0">
                <a:solidFill>
                  <a:schemeClr val="bg1"/>
                </a:solidFill>
              </a:rPr>
              <a:t>Παραγόμενο ρεύμα του πάνελ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u="sng" dirty="0" smtClean="0">
                <a:solidFill>
                  <a:schemeClr val="bg1"/>
                </a:solidFill>
              </a:rPr>
              <a:t>Sensor Mote</a:t>
            </a:r>
            <a:r>
              <a:rPr lang="el-GR" b="1" u="sng" dirty="0" smtClean="0">
                <a:solidFill>
                  <a:schemeClr val="bg1"/>
                </a:solidFill>
              </a:rPr>
              <a:t> </a:t>
            </a:r>
            <a:r>
              <a:rPr lang="el-GR" u="sng" dirty="0" smtClean="0">
                <a:solidFill>
                  <a:schemeClr val="bg1"/>
                </a:solidFill>
              </a:rPr>
              <a:t>(</a:t>
            </a:r>
            <a:r>
              <a:rPr lang="el-GR" u="sng" dirty="0" err="1" smtClean="0">
                <a:solidFill>
                  <a:schemeClr val="bg1"/>
                </a:solidFill>
              </a:rPr>
              <a:t>ΙοΤ</a:t>
            </a:r>
            <a:r>
              <a:rPr lang="el-GR" u="sng" dirty="0" smtClean="0">
                <a:solidFill>
                  <a:schemeClr val="bg1"/>
                </a:solidFill>
              </a:rPr>
              <a:t> </a:t>
            </a:r>
            <a:r>
              <a:rPr lang="en-US" u="sng" dirty="0" smtClean="0">
                <a:solidFill>
                  <a:schemeClr val="bg1"/>
                </a:solidFill>
              </a:rPr>
              <a:t>Device)</a:t>
            </a:r>
            <a:r>
              <a:rPr lang="el-GR" dirty="0" smtClean="0">
                <a:solidFill>
                  <a:schemeClr val="bg1"/>
                </a:solidFill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l-GR" dirty="0" smtClean="0">
                <a:solidFill>
                  <a:schemeClr val="bg1"/>
                </a:solidFill>
              </a:rPr>
              <a:t>Λήψη μετρήσεων από αισθητήρες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l-GR" dirty="0" smtClean="0">
                <a:solidFill>
                  <a:schemeClr val="bg1"/>
                </a:solidFill>
              </a:rPr>
              <a:t>Ασύρματη μετάδοση δεδομένων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u="sng" dirty="0" smtClean="0">
                <a:solidFill>
                  <a:schemeClr val="bg1"/>
                </a:solidFill>
              </a:rPr>
              <a:t>Gateway</a:t>
            </a:r>
            <a:r>
              <a:rPr lang="el-GR" b="1" u="sng" dirty="0" smtClean="0">
                <a:solidFill>
                  <a:schemeClr val="bg1"/>
                </a:solidFill>
              </a:rPr>
              <a:t>-</a:t>
            </a:r>
            <a:r>
              <a:rPr lang="en-US" b="1" u="sng" dirty="0" smtClean="0">
                <a:solidFill>
                  <a:schemeClr val="bg1"/>
                </a:solidFill>
              </a:rPr>
              <a:t>Edge device</a:t>
            </a:r>
            <a:r>
              <a:rPr lang="el-GR" dirty="0" smtClean="0">
                <a:solidFill>
                  <a:schemeClr val="bg1"/>
                </a:solidFill>
              </a:rPr>
              <a:t>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l-GR" dirty="0" smtClean="0">
                <a:solidFill>
                  <a:schemeClr val="bg1"/>
                </a:solidFill>
              </a:rPr>
              <a:t>Λήψη δεδομένων από </a:t>
            </a:r>
            <a:r>
              <a:rPr lang="en-US" dirty="0" smtClean="0">
                <a:solidFill>
                  <a:schemeClr val="bg1"/>
                </a:solidFill>
              </a:rPr>
              <a:t>sensor motes (</a:t>
            </a:r>
            <a:r>
              <a:rPr lang="el-GR" dirty="0" smtClean="0">
                <a:solidFill>
                  <a:schemeClr val="bg1"/>
                </a:solidFill>
              </a:rPr>
              <a:t>ΑΔΑ)</a:t>
            </a:r>
            <a:endParaRPr lang="en-US" dirty="0" smtClean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l-GR" dirty="0" err="1" smtClean="0">
                <a:solidFill>
                  <a:schemeClr val="bg1"/>
                </a:solidFill>
              </a:rPr>
              <a:t>Προεπεξεργασία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l-GR" dirty="0" smtClean="0">
                <a:solidFill>
                  <a:schemeClr val="bg1"/>
                </a:solidFill>
              </a:rPr>
              <a:t>–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l-GR" dirty="0" err="1" smtClean="0">
                <a:solidFill>
                  <a:schemeClr val="bg1"/>
                </a:solidFill>
              </a:rPr>
              <a:t>ομογενοποίηση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l-GR" dirty="0" smtClean="0">
                <a:solidFill>
                  <a:schemeClr val="bg1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l-GR" dirty="0" smtClean="0">
                <a:solidFill>
                  <a:schemeClr val="bg1"/>
                </a:solidFill>
              </a:rPr>
              <a:t>επικύρωση δεδομένων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l-GR" dirty="0" smtClean="0">
                <a:solidFill>
                  <a:schemeClr val="bg1"/>
                </a:solidFill>
              </a:rPr>
              <a:t>Αποστολή δεδομένων στον </a:t>
            </a:r>
            <a:r>
              <a:rPr lang="en-US" dirty="0" smtClean="0">
                <a:solidFill>
                  <a:schemeClr val="bg1"/>
                </a:solidFill>
              </a:rPr>
              <a:t>cloud server </a:t>
            </a:r>
            <a:r>
              <a:rPr lang="el-GR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internet)</a:t>
            </a:r>
            <a:endParaRPr lang="el-GR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u="sng" dirty="0" smtClean="0">
                <a:solidFill>
                  <a:schemeClr val="bg1"/>
                </a:solidFill>
              </a:rPr>
              <a:t>Cloud </a:t>
            </a:r>
            <a:r>
              <a:rPr lang="en-US" b="1" u="sng" dirty="0" smtClean="0">
                <a:solidFill>
                  <a:schemeClr val="bg1"/>
                </a:solidFill>
              </a:rPr>
              <a:t>server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endParaRPr lang="en-US" dirty="0" smtClean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Data management</a:t>
            </a:r>
            <a:r>
              <a:rPr lang="el-GR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b="1" dirty="0" smtClean="0">
                <a:solidFill>
                  <a:schemeClr val="bg1"/>
                </a:solidFill>
              </a:rPr>
              <a:t>Big Data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Artificial </a:t>
            </a:r>
            <a:r>
              <a:rPr lang="en-US" dirty="0">
                <a:solidFill>
                  <a:schemeClr val="bg1"/>
                </a:solidFill>
              </a:rPr>
              <a:t>Intelligence 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AI</a:t>
            </a:r>
            <a:r>
              <a:rPr lang="en-US" b="1" dirty="0" smtClean="0">
                <a:solidFill>
                  <a:schemeClr val="bg1"/>
                </a:solidFill>
              </a:rPr>
              <a:t>)</a:t>
            </a:r>
            <a:r>
              <a:rPr lang="el-GR" dirty="0" smtClean="0">
                <a:solidFill>
                  <a:schemeClr val="bg1"/>
                </a:solidFill>
              </a:rPr>
              <a:t> και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Machine Learning 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ML</a:t>
            </a:r>
            <a:r>
              <a:rPr lang="en-US" b="1" dirty="0" smtClean="0">
                <a:solidFill>
                  <a:schemeClr val="bg1"/>
                </a:solidFill>
              </a:rPr>
              <a:t>)</a:t>
            </a:r>
            <a:endParaRPr lang="el-GR" b="1" dirty="0" smtClean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Alert system (Rule engine-Scenarios-Alarms)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Visualization (Dashboard, real time monitoring)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Data Analytics (Reports</a:t>
            </a:r>
            <a:r>
              <a:rPr lang="en-US" dirty="0">
                <a:solidFill>
                  <a:schemeClr val="bg1"/>
                </a:solidFill>
              </a:rPr>
              <a:t>, charts</a:t>
            </a:r>
            <a:r>
              <a:rPr lang="el-GR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6" name="Picture 5" descr="C:\Users\Manolis\Downloads\Untitled Diagram (4) (1)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542" y="1654863"/>
            <a:ext cx="3486173" cy="129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143" y="3109557"/>
            <a:ext cx="2579233" cy="1605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8" name="Picture 6" descr="Αποτέλεσμα εικόνας για gatewa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3673" y="3120971"/>
            <a:ext cx="1559189" cy="155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device-laptop-dashboard-overview-operations-heat-ma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728" y="4882903"/>
            <a:ext cx="3103889" cy="181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609600" y="194648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pic>
        <p:nvPicPr>
          <p:cNvPr id="3083" name="Picture 11" descr="Αποτέλεσμα εικόνας για surface temperature senso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525" y="102073"/>
            <a:ext cx="1877818" cy="147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 descr="Αποτέλεσμα εικόνας για πυρανομετρο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4820" y="102073"/>
            <a:ext cx="2056896" cy="141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7" name="Picture 15" descr="Αποτέλεσμα εικόνας για sensor mot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421" y="1580209"/>
            <a:ext cx="1179973" cy="139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dashboard-infographic-template-on-the-smartphone-vector-20654569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6" t="2351" r="19172" b="4870"/>
          <a:stretch/>
        </p:blipFill>
        <p:spPr bwMode="auto">
          <a:xfrm>
            <a:off x="7641762" y="4882903"/>
            <a:ext cx="883930" cy="178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006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756" y="193962"/>
            <a:ext cx="4156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u="sng" dirty="0" smtClean="0">
                <a:solidFill>
                  <a:schemeClr val="bg1"/>
                </a:solidFill>
              </a:rPr>
              <a:t>Αναμενόμενα αποτελέσματα</a:t>
            </a:r>
            <a:endParaRPr lang="el-GR" sz="24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345965" y="1201783"/>
            <a:ext cx="579357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l-GR" dirty="0" smtClean="0">
                <a:solidFill>
                  <a:schemeClr val="bg1"/>
                </a:solidFill>
              </a:rPr>
              <a:t>Πλήρη </a:t>
            </a:r>
            <a:r>
              <a:rPr lang="el-GR" b="1" dirty="0">
                <a:solidFill>
                  <a:schemeClr val="bg1"/>
                </a:solidFill>
              </a:rPr>
              <a:t>εποπτεία</a:t>
            </a:r>
            <a:r>
              <a:rPr lang="el-GR" dirty="0">
                <a:solidFill>
                  <a:schemeClr val="bg1"/>
                </a:solidFill>
              </a:rPr>
              <a:t> του ΦΒ </a:t>
            </a:r>
            <a:r>
              <a:rPr lang="el-GR" dirty="0" smtClean="0">
                <a:solidFill>
                  <a:schemeClr val="bg1"/>
                </a:solidFill>
              </a:rPr>
              <a:t>πάρκου (σε επίπεδο πάνελ).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l-G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l-GR" dirty="0">
                <a:solidFill>
                  <a:schemeClr val="bg1"/>
                </a:solidFill>
              </a:rPr>
              <a:t>Επιτήρηση </a:t>
            </a:r>
            <a:r>
              <a:rPr lang="el-GR" b="1" dirty="0">
                <a:solidFill>
                  <a:schemeClr val="bg1"/>
                </a:solidFill>
              </a:rPr>
              <a:t>πολλαπλών ΦΒ πάρκων </a:t>
            </a:r>
            <a:r>
              <a:rPr lang="el-GR" dirty="0">
                <a:solidFill>
                  <a:schemeClr val="bg1"/>
                </a:solidFill>
              </a:rPr>
              <a:t>και σύγκριση των δεικτών απόδοσης τους.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l-GR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l-GR" b="1" dirty="0" smtClean="0">
                <a:solidFill>
                  <a:schemeClr val="bg1"/>
                </a:solidFill>
              </a:rPr>
              <a:t>Έγκαιρη ανίχνευση </a:t>
            </a:r>
            <a:r>
              <a:rPr lang="el-GR" dirty="0" smtClean="0">
                <a:solidFill>
                  <a:schemeClr val="bg1"/>
                </a:solidFill>
              </a:rPr>
              <a:t>και αποκατάσταση βλαβών.</a:t>
            </a:r>
          </a:p>
          <a:p>
            <a:endParaRPr lang="el-GR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l-GR" b="1" dirty="0" smtClean="0">
                <a:solidFill>
                  <a:schemeClr val="bg1"/>
                </a:solidFill>
              </a:rPr>
              <a:t>Προβλεπτική συντήρηση </a:t>
            </a:r>
            <a:r>
              <a:rPr lang="el-GR" dirty="0" smtClean="0">
                <a:solidFill>
                  <a:schemeClr val="bg1"/>
                </a:solidFill>
              </a:rPr>
              <a:t>και όχι μόνο προληπτική.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l-G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l-GR" b="1" dirty="0" smtClean="0">
                <a:solidFill>
                  <a:schemeClr val="bg1"/>
                </a:solidFill>
              </a:rPr>
              <a:t>Μέγιστη παραγωγή ενέργειας </a:t>
            </a:r>
            <a:r>
              <a:rPr lang="el-GR" dirty="0" smtClean="0">
                <a:solidFill>
                  <a:schemeClr val="bg1"/>
                </a:solidFill>
              </a:rPr>
              <a:t>ανάλογα με τις καιρικές συνθήκες στο πάρκο.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l-GR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l-GR" b="1" dirty="0" smtClean="0">
                <a:solidFill>
                  <a:schemeClr val="bg1"/>
                </a:solidFill>
              </a:rPr>
              <a:t>Σταθερή απόδοση </a:t>
            </a:r>
            <a:r>
              <a:rPr lang="el-GR" dirty="0" smtClean="0">
                <a:solidFill>
                  <a:schemeClr val="bg1"/>
                </a:solidFill>
              </a:rPr>
              <a:t>του ΦΒ πάρκου σύμφωνα με προδιαγραφές του.</a:t>
            </a:r>
          </a:p>
          <a:p>
            <a:endParaRPr lang="el-G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l-GR" b="1" dirty="0" smtClean="0">
                <a:solidFill>
                  <a:schemeClr val="bg1"/>
                </a:solidFill>
              </a:rPr>
              <a:t>Μείωση του χρόνου απόσβεσης </a:t>
            </a:r>
            <a:r>
              <a:rPr lang="el-GR" dirty="0" smtClean="0">
                <a:solidFill>
                  <a:schemeClr val="bg1"/>
                </a:solidFill>
              </a:rPr>
              <a:t>της επένδυσης κατασκευής του πάρκου.</a:t>
            </a:r>
          </a:p>
        </p:txBody>
      </p:sp>
      <p:pic>
        <p:nvPicPr>
          <p:cNvPr id="4100" name="Picture 4" descr="Αποτέλεσμα εικόνας για increase efficienc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760" y="2060258"/>
            <a:ext cx="5521687" cy="285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6" descr="Αποτέλεσμα εικόνας για increase efficienc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0884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545</TotalTime>
  <Words>429</Words>
  <Application>Microsoft Office PowerPoint</Application>
  <PresentationFormat>Widescreen</PresentationFormat>
  <Paragraphs>68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</vt:lpstr>
      <vt:lpstr>Berlin</vt:lpstr>
      <vt:lpstr>ΙοΤ Σύστημα επιτήρησης και διαχείρισης Φωτοβολταϊκών πάρκων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Θέμα: Διαχείριση και επιτήρηση Φ/Β μέσω ΙοΤ συστημάτων και αισθητ </dc:title>
  <dc:creator>Νίκος Νίνος</dc:creator>
  <cp:lastModifiedBy>Νίκος Νίνος</cp:lastModifiedBy>
  <cp:revision>135</cp:revision>
  <dcterms:created xsi:type="dcterms:W3CDTF">2019-11-24T14:32:30Z</dcterms:created>
  <dcterms:modified xsi:type="dcterms:W3CDTF">2020-01-05T16:45:35Z</dcterms:modified>
</cp:coreProperties>
</file>