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80" r:id="rId9"/>
    <p:sldId id="262" r:id="rId10"/>
    <p:sldId id="263" r:id="rId11"/>
    <p:sldId id="284" r:id="rId12"/>
    <p:sldId id="288" r:id="rId13"/>
    <p:sldId id="264" r:id="rId14"/>
    <p:sldId id="265" r:id="rId15"/>
    <p:sldId id="289" r:id="rId16"/>
    <p:sldId id="266" r:id="rId17"/>
    <p:sldId id="267" r:id="rId18"/>
    <p:sldId id="268" r:id="rId19"/>
    <p:sldId id="285" r:id="rId20"/>
    <p:sldId id="290" r:id="rId21"/>
    <p:sldId id="269" r:id="rId22"/>
    <p:sldId id="270" r:id="rId23"/>
    <p:sldId id="273" r:id="rId24"/>
    <p:sldId id="286" r:id="rId25"/>
    <p:sldId id="291" r:id="rId26"/>
    <p:sldId id="274" r:id="rId27"/>
    <p:sldId id="271" r:id="rId28"/>
    <p:sldId id="279" r:id="rId29"/>
    <p:sldId id="292" r:id="rId30"/>
    <p:sldId id="275" r:id="rId31"/>
    <p:sldId id="272" r:id="rId32"/>
    <p:sldId id="276" r:id="rId33"/>
    <p:sldId id="277" r:id="rId34"/>
    <p:sldId id="278" r:id="rId35"/>
    <p:sldId id="281" r:id="rId36"/>
    <p:sldId id="282" r:id="rId37"/>
    <p:sldId id="293" r:id="rId38"/>
    <p:sldId id="28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3619F110-0143-4761-9528-5CFCD32B6894}">
          <p14:sldIdLst>
            <p14:sldId id="256"/>
            <p14:sldId id="257"/>
            <p14:sldId id="258"/>
            <p14:sldId id="259"/>
            <p14:sldId id="260"/>
            <p14:sldId id="261"/>
            <p14:sldId id="287"/>
            <p14:sldId id="280"/>
            <p14:sldId id="262"/>
            <p14:sldId id="263"/>
            <p14:sldId id="284"/>
            <p14:sldId id="288"/>
            <p14:sldId id="264"/>
            <p14:sldId id="265"/>
            <p14:sldId id="289"/>
            <p14:sldId id="266"/>
            <p14:sldId id="267"/>
            <p14:sldId id="268"/>
            <p14:sldId id="285"/>
            <p14:sldId id="290"/>
            <p14:sldId id="269"/>
            <p14:sldId id="270"/>
            <p14:sldId id="273"/>
            <p14:sldId id="286"/>
            <p14:sldId id="291"/>
            <p14:sldId id="274"/>
            <p14:sldId id="271"/>
            <p14:sldId id="279"/>
            <p14:sldId id="292"/>
            <p14:sldId id="275"/>
            <p14:sldId id="272"/>
            <p14:sldId id="276"/>
            <p14:sldId id="277"/>
            <p14:sldId id="278"/>
            <p14:sldId id="281"/>
            <p14:sldId id="282"/>
            <p14:sldId id="293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0E5869-C42F-46A1-9A5A-C56648D9A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7CD77FA-E8B9-42C9-A2E7-B7928974A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63437B-78EF-4640-AF51-F365689F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F7FC-85FA-4122-B783-35CF1712AAF8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39000B-603A-4135-B383-B170B7B9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E584E4-0A29-4D01-9CB0-58627F7C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562E-38D7-471B-9CAE-AACC54C5C7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602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8B1668-D2CC-4423-B8E9-60C192E7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ECA5BF-B05F-4630-8720-8E459D9B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21C7F1-EF1D-45D5-AEED-69668D44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F7FC-85FA-4122-B783-35CF1712AAF8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C1A0E6-B82E-4798-80C4-5437B8FE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B88D6A-A9BA-406D-BF60-0492B8C1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562E-38D7-471B-9CAE-AACC54C5C7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321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F12D11F-2C55-4B64-BC20-C92762E72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B3C9B0-78BB-4078-BBD9-6712C6106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BCCB9A-B6BF-4C3D-B389-D4B0C9DC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F7FC-85FA-4122-B783-35CF1712AAF8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790E55-3AE5-4A77-8F0D-E19321BA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1FCA70-2D82-40B8-B4FF-77FF466F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562E-38D7-471B-9CAE-AACC54C5C7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354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222575-503B-4E3B-AF3F-F3334602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FDFD6E-4938-45DC-8D19-32F1E803A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2327BE-2A5C-4341-97FC-E8A7294F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F7FC-85FA-4122-B783-35CF1712AAF8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F4CA28-CC8E-465E-96B9-E491273C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792030-6080-4743-A0A3-7255845B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562E-38D7-471B-9CAE-AACC54C5C7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885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F96129-FB07-4C13-ADF7-B712C02E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FA39FB-C7DC-43FE-A4AE-635141E33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462637-5872-475C-ADF1-30B61A48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F7FC-85FA-4122-B783-35CF1712AAF8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44D1B5-F25A-4688-90FA-C565861E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550187-B83C-4004-9D38-612C8A64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562E-38D7-471B-9CAE-AACC54C5C7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142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4FF4D-8113-432C-A70D-0C55E663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9127B5-00A2-4688-9DB4-2ABB336B9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2A9A08-DC9A-495D-B7B1-6BB138D55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91C0564-5AA2-40FB-856B-0A78D83E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F7FC-85FA-4122-B783-35CF1712AAF8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3AC988-A189-48A4-A3A0-9C6BF89D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CB3079-CDBE-4F6E-AEB2-2110EFA3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562E-38D7-471B-9CAE-AACC54C5C7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582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D4279F-EE9D-49D1-9701-A2551B8C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2B6F60-0631-406F-A356-A4F84D6B4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8803110-290D-4D2E-9742-F8FCB199F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D276A2-385F-4A49-B638-2692A258A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D7466BB-9EBA-44F0-9699-F67D8355D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4333B8B-6DCA-491E-852B-82F20D91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F7FC-85FA-4122-B783-35CF1712AAF8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F40F05D-3C4A-40BE-852D-CD0D38C1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DFAF0AC-BDF3-4BBB-AA89-27329753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562E-38D7-471B-9CAE-AACC54C5C7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070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04D4AE-3EDA-4C94-B6F2-65C3BEBC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868932-225F-4B2B-9460-1DD46241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F7FC-85FA-4122-B783-35CF1712AAF8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FB28AD-119C-400B-AE9A-6FF466E3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5FED4E-BA82-4819-A86D-00ACDFE3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562E-38D7-471B-9CAE-AACC54C5C7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10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34BA731-1981-43A7-A1B9-C463922F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F7FC-85FA-4122-B783-35CF1712AAF8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DA997CF-E863-4A14-B641-EFE05DE3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347D94-2F02-46CB-8F28-E0EDDF6C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562E-38D7-471B-9CAE-AACC54C5C7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302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2EEEFC-F7C4-45B0-8037-BA9BA295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5CF604-BCFA-4A99-AE28-F0DDD70C1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CDA12E-C499-4C38-9C7F-EB4C33AA4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728BDDA-CFA7-461D-BE7B-5F20F7DB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F7FC-85FA-4122-B783-35CF1712AAF8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F7C90C-557F-4235-9EA2-DCF8E2A8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F4C3D7A-DDE9-408C-BD4C-E8A79B1D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562E-38D7-471B-9CAE-AACC54C5C7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937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5E24B9-8B78-41A5-8CE3-04289F79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82F4C22-677D-47D7-A107-BF17FB963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368065-EE32-44BA-BA74-5E185765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80806B-F037-4C47-9471-926450A3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F7FC-85FA-4122-B783-35CF1712AAF8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1AEC93-DCDB-4599-9779-B1F61603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A30BA0-A540-48C4-9564-F04814F1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562E-38D7-471B-9CAE-AACC54C5C7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489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F4A09E-4D5B-48A0-BFF0-F3CBC67C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FCB5E-6D49-4284-83F0-4BB52B7B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F7F9EC-A357-4D52-B8A3-729DB4566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9F7FC-85FA-4122-B783-35CF1712AAF8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CC4E52-7579-44F1-B3E5-5181A8292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C57226-77D8-40D0-92D8-90259F8BE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2562E-38D7-471B-9CAE-AACC54C5C7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7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mysi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EADCAF8-8823-4E89-8612-21029831A4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8CA07B2-0819-4B62-9425-7A52BBDD70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A02BEE4-A5D4-40AF-882D-49D34B086F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F5843EB-154F-4459-8954-BB1DF64BBD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75905135-55D9-431B-8D5A-4C5C92B1FE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9B732812-A0BB-4324-B390-DFEF26C109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1FEC055-6F76-4E20-BC93-76C2F58EA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D74CD21D-122E-4F3D-82AF-F4A37C278A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5A7FF51F-3820-41BE-8690-7E758ECFA7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85EAD889-EA4D-485F-BA9C-F6473A4329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F90B34-FB4D-49B7-B560-1ACA17B50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308758"/>
            <a:ext cx="6105194" cy="5082639"/>
          </a:xfrm>
        </p:spPr>
        <p:txBody>
          <a:bodyPr>
            <a:normAutofit fontScale="90000"/>
          </a:bodyPr>
          <a:lstStyle/>
          <a:p>
            <a:r>
              <a:rPr lang="el-GR" sz="5200" dirty="0" smtClean="0">
                <a:solidFill>
                  <a:schemeClr val="tx2"/>
                </a:solidFill>
              </a:rPr>
              <a:t/>
            </a:r>
            <a:br>
              <a:rPr lang="el-GR" sz="5200" dirty="0" smtClean="0">
                <a:solidFill>
                  <a:schemeClr val="tx2"/>
                </a:solidFill>
              </a:rPr>
            </a:br>
            <a:r>
              <a:rPr lang="el-GR" sz="5200" dirty="0" smtClean="0">
                <a:solidFill>
                  <a:schemeClr val="tx2"/>
                </a:solidFill>
              </a:rPr>
              <a:t/>
            </a:r>
            <a:br>
              <a:rPr lang="el-GR" sz="5200" dirty="0" smtClean="0">
                <a:solidFill>
                  <a:schemeClr val="tx2"/>
                </a:solidFill>
              </a:rPr>
            </a:br>
            <a:r>
              <a:rPr lang="el-GR" sz="5200" dirty="0" smtClean="0">
                <a:solidFill>
                  <a:schemeClr val="tx2"/>
                </a:solidFill>
              </a:rPr>
              <a:t/>
            </a:r>
            <a:br>
              <a:rPr lang="el-GR" sz="5200" dirty="0" smtClean="0">
                <a:solidFill>
                  <a:schemeClr val="tx2"/>
                </a:solidFill>
              </a:rPr>
            </a:br>
            <a:r>
              <a:rPr lang="el-GR" sz="5200" dirty="0" smtClean="0">
                <a:solidFill>
                  <a:schemeClr val="tx2"/>
                </a:solidFill>
              </a:rPr>
              <a:t/>
            </a:r>
            <a:br>
              <a:rPr lang="el-GR" sz="5200" dirty="0" smtClean="0">
                <a:solidFill>
                  <a:schemeClr val="tx2"/>
                </a:solidFill>
              </a:rPr>
            </a:br>
            <a:r>
              <a:rPr lang="el-GR" sz="5200" dirty="0" smtClean="0">
                <a:solidFill>
                  <a:schemeClr val="tx2"/>
                </a:solidFill>
              </a:rPr>
              <a:t/>
            </a:r>
            <a:br>
              <a:rPr lang="el-GR" sz="5200" dirty="0" smtClean="0">
                <a:solidFill>
                  <a:schemeClr val="tx2"/>
                </a:solidFill>
              </a:rPr>
            </a:br>
            <a:r>
              <a:rPr lang="el-GR" sz="5200" dirty="0" smtClean="0">
                <a:solidFill>
                  <a:schemeClr val="tx2"/>
                </a:solidFill>
              </a:rPr>
              <a:t/>
            </a:r>
            <a:br>
              <a:rPr lang="el-GR" sz="5200" dirty="0" smtClean="0">
                <a:solidFill>
                  <a:schemeClr val="tx2"/>
                </a:solidFill>
              </a:rPr>
            </a:br>
            <a:r>
              <a:rPr lang="el-GR" sz="5200" dirty="0" smtClean="0">
                <a:solidFill>
                  <a:schemeClr val="tx2"/>
                </a:solidFill>
              </a:rPr>
              <a:t/>
            </a:r>
            <a:br>
              <a:rPr lang="el-GR" sz="5200" dirty="0" smtClean="0">
                <a:solidFill>
                  <a:schemeClr val="tx2"/>
                </a:solidFill>
              </a:rPr>
            </a:br>
            <a:r>
              <a:rPr lang="el-GR" sz="5200" dirty="0" smtClean="0">
                <a:solidFill>
                  <a:schemeClr val="tx2"/>
                </a:solidFill>
              </a:rPr>
              <a:t/>
            </a:r>
            <a:br>
              <a:rPr lang="el-GR" sz="5200" dirty="0" smtClean="0">
                <a:solidFill>
                  <a:schemeClr val="tx2"/>
                </a:solidFill>
              </a:rPr>
            </a:br>
            <a:r>
              <a:rPr lang="el-GR" sz="5200" dirty="0" smtClean="0">
                <a:solidFill>
                  <a:schemeClr val="tx2"/>
                </a:solidFill>
              </a:rPr>
              <a:t/>
            </a:r>
            <a:br>
              <a:rPr lang="el-GR" sz="5200" dirty="0" smtClean="0">
                <a:solidFill>
                  <a:schemeClr val="tx2"/>
                </a:solidFill>
              </a:rPr>
            </a:br>
            <a:r>
              <a:rPr lang="el-GR" sz="5200" dirty="0" smtClean="0">
                <a:solidFill>
                  <a:schemeClr val="tx2"/>
                </a:solidFill>
              </a:rPr>
              <a:t>ΔΙΑΔΙΚΤΥΟ </a:t>
            </a:r>
            <a:r>
              <a:rPr lang="el-GR" sz="5200" dirty="0">
                <a:solidFill>
                  <a:schemeClr val="tx2"/>
                </a:solidFill>
              </a:rPr>
              <a:t>ΚΑΙ ΕΦΑΡΜΟΓΕΣ / </a:t>
            </a:r>
            <a:r>
              <a:rPr lang="el-GR" sz="5200">
                <a:solidFill>
                  <a:schemeClr val="tx2"/>
                </a:solidFill>
              </a:rPr>
              <a:t>ΔΙΚΤΥΑΚΟΣ </a:t>
            </a:r>
            <a:r>
              <a:rPr lang="el-GR" sz="5200" smtClean="0">
                <a:solidFill>
                  <a:schemeClr val="tx2"/>
                </a:solidFill>
              </a:rPr>
              <a:t>ΠΡΟΓΡΑΜΜΑΤΙΣΜΟΣ</a:t>
            </a:r>
            <a:br>
              <a:rPr lang="el-GR" sz="5200" smtClean="0">
                <a:solidFill>
                  <a:schemeClr val="tx2"/>
                </a:solidFill>
              </a:rPr>
            </a:br>
            <a:r>
              <a:rPr lang="el-GR" sz="5200" dirty="0" smtClean="0">
                <a:solidFill>
                  <a:schemeClr val="tx2"/>
                </a:solidFill>
              </a:rPr>
              <a:t/>
            </a:r>
            <a:br>
              <a:rPr lang="el-GR" sz="5200" dirty="0" smtClean="0">
                <a:solidFill>
                  <a:schemeClr val="tx2"/>
                </a:solidFill>
              </a:rPr>
            </a:br>
            <a:r>
              <a:rPr lang="el-GR" sz="5200" dirty="0" smtClean="0">
                <a:solidFill>
                  <a:schemeClr val="tx2"/>
                </a:solidFill>
              </a:rPr>
              <a:t>ΝΙΚΟΛΑΟΣ ΣΑΡΚΙΡΗΣ</a:t>
            </a:r>
            <a:br>
              <a:rPr lang="el-GR" sz="5200" dirty="0" smtClean="0">
                <a:solidFill>
                  <a:schemeClr val="tx2"/>
                </a:solidFill>
              </a:rPr>
            </a:br>
            <a:r>
              <a:rPr lang="el-GR" sz="4400" dirty="0" smtClean="0">
                <a:solidFill>
                  <a:schemeClr val="tx2"/>
                </a:solidFill>
              </a:rPr>
              <a:t>Α.Μ.:03114751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2089186-A54E-4872-9CC2-776CDF2E0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659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388"/>
    </mc:Choice>
    <mc:Fallback>
      <p:transition spd="slow" advTm="638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86324E-D404-47F5-A125-B61B9DA5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 /λειτουργιών – </a:t>
            </a:r>
            <a:r>
              <a:rPr lang="en-US" dirty="0"/>
              <a:t>Login Page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53C434-2472-4A37-8296-7A4EED13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B99882-5E2E-4E01-BB91-6F96A3DA4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057" y="1825625"/>
            <a:ext cx="6080084" cy="47004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06390D6-9186-4A53-AE2B-1FC1B8EFDCC7}"/>
              </a:ext>
            </a:extLst>
          </p:cNvPr>
          <p:cNvSpPr txBox="1"/>
          <p:nvPr/>
        </p:nvSpPr>
        <p:spPr>
          <a:xfrm>
            <a:off x="3201479" y="6488668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Login.java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6359F01-AFA4-44AC-9CAA-0870E76EC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5939" y="1825625"/>
            <a:ext cx="2076740" cy="1047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11C332B-458A-4A97-8AE6-730A96C15286}"/>
              </a:ext>
            </a:extLst>
          </p:cNvPr>
          <p:cNvSpPr txBox="1"/>
          <p:nvPr/>
        </p:nvSpPr>
        <p:spPr>
          <a:xfrm>
            <a:off x="8045117" y="287352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User.java</a:t>
            </a:r>
          </a:p>
        </p:txBody>
      </p:sp>
    </p:spTree>
    <p:extLst>
      <p:ext uri="{BB962C8B-B14F-4D97-AF65-F5344CB8AC3E}">
        <p14:creationId xmlns:p14="http://schemas.microsoft.com/office/powerpoint/2010/main" xmlns="" val="178067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29"/>
    </mc:Choice>
    <mc:Fallback>
      <p:transition spd="slow" advTm="32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151699-BB53-42CD-A34B-9470F9A5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 /λειτουργιών – </a:t>
            </a:r>
            <a:r>
              <a:rPr lang="en-US" dirty="0"/>
              <a:t>Login Page Servlet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496ED2-96F1-47CC-A981-E69871980D7F}"/>
              </a:ext>
            </a:extLst>
          </p:cNvPr>
          <p:cNvSpPr txBox="1"/>
          <p:nvPr/>
        </p:nvSpPr>
        <p:spPr>
          <a:xfrm>
            <a:off x="5469045" y="1690688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Login.java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F7446F10-799C-4BA5-9D16-C83FBDB8B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72" y="1690688"/>
            <a:ext cx="4402701" cy="4918468"/>
          </a:xfrm>
        </p:spPr>
      </p:pic>
    </p:spTree>
    <p:extLst>
      <p:ext uri="{BB962C8B-B14F-4D97-AF65-F5344CB8AC3E}">
        <p14:creationId xmlns:p14="http://schemas.microsoft.com/office/powerpoint/2010/main" xmlns="" val="91297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67"/>
    </mc:Choice>
    <mc:Fallback>
      <p:transition spd="slow" advTm="26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151699-BB53-42CD-A34B-9470F9A5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 /λειτουργιών – </a:t>
            </a:r>
            <a:r>
              <a:rPr lang="en-US" dirty="0"/>
              <a:t>Login Page Servlet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8EBFF72-9919-4F14-B901-82E4F3BFF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0790" y="2451760"/>
            <a:ext cx="4629796" cy="150516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3052B61-FE68-4FCB-BA18-73F57BA52C9F}"/>
              </a:ext>
            </a:extLst>
          </p:cNvPr>
          <p:cNvSpPr txBox="1"/>
          <p:nvPr/>
        </p:nvSpPr>
        <p:spPr>
          <a:xfrm>
            <a:off x="4102216" y="255864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login.jsp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416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3"/>
    </mc:Choice>
    <mc:Fallback>
      <p:transition spd="slow" advTm="22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417FAE-2487-46D4-A5A6-13668A82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DD852A-7589-4E42-9590-1D3C9D218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 JSP </a:t>
            </a:r>
            <a:r>
              <a:rPr lang="el-GR" dirty="0"/>
              <a:t>σελίδα</a:t>
            </a:r>
            <a:r>
              <a:rPr lang="en-US" dirty="0"/>
              <a:t> (</a:t>
            </a:r>
            <a:r>
              <a:rPr lang="en-US" dirty="0" err="1"/>
              <a:t>login.jsp</a:t>
            </a:r>
            <a:r>
              <a:rPr lang="en-US" dirty="0"/>
              <a:t>)</a:t>
            </a:r>
            <a:r>
              <a:rPr lang="el-GR" dirty="0"/>
              <a:t> αποτελείται από μια φόρμα με ένα </a:t>
            </a:r>
            <a:r>
              <a:rPr lang="en-US" dirty="0"/>
              <a:t>POST action </a:t>
            </a:r>
            <a:r>
              <a:rPr lang="el-GR" dirty="0"/>
              <a:t>προς το αντίστοιχο </a:t>
            </a:r>
            <a:r>
              <a:rPr lang="en-US" dirty="0"/>
              <a:t>servlet Login. </a:t>
            </a:r>
            <a:r>
              <a:rPr lang="el-GR" dirty="0"/>
              <a:t>Σε αυτή τη φόρμα ο χρήστης εισάγει τα </a:t>
            </a:r>
            <a:r>
              <a:rPr lang="en-US" dirty="0"/>
              <a:t>username/password</a:t>
            </a:r>
            <a:r>
              <a:rPr lang="el-GR" dirty="0"/>
              <a:t>.</a:t>
            </a:r>
            <a:r>
              <a:rPr lang="en-US" dirty="0"/>
              <a:t> (demo credentials: admin/admin)</a:t>
            </a:r>
            <a:endParaRPr lang="el-GR" dirty="0"/>
          </a:p>
          <a:p>
            <a:r>
              <a:rPr lang="el-GR" dirty="0"/>
              <a:t>Στη συνέχεια τα δεδομένα αυτά αποστέλλονται μέσω της </a:t>
            </a:r>
            <a:r>
              <a:rPr lang="en-US" dirty="0"/>
              <a:t>Http Post </a:t>
            </a:r>
            <a:r>
              <a:rPr lang="el-GR" dirty="0"/>
              <a:t>μεθόδου στο </a:t>
            </a:r>
            <a:r>
              <a:rPr lang="en-US" dirty="0"/>
              <a:t>Login servlet (Login.java). </a:t>
            </a:r>
            <a:r>
              <a:rPr lang="el-GR" dirty="0"/>
              <a:t>Εκεί αρχικά γίνεται έλεγχος αν υπάρχει ο χρήστης στην βάση στην μέθοδο </a:t>
            </a:r>
            <a:r>
              <a:rPr lang="en-US" dirty="0"/>
              <a:t>validate.</a:t>
            </a:r>
          </a:p>
          <a:p>
            <a:r>
              <a:rPr lang="el-GR" dirty="0"/>
              <a:t>Εφόσον υπάρχει ο χρήστης, δημιουργούμε νέο </a:t>
            </a:r>
            <a:r>
              <a:rPr lang="en-US" dirty="0"/>
              <a:t>session </a:t>
            </a:r>
            <a:r>
              <a:rPr lang="el-GR" dirty="0"/>
              <a:t>και αποθηκεύουμε τα στοιχεία του χρήστη σε αυτό. Έπειτα οδηγούμε τον χρήστη στην επόμενη σελίδα </a:t>
            </a:r>
            <a:r>
              <a:rPr lang="en-US" dirty="0" err="1"/>
              <a:t>myhomepage.jsp</a:t>
            </a:r>
            <a:endParaRPr lang="el-GR" dirty="0"/>
          </a:p>
          <a:p>
            <a:r>
              <a:rPr lang="el-GR" dirty="0"/>
              <a:t>Εάν το </a:t>
            </a:r>
            <a:r>
              <a:rPr lang="en-US" dirty="0"/>
              <a:t>validation </a:t>
            </a:r>
            <a:r>
              <a:rPr lang="el-GR" dirty="0"/>
              <a:t>αποτύχει, δηλαδή ο χρήστης δεν υπάρχει, τον οδηγούμε στην σελίδα </a:t>
            </a:r>
            <a:r>
              <a:rPr lang="en-US" dirty="0" err="1"/>
              <a:t>newuser.jsp</a:t>
            </a:r>
            <a:r>
              <a:rPr lang="en-US" dirty="0"/>
              <a:t> </a:t>
            </a:r>
            <a:r>
              <a:rPr lang="el-GR" dirty="0"/>
              <a:t>στην οποία μπορεί να δημιουργήσει νέο χρήστη.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121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67"/>
    </mc:Choice>
    <mc:Fallback>
      <p:transition spd="slow" advTm="26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E56C5-FE58-41A6-A92A-B72B1A4D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 err="1"/>
              <a:t>Myhomepage</a:t>
            </a:r>
            <a:r>
              <a:rPr lang="en-US" dirty="0"/>
              <a:t>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B068AAB-2DF9-43B0-A269-4933CC85F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0955" y="1875246"/>
            <a:ext cx="676349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F462352-AC4B-4070-BC08-362409654153}"/>
              </a:ext>
            </a:extLst>
          </p:cNvPr>
          <p:cNvSpPr txBox="1"/>
          <p:nvPr/>
        </p:nvSpPr>
        <p:spPr>
          <a:xfrm>
            <a:off x="3322040" y="6226476"/>
            <a:ext cx="17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myhomepage.jsp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236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88"/>
    </mc:Choice>
    <mc:Fallback>
      <p:transition spd="slow" advTm="28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E56C5-FE58-41A6-A92A-B72B1A4D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 err="1"/>
              <a:t>Myhomepage</a:t>
            </a:r>
            <a:r>
              <a:rPr lang="en-US" dirty="0"/>
              <a:t>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F462352-AC4B-4070-BC08-362409654153}"/>
              </a:ext>
            </a:extLst>
          </p:cNvPr>
          <p:cNvSpPr txBox="1"/>
          <p:nvPr/>
        </p:nvSpPr>
        <p:spPr>
          <a:xfrm>
            <a:off x="1359016" y="4892627"/>
            <a:ext cx="17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myhomepage.jsp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DCDE707E-87EC-4314-8F0F-DEF969C61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3455" y="2389915"/>
            <a:ext cx="3439005" cy="2400635"/>
          </a:xfrm>
        </p:spPr>
      </p:pic>
    </p:spTree>
    <p:extLst>
      <p:ext uri="{BB962C8B-B14F-4D97-AF65-F5344CB8AC3E}">
        <p14:creationId xmlns:p14="http://schemas.microsoft.com/office/powerpoint/2010/main" xmlns="" val="59070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79"/>
    </mc:Choice>
    <mc:Fallback>
      <p:transition spd="slow" advTm="17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6CBA4-FEF6-4608-965F-9F3E5490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 err="1"/>
              <a:t>Myhomepage</a:t>
            </a:r>
            <a:r>
              <a:rPr lang="en-US" dirty="0"/>
              <a:t>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B54153-5B9E-4A92-BD3C-F178E97A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 </a:t>
            </a:r>
            <a:r>
              <a:rPr lang="el-GR" dirty="0"/>
              <a:t>σελίδα αυτή παρουσιάζει στην ουσία το προφίλ του χρήστη. Αντλεί τα στοιχεία του χρήστη από το υπάρχων </a:t>
            </a:r>
            <a:r>
              <a:rPr lang="en-US" dirty="0"/>
              <a:t>session </a:t>
            </a:r>
            <a:r>
              <a:rPr lang="el-GR" dirty="0"/>
              <a:t>που δημιουργήθηκε κατά το</a:t>
            </a:r>
            <a:r>
              <a:rPr lang="en-US" dirty="0"/>
              <a:t> login</a:t>
            </a:r>
            <a:r>
              <a:rPr lang="el-GR" dirty="0"/>
              <a:t> και τα παρουσιάζει σε ένα </a:t>
            </a:r>
            <a:r>
              <a:rPr lang="en-US" dirty="0"/>
              <a:t>html table.</a:t>
            </a:r>
          </a:p>
          <a:p>
            <a:r>
              <a:rPr lang="el-GR" dirty="0"/>
              <a:t>Επίσης περιέχει </a:t>
            </a:r>
            <a:r>
              <a:rPr lang="en-US" dirty="0"/>
              <a:t>links </a:t>
            </a:r>
            <a:r>
              <a:rPr lang="el-GR" dirty="0"/>
              <a:t>για τις άλλες σελίδες της εφαρμογής </a:t>
            </a:r>
            <a:r>
              <a:rPr lang="en-US" dirty="0"/>
              <a:t>Update Profile, Products </a:t>
            </a:r>
            <a:r>
              <a:rPr lang="el-GR" dirty="0"/>
              <a:t>και </a:t>
            </a:r>
            <a:r>
              <a:rPr lang="en-US" dirty="0"/>
              <a:t>Basket.</a:t>
            </a:r>
          </a:p>
        </p:txBody>
      </p:sp>
    </p:spTree>
    <p:extLst>
      <p:ext uri="{BB962C8B-B14F-4D97-AF65-F5344CB8AC3E}">
        <p14:creationId xmlns:p14="http://schemas.microsoft.com/office/powerpoint/2010/main" xmlns="" val="537865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26"/>
    </mc:Choice>
    <mc:Fallback>
      <p:transition spd="slow" advTm="32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2E6D6-580A-4F99-9A53-E9516205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New user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88E970A-EA90-464B-A02E-FD765BCF9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6915" y="1808847"/>
            <a:ext cx="717746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599A3AC-96FF-49B4-8BC6-54CE821CA00D}"/>
              </a:ext>
            </a:extLst>
          </p:cNvPr>
          <p:cNvSpPr txBox="1"/>
          <p:nvPr/>
        </p:nvSpPr>
        <p:spPr>
          <a:xfrm>
            <a:off x="3422708" y="6160185"/>
            <a:ext cx="131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newUser.jsp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418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77"/>
    </mc:Choice>
    <mc:Fallback>
      <p:transition spd="slow" advTm="27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9EB4F8-FAD8-41D5-812D-45D8E457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New user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E60893A-4CBE-4148-97D4-C7C12FA69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3512" y="1878342"/>
            <a:ext cx="7335274" cy="39439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5963BCF-24F5-4C79-86DB-560BF9A138EE}"/>
              </a:ext>
            </a:extLst>
          </p:cNvPr>
          <p:cNvSpPr txBox="1"/>
          <p:nvPr/>
        </p:nvSpPr>
        <p:spPr>
          <a:xfrm>
            <a:off x="3540154" y="5825230"/>
            <a:ext cx="145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NewUser.java</a:t>
            </a:r>
          </a:p>
        </p:txBody>
      </p:sp>
    </p:spTree>
    <p:extLst>
      <p:ext uri="{BB962C8B-B14F-4D97-AF65-F5344CB8AC3E}">
        <p14:creationId xmlns:p14="http://schemas.microsoft.com/office/powerpoint/2010/main" xmlns="" val="142412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14"/>
    </mc:Choice>
    <mc:Fallback>
      <p:transition spd="slow" advTm="21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9EB4F8-FAD8-41D5-812D-45D8E457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New user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5963BCF-24F5-4C79-86DB-560BF9A138EE}"/>
              </a:ext>
            </a:extLst>
          </p:cNvPr>
          <p:cNvSpPr txBox="1"/>
          <p:nvPr/>
        </p:nvSpPr>
        <p:spPr>
          <a:xfrm>
            <a:off x="2306973" y="6060122"/>
            <a:ext cx="145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NewUser.java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31168144-63D8-4A78-A419-212777AF5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2239" y="1708784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xmlns="" val="3367498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15"/>
    </mc:Choice>
    <mc:Fallback>
      <p:transition spd="slow" advTm="31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4E678-F016-49AF-BB9A-15FE3C6B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Περιγραφή εφαρμογής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9D04F8-CA7A-4383-9993-33641979C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Στόχος της εργασίας είναι να δημιουργηθεί μια διαδικτυακή σελίδα  για την διαχείριση προϊόντων προσωπικών υπολογιστών σταθερών ή φορητών. </a:t>
            </a:r>
          </a:p>
          <a:p>
            <a:r>
              <a:rPr lang="el-GR" dirty="0"/>
              <a:t>Υποστηρίζει κάποιες βασικές λειτουργίες ενός </a:t>
            </a:r>
            <a:r>
              <a:rPr lang="en-US" dirty="0"/>
              <a:t>e</a:t>
            </a:r>
            <a:r>
              <a:rPr lang="el-GR" dirty="0"/>
              <a:t>-</a:t>
            </a:r>
            <a:r>
              <a:rPr lang="en-US" dirty="0"/>
              <a:t>shop </a:t>
            </a:r>
            <a:r>
              <a:rPr lang="el-GR" dirty="0"/>
              <a:t>όπως προφίλ χρηστών, καλάθι αγορών, κωδικός έκπτωσης κ.α.</a:t>
            </a:r>
          </a:p>
          <a:p>
            <a:r>
              <a:rPr lang="el-GR" dirty="0"/>
              <a:t>Η υλοποίηση της διαδικτυακής εφαρμογής έχει γίνει με σύγχρονες πρακτικές </a:t>
            </a:r>
            <a:r>
              <a:rPr lang="en-US" dirty="0"/>
              <a:t>software development </a:t>
            </a:r>
            <a:r>
              <a:rPr lang="el-GR" dirty="0"/>
              <a:t>όπως </a:t>
            </a:r>
            <a:r>
              <a:rPr lang="en-US" dirty="0"/>
              <a:t>sessions, server-side rendering, ajax-calls </a:t>
            </a:r>
            <a:r>
              <a:rPr lang="el-GR" dirty="0"/>
              <a:t>κ.α.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7181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64"/>
    </mc:Choice>
    <mc:Fallback>
      <p:transition spd="slow" advTm="26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2E6D6-580A-4F99-9A53-E9516205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New user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599A3AC-96FF-49B4-8BC6-54CE821CA00D}"/>
              </a:ext>
            </a:extLst>
          </p:cNvPr>
          <p:cNvSpPr txBox="1"/>
          <p:nvPr/>
        </p:nvSpPr>
        <p:spPr>
          <a:xfrm>
            <a:off x="1895912" y="4432053"/>
            <a:ext cx="131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newUser.jsp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86B4DD8C-C84A-4DFD-9E93-79A5E9A92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9286" y="2600209"/>
            <a:ext cx="3400900" cy="1657581"/>
          </a:xfrm>
        </p:spPr>
      </p:pic>
    </p:spTree>
    <p:extLst>
      <p:ext uri="{BB962C8B-B14F-4D97-AF65-F5344CB8AC3E}">
        <p14:creationId xmlns:p14="http://schemas.microsoft.com/office/powerpoint/2010/main" xmlns="" val="2319728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35"/>
    </mc:Choice>
    <mc:Fallback>
      <p:transition spd="slow" advTm="83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7DF4CA-7151-4A06-9A4B-2DFC713B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New user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B01664-854A-4398-822E-8D4DE448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Στη σελίδα αυτή </a:t>
            </a:r>
            <a:r>
              <a:rPr lang="en-US" dirty="0" err="1"/>
              <a:t>newUser.jsp</a:t>
            </a:r>
            <a:r>
              <a:rPr lang="en-US" dirty="0"/>
              <a:t> </a:t>
            </a:r>
            <a:r>
              <a:rPr lang="el-GR" dirty="0"/>
              <a:t>υπάρχει μια φόρμα στην οποία προ συμπληρώνεται το </a:t>
            </a:r>
            <a:r>
              <a:rPr lang="en-US" dirty="0"/>
              <a:t>Username </a:t>
            </a:r>
            <a:r>
              <a:rPr lang="el-GR" dirty="0"/>
              <a:t>που καταχώρησε ο χρήστης κατά το </a:t>
            </a:r>
            <a:r>
              <a:rPr lang="en-US" dirty="0"/>
              <a:t>Login.</a:t>
            </a:r>
          </a:p>
          <a:p>
            <a:r>
              <a:rPr lang="el-GR" dirty="0"/>
              <a:t>Αφού συμπληρώσει ο χρήστης και τα υπόλοιπα απαιτούμενα στοιχεία και πατήσει το κουμπί </a:t>
            </a:r>
            <a:r>
              <a:rPr lang="en-US" dirty="0"/>
              <a:t>register </a:t>
            </a:r>
            <a:r>
              <a:rPr lang="el-GR" dirty="0"/>
              <a:t>εκτελείται μια </a:t>
            </a:r>
            <a:r>
              <a:rPr lang="en-US" dirty="0"/>
              <a:t>POST </a:t>
            </a:r>
            <a:r>
              <a:rPr lang="el-GR" dirty="0"/>
              <a:t>προς το </a:t>
            </a:r>
            <a:r>
              <a:rPr lang="en-US" dirty="0"/>
              <a:t>Servlet </a:t>
            </a:r>
            <a:r>
              <a:rPr lang="el-GR" dirty="0"/>
              <a:t>του αρχείου </a:t>
            </a:r>
            <a:r>
              <a:rPr lang="en-US" dirty="0"/>
              <a:t>NewUser.java.</a:t>
            </a:r>
          </a:p>
          <a:p>
            <a:r>
              <a:rPr lang="el-GR" dirty="0"/>
              <a:t>Στο </a:t>
            </a:r>
            <a:r>
              <a:rPr lang="en-US" dirty="0"/>
              <a:t>servlet</a:t>
            </a:r>
            <a:r>
              <a:rPr lang="el-GR" dirty="0"/>
              <a:t>, αφού γίνουν οι απαραίτητες ενέργειες εκτελείτε ένα </a:t>
            </a:r>
            <a:r>
              <a:rPr lang="en-US" dirty="0"/>
              <a:t>insert query </a:t>
            </a:r>
            <a:r>
              <a:rPr lang="el-GR" dirty="0"/>
              <a:t>στην βάση δεδομένων για την καταχώρηση του χρήστη στην μέθοδο </a:t>
            </a:r>
            <a:r>
              <a:rPr lang="en-US" dirty="0" err="1"/>
              <a:t>insertUser</a:t>
            </a:r>
            <a:r>
              <a:rPr lang="en-US" dirty="0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096276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2"/>
    </mc:Choice>
    <mc:Fallback>
      <p:transition spd="slow" advTm="30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DB9816-DC02-4E9C-A9BE-4A491474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Page update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D6738F2-7783-4CFA-8AFC-813C71256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6304" y="2142590"/>
            <a:ext cx="6839905" cy="33818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3CA1BC-78E2-467C-8045-2F3B997D3163}"/>
              </a:ext>
            </a:extLst>
          </p:cNvPr>
          <p:cNvSpPr txBox="1"/>
          <p:nvPr/>
        </p:nvSpPr>
        <p:spPr>
          <a:xfrm>
            <a:off x="3372374" y="5607007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pageupdate.jsp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111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6"/>
    </mc:Choice>
    <mc:Fallback>
      <p:transition spd="slow" advTm="22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DB9816-DC02-4E9C-A9BE-4A491474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Page update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38C4507-7B15-48F8-A7D3-3E7D7446B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4223" y="1943071"/>
            <a:ext cx="6756956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D710B17-A2D0-42AF-AF18-92017F0C5414}"/>
              </a:ext>
            </a:extLst>
          </p:cNvPr>
          <p:cNvSpPr txBox="1"/>
          <p:nvPr/>
        </p:nvSpPr>
        <p:spPr>
          <a:xfrm>
            <a:off x="3330429" y="6308209"/>
            <a:ext cx="17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UpdateUser.java</a:t>
            </a:r>
          </a:p>
        </p:txBody>
      </p:sp>
    </p:spTree>
    <p:extLst>
      <p:ext uri="{BB962C8B-B14F-4D97-AF65-F5344CB8AC3E}">
        <p14:creationId xmlns:p14="http://schemas.microsoft.com/office/powerpoint/2010/main" xmlns="" val="358894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98"/>
    </mc:Choice>
    <mc:Fallback>
      <p:transition spd="slow" advTm="29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DB9816-DC02-4E9C-A9BE-4A491474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Page update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D710B17-A2D0-42AF-AF18-92017F0C5414}"/>
              </a:ext>
            </a:extLst>
          </p:cNvPr>
          <p:cNvSpPr txBox="1"/>
          <p:nvPr/>
        </p:nvSpPr>
        <p:spPr>
          <a:xfrm>
            <a:off x="2957132" y="6123543"/>
            <a:ext cx="17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UpdateUser.java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7D7B1ABA-AC76-4916-B32C-765929A76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3592" y="1690688"/>
            <a:ext cx="5721204" cy="4351338"/>
          </a:xfrm>
        </p:spPr>
      </p:pic>
    </p:spTree>
    <p:extLst>
      <p:ext uri="{BB962C8B-B14F-4D97-AF65-F5344CB8AC3E}">
        <p14:creationId xmlns:p14="http://schemas.microsoft.com/office/powerpoint/2010/main" xmlns="" val="291152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85"/>
    </mc:Choice>
    <mc:Fallback>
      <p:transition spd="slow" advTm="28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DB9816-DC02-4E9C-A9BE-4A491474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Page update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3CA1BC-78E2-467C-8045-2F3B997D3163}"/>
              </a:ext>
            </a:extLst>
          </p:cNvPr>
          <p:cNvSpPr txBox="1"/>
          <p:nvPr/>
        </p:nvSpPr>
        <p:spPr>
          <a:xfrm>
            <a:off x="1963024" y="3929974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pageupdate.jsp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06760880-F04D-4B88-9D77-85ED9A23F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243814"/>
            <a:ext cx="4086795" cy="1686160"/>
          </a:xfrm>
        </p:spPr>
      </p:pic>
    </p:spTree>
    <p:extLst>
      <p:ext uri="{BB962C8B-B14F-4D97-AF65-F5344CB8AC3E}">
        <p14:creationId xmlns:p14="http://schemas.microsoft.com/office/powerpoint/2010/main" xmlns="" val="311481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7"/>
    </mc:Choice>
    <mc:Fallback>
      <p:transition spd="slow" advTm="22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DB9816-DC02-4E9C-A9BE-4A491474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Page update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B658D0-ABD4-4B3C-AF10-5015CA57E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Στην σελίδα </a:t>
            </a:r>
            <a:r>
              <a:rPr lang="en-US" dirty="0" err="1"/>
              <a:t>pageupdate.jsp</a:t>
            </a:r>
            <a:r>
              <a:rPr lang="en-US" dirty="0"/>
              <a:t> </a:t>
            </a:r>
            <a:r>
              <a:rPr lang="el-GR" dirty="0"/>
              <a:t>υπάρχει μια φόρμα με 2 πεδία το ονοματεπώνυμο του χρήστη και την ημερομηνία γέννησής του.</a:t>
            </a:r>
          </a:p>
          <a:p>
            <a:r>
              <a:rPr lang="el-GR" dirty="0"/>
              <a:t>Ενημερώνοντας κάποια από τα παραπάνω πεδία και πατώντας το κουμπί </a:t>
            </a:r>
            <a:r>
              <a:rPr lang="en-US" dirty="0"/>
              <a:t>Update </a:t>
            </a:r>
            <a:r>
              <a:rPr lang="el-GR" dirty="0"/>
              <a:t>καλείτε η αντίστοιχη </a:t>
            </a:r>
            <a:r>
              <a:rPr lang="en-US" dirty="0"/>
              <a:t>Post </a:t>
            </a:r>
            <a:r>
              <a:rPr lang="el-GR" dirty="0"/>
              <a:t>μέθοδος του </a:t>
            </a:r>
            <a:r>
              <a:rPr lang="en-US" dirty="0"/>
              <a:t>servlet </a:t>
            </a:r>
            <a:r>
              <a:rPr lang="el-GR" dirty="0"/>
              <a:t>στο αρχείο </a:t>
            </a:r>
            <a:r>
              <a:rPr lang="en-US" dirty="0"/>
              <a:t>UpdateUser.java</a:t>
            </a:r>
            <a:r>
              <a:rPr lang="el-GR" dirty="0"/>
              <a:t> .</a:t>
            </a:r>
            <a:endParaRPr lang="en-US" dirty="0"/>
          </a:p>
          <a:p>
            <a:r>
              <a:rPr lang="el-GR" dirty="0"/>
              <a:t>Έπειτα στην ουσία με ένα </a:t>
            </a:r>
            <a:r>
              <a:rPr lang="en-US" dirty="0"/>
              <a:t>update query </a:t>
            </a:r>
            <a:r>
              <a:rPr lang="el-GR" dirty="0"/>
              <a:t>στην βάση δεδομένων (</a:t>
            </a:r>
            <a:r>
              <a:rPr lang="en-US" dirty="0" err="1"/>
              <a:t>updateUser</a:t>
            </a:r>
            <a:r>
              <a:rPr lang="el-GR" dirty="0"/>
              <a:t> </a:t>
            </a:r>
            <a:r>
              <a:rPr lang="en-US" dirty="0"/>
              <a:t>method</a:t>
            </a:r>
            <a:r>
              <a:rPr lang="el-GR" dirty="0"/>
              <a:t>) ενημερώνουμε τα στοιχεία του χρήστη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28329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65"/>
    </mc:Choice>
    <mc:Fallback>
      <p:transition spd="slow" advTm="26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ECEB42-1135-4FEF-B3D0-2B5D551C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Products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1FA72A1-1550-47EF-A766-87219A550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001794"/>
            <a:ext cx="7570771" cy="42312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96E2E31-F568-4F22-992E-859F1394A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2102" y="2001795"/>
            <a:ext cx="3576100" cy="14272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1B6FE57-A6AB-4331-968A-9AA804D8529F}"/>
              </a:ext>
            </a:extLst>
          </p:cNvPr>
          <p:cNvSpPr txBox="1"/>
          <p:nvPr/>
        </p:nvSpPr>
        <p:spPr>
          <a:xfrm>
            <a:off x="8961809" y="3385672"/>
            <a:ext cx="27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method (myJs.js)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4D4BAB-74E6-4AEF-A6BB-5AACAA035BDD}"/>
              </a:ext>
            </a:extLst>
          </p:cNvPr>
          <p:cNvSpPr txBox="1"/>
          <p:nvPr/>
        </p:nvSpPr>
        <p:spPr>
          <a:xfrm>
            <a:off x="3615655" y="6233313"/>
            <a:ext cx="13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products.jsp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6847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2"/>
    </mc:Choice>
    <mc:Fallback>
      <p:transition spd="slow" advTm="30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ECEB42-1135-4FEF-B3D0-2B5D551C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Products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4D4BAB-74E6-4AEF-A6BB-5AACAA035BDD}"/>
              </a:ext>
            </a:extLst>
          </p:cNvPr>
          <p:cNvSpPr txBox="1"/>
          <p:nvPr/>
        </p:nvSpPr>
        <p:spPr>
          <a:xfrm>
            <a:off x="3894638" y="5741448"/>
            <a:ext cx="18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AddToBasket.java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6E5DEB78-244B-47E8-ACD5-13EED6183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801276"/>
            <a:ext cx="7449590" cy="3829584"/>
          </a:xfrm>
        </p:spPr>
      </p:pic>
    </p:spTree>
    <p:extLst>
      <p:ext uri="{BB962C8B-B14F-4D97-AF65-F5344CB8AC3E}">
        <p14:creationId xmlns:p14="http://schemas.microsoft.com/office/powerpoint/2010/main" xmlns="" val="1698804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1"/>
    </mc:Choice>
    <mc:Fallback>
      <p:transition spd="slow" advTm="22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ECEB42-1135-4FEF-B3D0-2B5D551C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Products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4D4BAB-74E6-4AEF-A6BB-5AACAA035BDD}"/>
              </a:ext>
            </a:extLst>
          </p:cNvPr>
          <p:cNvSpPr txBox="1"/>
          <p:nvPr/>
        </p:nvSpPr>
        <p:spPr>
          <a:xfrm>
            <a:off x="2403767" y="5607007"/>
            <a:ext cx="13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products.jsp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9A4AF691-F367-4EFE-B906-112D61319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142590"/>
            <a:ext cx="4467849" cy="3381847"/>
          </a:xfrm>
        </p:spPr>
      </p:pic>
    </p:spTree>
    <p:extLst>
      <p:ext uri="{BB962C8B-B14F-4D97-AF65-F5344CB8AC3E}">
        <p14:creationId xmlns:p14="http://schemas.microsoft.com/office/powerpoint/2010/main" xmlns="" val="2572966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38"/>
    </mc:Choice>
    <mc:Fallback>
      <p:transition spd="slow" advTm="33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9EC405-BDB8-432F-A788-3103F973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Αρχιτεκτονική</a:t>
            </a:r>
            <a:r>
              <a:rPr lang="en-US" dirty="0"/>
              <a:t> – Web server/Servlets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361429-2F29-4763-A002-B40FF704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/>
          </a:bodyPr>
          <a:lstStyle/>
          <a:p>
            <a:r>
              <a:rPr lang="el-GR" dirty="0"/>
              <a:t>Η διαδικτυακή εφαρμογή, ένα μέρος του </a:t>
            </a:r>
            <a:r>
              <a:rPr lang="en-US" dirty="0"/>
              <a:t>backend,</a:t>
            </a:r>
            <a:r>
              <a:rPr lang="el-GR" dirty="0"/>
              <a:t> είναι γραμμένη σε </a:t>
            </a:r>
            <a:r>
              <a:rPr lang="en-US" dirty="0"/>
              <a:t>Java </a:t>
            </a:r>
            <a:r>
              <a:rPr lang="el-GR" dirty="0"/>
              <a:t>και τρέχει πάνω στον </a:t>
            </a:r>
            <a:r>
              <a:rPr lang="en-US" dirty="0"/>
              <a:t>Apache Tomcat, </a:t>
            </a:r>
            <a:r>
              <a:rPr lang="el-GR" dirty="0"/>
              <a:t>έναν από τούς δημοφιλέστερους </a:t>
            </a:r>
            <a:r>
              <a:rPr lang="en-US" dirty="0"/>
              <a:t>web servers</a:t>
            </a:r>
            <a:r>
              <a:rPr lang="el-GR" dirty="0"/>
              <a:t>. </a:t>
            </a:r>
          </a:p>
          <a:p>
            <a:r>
              <a:rPr lang="el-GR" dirty="0"/>
              <a:t>Κάνοντας χρήση της </a:t>
            </a:r>
            <a:r>
              <a:rPr lang="en-US" dirty="0"/>
              <a:t>Java </a:t>
            </a:r>
            <a:r>
              <a:rPr lang="el-GR" dirty="0"/>
              <a:t>και πιο συγκεκριμένα με την χρήση των </a:t>
            </a:r>
            <a:r>
              <a:rPr lang="en-US" dirty="0"/>
              <a:t>Servlets</a:t>
            </a:r>
            <a:r>
              <a:rPr lang="el-GR" dirty="0"/>
              <a:t> απολαμβάνουμε όλα τα οφέλη που μπορεί να προσφέρει η</a:t>
            </a:r>
            <a:r>
              <a:rPr lang="en-US" dirty="0"/>
              <a:t> </a:t>
            </a:r>
            <a:r>
              <a:rPr lang="el-GR" dirty="0"/>
              <a:t>γλώσσα όπως </a:t>
            </a:r>
            <a:r>
              <a:rPr lang="en-US" dirty="0"/>
              <a:t>OOP </a:t>
            </a:r>
            <a:r>
              <a:rPr lang="el-GR" dirty="0"/>
              <a:t>οργανώνοντας την εφαρμογή σε </a:t>
            </a:r>
            <a:r>
              <a:rPr lang="en-US" dirty="0"/>
              <a:t>classes </a:t>
            </a:r>
            <a:r>
              <a:rPr lang="el-GR" dirty="0"/>
              <a:t>και </a:t>
            </a:r>
            <a:r>
              <a:rPr lang="en-US" dirty="0"/>
              <a:t>Packages,</a:t>
            </a:r>
            <a:r>
              <a:rPr lang="el-GR" dirty="0"/>
              <a:t> το </a:t>
            </a:r>
            <a:r>
              <a:rPr lang="en-US" dirty="0"/>
              <a:t>portability</a:t>
            </a:r>
            <a:r>
              <a:rPr lang="el-GR" dirty="0"/>
              <a:t> που προσφέρει</a:t>
            </a:r>
            <a:r>
              <a:rPr lang="en-US" dirty="0"/>
              <a:t>, community support </a:t>
            </a:r>
            <a:r>
              <a:rPr lang="el-GR" dirty="0"/>
              <a:t>κ.α.</a:t>
            </a:r>
          </a:p>
          <a:p>
            <a:r>
              <a:rPr lang="el-GR" dirty="0"/>
              <a:t>Στα </a:t>
            </a:r>
            <a:r>
              <a:rPr lang="en-US" dirty="0"/>
              <a:t>servlets </a:t>
            </a:r>
            <a:r>
              <a:rPr lang="el-GR" dirty="0"/>
              <a:t>που υλοποιήθηκαν, γίνεται όλη επεξεργασία των δεδομένων κατά τη διάρκεια χρήσης της εφαρμογής.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109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498"/>
    </mc:Choice>
    <mc:Fallback>
      <p:transition spd="slow" advTm="749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ECEB42-1135-4FEF-B3D0-2B5D551C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Products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2DB0F4-626C-4130-ABA8-D5D66A02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l-GR" dirty="0"/>
              <a:t>Στην σελίδα </a:t>
            </a:r>
            <a:r>
              <a:rPr lang="en-US" dirty="0" err="1"/>
              <a:t>products.jsp</a:t>
            </a:r>
            <a:r>
              <a:rPr lang="en-US" dirty="0"/>
              <a:t> </a:t>
            </a:r>
            <a:r>
              <a:rPr lang="el-GR" dirty="0"/>
              <a:t>δημιουργούμε μια λίστα δυναμικά αφού πρώτα έχουμε αντλήσει τα προϊόντα από την βάση δεδομένων με ένα </a:t>
            </a:r>
            <a:r>
              <a:rPr lang="en-US" dirty="0"/>
              <a:t>select query.</a:t>
            </a:r>
            <a:endParaRPr lang="el-GR" dirty="0"/>
          </a:p>
          <a:p>
            <a:r>
              <a:rPr lang="el-GR" dirty="0"/>
              <a:t>Κάθε προϊόν εμφανίζει την τιμή του προ ΦΠΑ, ενώ αν ο χρήστης κάνει κλικ στην τιμή εμφανίζεται η τελική τιμή του μαζί με το ΦΠΑ, με χρήση</a:t>
            </a:r>
            <a:r>
              <a:rPr lang="en-US" dirty="0"/>
              <a:t> JavaScript</a:t>
            </a:r>
            <a:r>
              <a:rPr lang="el-GR" dirty="0"/>
              <a:t> </a:t>
            </a:r>
            <a:r>
              <a:rPr lang="en-US" dirty="0"/>
              <a:t>events </a:t>
            </a:r>
            <a:r>
              <a:rPr lang="el-GR" dirty="0"/>
              <a:t>και την κλήση μιας μεθόδου όπου τροποποιεί και το </a:t>
            </a:r>
            <a:r>
              <a:rPr lang="en-US" dirty="0"/>
              <a:t>CSS </a:t>
            </a:r>
            <a:r>
              <a:rPr lang="el-GR" dirty="0"/>
              <a:t>της σελίδας.</a:t>
            </a:r>
          </a:p>
          <a:p>
            <a:r>
              <a:rPr lang="el-GR" dirty="0"/>
              <a:t>Πατώντας ο χρήστης κάποιο από τα κουμπιά που υπάρχουν δίπλα σε κάθε προϊόν </a:t>
            </a:r>
            <a:r>
              <a:rPr lang="en-US" dirty="0"/>
              <a:t>“Add to basket” </a:t>
            </a:r>
            <a:r>
              <a:rPr lang="el-GR" dirty="0"/>
              <a:t>καλείται μια ομώνυμη μέθοδος </a:t>
            </a:r>
            <a:r>
              <a:rPr lang="en-US" dirty="0"/>
              <a:t>JavaScript </a:t>
            </a:r>
            <a:r>
              <a:rPr lang="el-GR" dirty="0"/>
              <a:t>του αρχείου </a:t>
            </a:r>
            <a:r>
              <a:rPr lang="en-US" dirty="0"/>
              <a:t>myJs.js </a:t>
            </a:r>
            <a:r>
              <a:rPr lang="el-GR" dirty="0"/>
              <a:t>όπου με ένα </a:t>
            </a:r>
            <a:r>
              <a:rPr lang="en-US" dirty="0"/>
              <a:t>ajax call </a:t>
            </a:r>
            <a:r>
              <a:rPr lang="el-GR" dirty="0"/>
              <a:t>καλεί την μέθοδο </a:t>
            </a:r>
            <a:r>
              <a:rPr lang="en-US" dirty="0" err="1"/>
              <a:t>doGet</a:t>
            </a:r>
            <a:r>
              <a:rPr lang="en-US" dirty="0"/>
              <a:t> </a:t>
            </a:r>
            <a:r>
              <a:rPr lang="el-GR" dirty="0"/>
              <a:t>του </a:t>
            </a:r>
            <a:r>
              <a:rPr lang="en-US" dirty="0"/>
              <a:t>servlet AddToBasket.java</a:t>
            </a:r>
            <a:r>
              <a:rPr lang="el-GR" dirty="0"/>
              <a:t> .</a:t>
            </a:r>
          </a:p>
          <a:p>
            <a:r>
              <a:rPr lang="el-GR" dirty="0"/>
              <a:t>Στην μέθοδο </a:t>
            </a:r>
            <a:r>
              <a:rPr lang="en-US" dirty="0" err="1"/>
              <a:t>doGet</a:t>
            </a:r>
            <a:r>
              <a:rPr lang="en-US" dirty="0"/>
              <a:t> </a:t>
            </a:r>
            <a:r>
              <a:rPr lang="el-GR" dirty="0"/>
              <a:t>του </a:t>
            </a:r>
            <a:r>
              <a:rPr lang="en-US" dirty="0"/>
              <a:t>servlet </a:t>
            </a:r>
            <a:r>
              <a:rPr lang="en-US" dirty="0" err="1"/>
              <a:t>AddToBasket</a:t>
            </a:r>
            <a:r>
              <a:rPr lang="el-GR" dirty="0"/>
              <a:t> στην ουσία αποθηκεύουμε και ενημερώνουμε στο</a:t>
            </a:r>
            <a:r>
              <a:rPr lang="en-US" dirty="0"/>
              <a:t> session </a:t>
            </a:r>
            <a:r>
              <a:rPr lang="el-GR" dirty="0"/>
              <a:t>ένα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l-GR" dirty="0"/>
              <a:t>με τα </a:t>
            </a:r>
            <a:r>
              <a:rPr lang="en-US" dirty="0"/>
              <a:t>ids </a:t>
            </a:r>
            <a:r>
              <a:rPr lang="el-GR" dirty="0"/>
              <a:t>των προϊόντων που έχει προσθέσει ο χρήστης στο καλάθι του.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173883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89"/>
    </mc:Choice>
    <mc:Fallback>
      <p:transition spd="slow" advTm="28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94C93-C929-4E86-B161-310F00DA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Basket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81CBC5F-43E6-4762-942D-EBDBE745D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8276" y="1690688"/>
            <a:ext cx="4289676" cy="50797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C8311C6-2E4B-4E77-9494-AF3E802A3AC3}"/>
              </a:ext>
            </a:extLst>
          </p:cNvPr>
          <p:cNvSpPr txBox="1"/>
          <p:nvPr/>
        </p:nvSpPr>
        <p:spPr>
          <a:xfrm>
            <a:off x="5308028" y="1690688"/>
            <a:ext cx="173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Basket.jsp</a:t>
            </a:r>
            <a:r>
              <a:rPr lang="en-US" dirty="0"/>
              <a:t> part 1</a:t>
            </a:r>
          </a:p>
        </p:txBody>
      </p:sp>
    </p:spTree>
    <p:extLst>
      <p:ext uri="{BB962C8B-B14F-4D97-AF65-F5344CB8AC3E}">
        <p14:creationId xmlns:p14="http://schemas.microsoft.com/office/powerpoint/2010/main" xmlns="" val="1913332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3"/>
    </mc:Choice>
    <mc:Fallback>
      <p:transition spd="slow" advTm="35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94C93-C929-4E86-B161-310F00DA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Basket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09C8455-9BE5-47CA-ADDF-8F3B9681A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7434" y="1690688"/>
            <a:ext cx="4589299" cy="50278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BC68975-AF2D-4940-A1AC-0BED523011CA}"/>
              </a:ext>
            </a:extLst>
          </p:cNvPr>
          <p:cNvSpPr txBox="1"/>
          <p:nvPr/>
        </p:nvSpPr>
        <p:spPr>
          <a:xfrm>
            <a:off x="5645967" y="1690688"/>
            <a:ext cx="173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Basket.jsp</a:t>
            </a:r>
            <a:r>
              <a:rPr lang="en-US" dirty="0"/>
              <a:t> part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F4EE77-6F6F-4B25-885C-F8A5C5C2C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92750" y="2627933"/>
            <a:ext cx="4629796" cy="1333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BAB5A-2C50-4A3B-8910-CC9100328BE4}"/>
              </a:ext>
            </a:extLst>
          </p:cNvPr>
          <p:cNvSpPr txBox="1"/>
          <p:nvPr/>
        </p:nvSpPr>
        <p:spPr>
          <a:xfrm>
            <a:off x="7787080" y="3961619"/>
            <a:ext cx="270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method (myJs.js)</a:t>
            </a:r>
          </a:p>
        </p:txBody>
      </p:sp>
    </p:spTree>
    <p:extLst>
      <p:ext uri="{BB962C8B-B14F-4D97-AF65-F5344CB8AC3E}">
        <p14:creationId xmlns:p14="http://schemas.microsoft.com/office/powerpoint/2010/main" xmlns="" val="235918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62"/>
    </mc:Choice>
    <mc:Fallback>
      <p:transition spd="slow" advTm="562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94C93-C929-4E86-B161-310F00DA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Basket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7B5AA805-6EA4-4C22-B61B-DA7B627CF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0028" y="1956582"/>
            <a:ext cx="7316221" cy="310558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F9F3209-D661-4215-95AC-630FD656B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7455" y="4754100"/>
            <a:ext cx="2838846" cy="1590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65E1F1D-DBC6-4D09-87A6-0C6A22FAE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6259" y="1956582"/>
            <a:ext cx="3639058" cy="23434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C1373B-9FF5-4DC1-A763-549174CBB4E3}"/>
              </a:ext>
            </a:extLst>
          </p:cNvPr>
          <p:cNvSpPr txBox="1"/>
          <p:nvPr/>
        </p:nvSpPr>
        <p:spPr>
          <a:xfrm>
            <a:off x="922275" y="4300059"/>
            <a:ext cx="122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Basket.java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31FA6C6-CDB7-49ED-993D-3BCD57E53DFE}"/>
              </a:ext>
            </a:extLst>
          </p:cNvPr>
          <p:cNvSpPr txBox="1"/>
          <p:nvPr/>
        </p:nvSpPr>
        <p:spPr>
          <a:xfrm>
            <a:off x="838200" y="6344997"/>
            <a:ext cx="122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Basket.java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252ED2C-3085-4E33-9EB5-010A4E88727C}"/>
              </a:ext>
            </a:extLst>
          </p:cNvPr>
          <p:cNvSpPr txBox="1"/>
          <p:nvPr/>
        </p:nvSpPr>
        <p:spPr>
          <a:xfrm>
            <a:off x="4681575" y="5062165"/>
            <a:ext cx="265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Basket.java </a:t>
            </a:r>
            <a:r>
              <a:rPr lang="en-US" dirty="0" err="1"/>
              <a:t>doGet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109421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73"/>
    </mc:Choice>
    <mc:Fallback>
      <p:transition spd="slow" advTm="173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94C93-C929-4E86-B161-310F00DA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Basket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9EB4BAB-79D6-42ED-82E8-04D5E71A1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6663" y="2015541"/>
            <a:ext cx="7325747" cy="26292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567CE-AACE-40D2-A11D-796A80AD4D9E}"/>
              </a:ext>
            </a:extLst>
          </p:cNvPr>
          <p:cNvSpPr txBox="1"/>
          <p:nvPr/>
        </p:nvSpPr>
        <p:spPr>
          <a:xfrm>
            <a:off x="956663" y="4784995"/>
            <a:ext cx="271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Basket.java </a:t>
            </a:r>
            <a:r>
              <a:rPr lang="en-US" dirty="0" err="1"/>
              <a:t>doPost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2377352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21"/>
    </mc:Choice>
    <mc:Fallback>
      <p:transition spd="slow" advTm="42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94C93-C929-4E86-B161-310F00DA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Basket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5BD103A-36C3-4F01-840D-3C6C2996E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4388" y="1971185"/>
            <a:ext cx="7363853" cy="337232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BEBC4BC-31CF-4CD0-92AC-21384BF7444C}"/>
              </a:ext>
            </a:extLst>
          </p:cNvPr>
          <p:cNvSpPr txBox="1"/>
          <p:nvPr/>
        </p:nvSpPr>
        <p:spPr>
          <a:xfrm>
            <a:off x="954388" y="5439337"/>
            <a:ext cx="262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Order.java </a:t>
            </a:r>
            <a:r>
              <a:rPr lang="en-US" dirty="0" err="1"/>
              <a:t>doPost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1535803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70"/>
    </mc:Choice>
    <mc:Fallback>
      <p:transition spd="slow" advTm="57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94C93-C929-4E86-B161-310F00DA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Basket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5BBAFEF-7D87-49B5-9CB1-11542A74D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795" y="1817237"/>
            <a:ext cx="435133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FC870D1-E9F1-47EB-9D97-BD57883DCD96}"/>
              </a:ext>
            </a:extLst>
          </p:cNvPr>
          <p:cNvSpPr txBox="1"/>
          <p:nvPr/>
        </p:nvSpPr>
        <p:spPr>
          <a:xfrm>
            <a:off x="5327133" y="1817237"/>
            <a:ext cx="30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Order.java </a:t>
            </a:r>
            <a:r>
              <a:rPr lang="en-US" dirty="0" err="1"/>
              <a:t>insertOrder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145296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38"/>
    </mc:Choice>
    <mc:Fallback>
      <p:transition spd="slow" advTm="138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94C93-C929-4E86-B161-310F00DA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Basket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C8311C6-2E4B-4E77-9494-AF3E802A3AC3}"/>
              </a:ext>
            </a:extLst>
          </p:cNvPr>
          <p:cNvSpPr txBox="1"/>
          <p:nvPr/>
        </p:nvSpPr>
        <p:spPr>
          <a:xfrm>
            <a:off x="4611742" y="1750124"/>
            <a:ext cx="111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basket.jsp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C6F2A21D-18E4-4D16-B5A1-53BE169D6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0893" y="1750124"/>
            <a:ext cx="3157017" cy="4351338"/>
          </a:xfrm>
        </p:spPr>
      </p:pic>
    </p:spTree>
    <p:extLst>
      <p:ext uri="{BB962C8B-B14F-4D97-AF65-F5344CB8AC3E}">
        <p14:creationId xmlns:p14="http://schemas.microsoft.com/office/powerpoint/2010/main" xmlns="" val="315228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71"/>
    </mc:Choice>
    <mc:Fallback>
      <p:transition spd="slow" advTm="37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94C93-C929-4E86-B161-310F00DA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</a:t>
            </a:r>
            <a:r>
              <a:rPr lang="en-US" dirty="0"/>
              <a:t>Basket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B600C7-C8E4-48AA-9B20-AF9A1C3BB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dirty="0"/>
              <a:t>Στην σελίδα </a:t>
            </a:r>
            <a:r>
              <a:rPr lang="en-US" dirty="0" err="1"/>
              <a:t>basket.jsp</a:t>
            </a:r>
            <a:r>
              <a:rPr lang="en-US" dirty="0"/>
              <a:t> </a:t>
            </a:r>
            <a:r>
              <a:rPr lang="el-GR" dirty="0"/>
              <a:t>εμφανίζουμε δυναμικά μια λίστα με τα προϊόντα που έχει προσθέσει ο χρήστης στο καλάθι του ανακτώντας τα από την </a:t>
            </a:r>
            <a:r>
              <a:rPr lang="en-US" dirty="0"/>
              <a:t>session.</a:t>
            </a:r>
          </a:p>
          <a:p>
            <a:r>
              <a:rPr lang="el-GR" dirty="0"/>
              <a:t>Υπάρχει επίσης ένα πεδίο όπου μπορούμε να εισάγουμε κωδικό κουπονιού έκπτωσης. Για παράδειγμα εισάγοντας το κουπόνι «</a:t>
            </a:r>
            <a:r>
              <a:rPr lang="en-US" dirty="0" err="1"/>
              <a:t>studentdiscount</a:t>
            </a:r>
            <a:r>
              <a:rPr lang="el-GR" dirty="0"/>
              <a:t>» στην φόρμα κ πατώντας </a:t>
            </a:r>
            <a:r>
              <a:rPr lang="en-US" dirty="0"/>
              <a:t>Submit </a:t>
            </a:r>
            <a:r>
              <a:rPr lang="el-GR" dirty="0"/>
              <a:t>καλείτε με</a:t>
            </a:r>
            <a:r>
              <a:rPr lang="en-US" dirty="0"/>
              <a:t> </a:t>
            </a:r>
            <a:r>
              <a:rPr lang="el-GR" dirty="0"/>
              <a:t>η </a:t>
            </a:r>
            <a:r>
              <a:rPr lang="en-US" dirty="0"/>
              <a:t>Post</a:t>
            </a:r>
            <a:r>
              <a:rPr lang="el-GR" dirty="0"/>
              <a:t> μέθοδος του </a:t>
            </a:r>
            <a:r>
              <a:rPr lang="en-US" dirty="0"/>
              <a:t>servlet Basket.java </a:t>
            </a:r>
            <a:r>
              <a:rPr lang="el-GR" dirty="0"/>
              <a:t>όπου εφαρμόζουμε την αντίστοιχη έκπτωση μέσω του </a:t>
            </a:r>
            <a:r>
              <a:rPr lang="en-US" dirty="0"/>
              <a:t>session </a:t>
            </a:r>
            <a:r>
              <a:rPr lang="el-GR" dirty="0"/>
              <a:t>ώστε να ανανεωθεί η λίστα με τα προϊόντα κ την τιμή.</a:t>
            </a:r>
            <a:r>
              <a:rPr lang="en-US" dirty="0"/>
              <a:t> </a:t>
            </a:r>
            <a:endParaRPr lang="el-GR" dirty="0"/>
          </a:p>
          <a:p>
            <a:r>
              <a:rPr lang="el-GR" dirty="0"/>
              <a:t>Επίσης υπάρχει ένα </a:t>
            </a:r>
            <a:r>
              <a:rPr lang="en-US" dirty="0"/>
              <a:t>dropdown </a:t>
            </a:r>
            <a:r>
              <a:rPr lang="el-GR" dirty="0"/>
              <a:t>με κάποιες χώρες. Επιλέγοντας ο χρήστης την χώρα διαμονής του, καλείτε με </a:t>
            </a:r>
            <a:r>
              <a:rPr lang="en-US" dirty="0"/>
              <a:t>ajax call </a:t>
            </a:r>
            <a:r>
              <a:rPr lang="el-GR" dirty="0"/>
              <a:t>η </a:t>
            </a:r>
            <a:r>
              <a:rPr lang="en-US" dirty="0"/>
              <a:t>Get </a:t>
            </a:r>
            <a:r>
              <a:rPr lang="el-GR" dirty="0"/>
              <a:t>μέθοδος του </a:t>
            </a:r>
            <a:r>
              <a:rPr lang="en-US" dirty="0"/>
              <a:t>servlet Basket.java </a:t>
            </a:r>
            <a:r>
              <a:rPr lang="el-GR" dirty="0"/>
              <a:t>όπου ενημερώνουμε της τιμές με το καινούργιο ΦΠΑ βάση επιλογής της χώρας του χρήστη.</a:t>
            </a:r>
          </a:p>
          <a:p>
            <a:r>
              <a:rPr lang="el-GR" dirty="0"/>
              <a:t>Τέλος πατώντας το κουμπί </a:t>
            </a:r>
            <a:r>
              <a:rPr lang="el-GR" sz="2900" dirty="0"/>
              <a:t>«</a:t>
            </a:r>
            <a:r>
              <a:rPr lang="en-US" sz="2900" dirty="0"/>
              <a:t>Submit order</a:t>
            </a:r>
            <a:r>
              <a:rPr lang="el-GR" sz="2900" dirty="0"/>
              <a:t>» καλείτε η μέθοδος </a:t>
            </a:r>
            <a:r>
              <a:rPr lang="en-US" sz="2900" dirty="0"/>
              <a:t>Post </a:t>
            </a:r>
            <a:r>
              <a:rPr lang="el-GR" sz="2900" dirty="0"/>
              <a:t>του </a:t>
            </a:r>
            <a:r>
              <a:rPr lang="en-US" sz="2900" dirty="0"/>
              <a:t>servlet Order.java </a:t>
            </a:r>
            <a:r>
              <a:rPr lang="el-GR" sz="2900" dirty="0"/>
              <a:t>όπου αντλώντας από το </a:t>
            </a:r>
            <a:r>
              <a:rPr lang="en-US" sz="2900" dirty="0"/>
              <a:t>session </a:t>
            </a:r>
            <a:r>
              <a:rPr lang="el-GR" sz="2900" dirty="0"/>
              <a:t>τα κατάλληλα δεδομένα </a:t>
            </a:r>
            <a:r>
              <a:rPr lang="en-US" sz="2900" dirty="0"/>
              <a:t>(username, </a:t>
            </a:r>
            <a:r>
              <a:rPr lang="en-US" sz="2900" dirty="0" err="1"/>
              <a:t>productIds</a:t>
            </a:r>
            <a:r>
              <a:rPr lang="en-US" sz="2900" dirty="0"/>
              <a:t>)</a:t>
            </a:r>
            <a:r>
              <a:rPr lang="el-GR" sz="2900" dirty="0"/>
              <a:t> δημιουργούμε τα αντίστοιχα </a:t>
            </a:r>
            <a:r>
              <a:rPr lang="en-US" sz="2900" dirty="0"/>
              <a:t>insert queries </a:t>
            </a:r>
            <a:r>
              <a:rPr lang="el-GR" sz="2900" dirty="0"/>
              <a:t>για τους πίνακες </a:t>
            </a:r>
            <a:r>
              <a:rPr lang="en-US" sz="2900" dirty="0"/>
              <a:t>orders</a:t>
            </a:r>
            <a:r>
              <a:rPr lang="el-GR" sz="2900" dirty="0"/>
              <a:t>, </a:t>
            </a:r>
            <a:r>
              <a:rPr lang="en-US" sz="2900" dirty="0" err="1"/>
              <a:t>orderitem</a:t>
            </a:r>
            <a:r>
              <a:rPr lang="en-US" sz="2900" dirty="0"/>
              <a:t> </a:t>
            </a:r>
            <a:r>
              <a:rPr lang="el-GR" sz="2900" dirty="0"/>
              <a:t>και για να αποθηκεύσουμε την νέα παραγγελία του χρήστη και τα προϊόντα που περιέχει η παραγγελία αυτή στους αντίστοιχους πίνακες.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xmlns="" val="44633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12"/>
    </mc:Choice>
    <mc:Fallback>
      <p:transition spd="slow" advTm="61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D5178-B419-4D74-88B3-0554F7E4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Αρχιτεκτονική</a:t>
            </a:r>
            <a:r>
              <a:rPr lang="en-US" dirty="0"/>
              <a:t> – Web server/Servlets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C42F6D-AD6A-495E-9777-F645FFED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Αρχικά με την έναρξη ενός </a:t>
            </a:r>
            <a:r>
              <a:rPr lang="en-US" dirty="0"/>
              <a:t>session </a:t>
            </a:r>
            <a:r>
              <a:rPr lang="el-GR" dirty="0"/>
              <a:t>κατά το </a:t>
            </a:r>
            <a:r>
              <a:rPr lang="en-US" dirty="0"/>
              <a:t>Login </a:t>
            </a:r>
            <a:r>
              <a:rPr lang="el-GR" dirty="0"/>
              <a:t>του χρήστη, και στη συνέχεια με την αποστολή/λήψη δεδομένων με τον </a:t>
            </a:r>
            <a:r>
              <a:rPr lang="en-US" dirty="0"/>
              <a:t>frontend client (webpage) </a:t>
            </a:r>
            <a:r>
              <a:rPr lang="el-GR" dirty="0"/>
              <a:t>μέσω</a:t>
            </a:r>
            <a:r>
              <a:rPr lang="en-US" dirty="0"/>
              <a:t> http </a:t>
            </a:r>
            <a:r>
              <a:rPr lang="el-GR" dirty="0"/>
              <a:t>μεθόδων </a:t>
            </a:r>
            <a:r>
              <a:rPr lang="en-US" dirty="0"/>
              <a:t>(get/post)</a:t>
            </a:r>
            <a:r>
              <a:rPr lang="el-GR" dirty="0"/>
              <a:t>. Όλα αυτά τα δεδομένα, επεξεργάζονται κατάλληλα από το εκάστοτε </a:t>
            </a:r>
            <a:r>
              <a:rPr lang="en-US" dirty="0"/>
              <a:t>servlet</a:t>
            </a:r>
            <a:r>
              <a:rPr lang="el-GR" dirty="0"/>
              <a:t>/μέθοδο και καταλήγουν είτε σε κάποιον παραλήπτη (πχ </a:t>
            </a:r>
            <a:r>
              <a:rPr lang="en-US" dirty="0"/>
              <a:t>web page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είτε σε μια βάση δεδομένων.</a:t>
            </a:r>
          </a:p>
          <a:p>
            <a:r>
              <a:rPr lang="el-GR" dirty="0"/>
              <a:t>Στα </a:t>
            </a:r>
            <a:r>
              <a:rPr lang="en-US" dirty="0"/>
              <a:t>servlets</a:t>
            </a:r>
            <a:r>
              <a:rPr lang="el-GR" dirty="0"/>
              <a:t> επίσης όπως αναφέρθηκε, γίνεται και η επικοινωνία με την βάση δεδομένων στην οποία αποθηκεύουμε τα δεδομένα της εφαρμογής που χρειάζεται να αποθηκευτούν μόνιμα εκτός </a:t>
            </a:r>
            <a:r>
              <a:rPr lang="en-US" dirty="0"/>
              <a:t>session/cookie.</a:t>
            </a:r>
          </a:p>
        </p:txBody>
      </p:sp>
    </p:spTree>
    <p:extLst>
      <p:ext uri="{BB962C8B-B14F-4D97-AF65-F5344CB8AC3E}">
        <p14:creationId xmlns:p14="http://schemas.microsoft.com/office/powerpoint/2010/main" xmlns="" val="1641632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284"/>
    </mc:Choice>
    <mc:Fallback>
      <p:transition spd="slow" advTm="628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92793-BA79-4152-BDF5-7521782E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Αρχιτεκτονική</a:t>
            </a:r>
            <a:r>
              <a:rPr lang="en-US" dirty="0"/>
              <a:t> – </a:t>
            </a:r>
            <a:r>
              <a:rPr lang="el-GR" dirty="0"/>
              <a:t>Βάση δεδομένων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BE4E2-ED46-42D9-8E74-B786CBD3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Η εφαρμογή είναι βασισμένη και σε μια </a:t>
            </a:r>
            <a:r>
              <a:rPr lang="en-US" dirty="0"/>
              <a:t>relational </a:t>
            </a:r>
            <a:r>
              <a:rPr lang="el-GR" dirty="0"/>
              <a:t>βάση δεδομένων SQL και συγκεκριμένα την </a:t>
            </a:r>
            <a:r>
              <a:rPr lang="el-GR" dirty="0" err="1"/>
              <a:t>MySQL</a:t>
            </a:r>
            <a:r>
              <a:rPr lang="el-GR" dirty="0"/>
              <a:t>, για την αποθήκευση των δεδομένων της.</a:t>
            </a:r>
          </a:p>
          <a:p>
            <a:r>
              <a:rPr lang="el-GR" dirty="0"/>
              <a:t>Η </a:t>
            </a:r>
            <a:r>
              <a:rPr lang="en-US" dirty="0"/>
              <a:t>MySQL </a:t>
            </a:r>
            <a:r>
              <a:rPr lang="el-GR" dirty="0"/>
              <a:t>είναι ένα από τα δημοφιλέστερα </a:t>
            </a:r>
            <a:r>
              <a:rPr lang="en-US" dirty="0"/>
              <a:t>RDBMS </a:t>
            </a:r>
            <a:r>
              <a:rPr lang="el-GR" dirty="0"/>
              <a:t>όπως επίσης είναι και </a:t>
            </a:r>
            <a:r>
              <a:rPr lang="en-US" dirty="0"/>
              <a:t>open sourced.</a:t>
            </a:r>
            <a:endParaRPr lang="el-GR" dirty="0"/>
          </a:p>
          <a:p>
            <a:r>
              <a:rPr lang="el-GR" dirty="0"/>
              <a:t>Για τις ανάγκες της εφαρμογής υλοποιήθηκαν οι εξής 4 πίνακες: ο </a:t>
            </a:r>
            <a:r>
              <a:rPr lang="en-US" dirty="0" err="1"/>
              <a:t>myuser</a:t>
            </a:r>
            <a:r>
              <a:rPr lang="el-GR" dirty="0"/>
              <a:t> για την αποθήκευση των χρηστών και των στοιχείων τους, ο </a:t>
            </a:r>
            <a:r>
              <a:rPr lang="en-US" dirty="0"/>
              <a:t>products </a:t>
            </a:r>
            <a:r>
              <a:rPr lang="el-GR" dirty="0"/>
              <a:t>με τα στοιχεία των προϊόντων του συστήματος, ο </a:t>
            </a:r>
            <a:r>
              <a:rPr lang="en-US" dirty="0"/>
              <a:t>orders </a:t>
            </a:r>
            <a:r>
              <a:rPr lang="el-GR" dirty="0"/>
              <a:t>ο οποίος αντικατοπτρίζει τις παραγγελίες και την σύνδεση της κάθε παραγγελίας με κάποιον χρήστη και τέλος τον ο</a:t>
            </a:r>
            <a:r>
              <a:rPr lang="en-US" dirty="0" err="1"/>
              <a:t>rderitem</a:t>
            </a:r>
            <a:r>
              <a:rPr lang="en-US" dirty="0"/>
              <a:t> </a:t>
            </a:r>
            <a:r>
              <a:rPr lang="el-GR" dirty="0"/>
              <a:t>με τον οποίο γίνεται η σύνδεση μιας παραγγελίας με τα προϊόντα της.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5472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24"/>
    </mc:Choice>
    <mc:Fallback>
      <p:transition spd="slow" advTm="102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BD5D6A-B163-487D-996B-C5477755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Αρχιτεκτονική</a:t>
            </a:r>
            <a:r>
              <a:rPr lang="en-US" dirty="0"/>
              <a:t> –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75EC7C-F330-45D8-8769-F1C5B19D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/>
              <a:t>Ένα άλλο σημαντικό κομμάτι της εφαρμογής είναι το </a:t>
            </a:r>
            <a:r>
              <a:rPr lang="en-US" dirty="0"/>
              <a:t>frontend</a:t>
            </a:r>
            <a:r>
              <a:rPr lang="el-GR" dirty="0"/>
              <a:t>, η ιστοσελίδα η οποία </a:t>
            </a:r>
            <a:r>
              <a:rPr lang="el-GR" dirty="0" err="1"/>
              <a:t>σερβίρεται</a:t>
            </a:r>
            <a:r>
              <a:rPr lang="el-GR" dirty="0"/>
              <a:t> στον τελικό χρήστη και αποτελείται από κώδικα </a:t>
            </a:r>
            <a:r>
              <a:rPr lang="en-US" dirty="0"/>
              <a:t>html/JavaScript/CSS.</a:t>
            </a:r>
          </a:p>
          <a:p>
            <a:r>
              <a:rPr lang="el-GR" dirty="0"/>
              <a:t>Για την υλοποίηση των σελίδων χρησιμοποιήθηκε η τεχνολογία </a:t>
            </a:r>
            <a:r>
              <a:rPr lang="en-US" dirty="0"/>
              <a:t>JSP </a:t>
            </a:r>
            <a:r>
              <a:rPr lang="el-GR" dirty="0"/>
              <a:t>και το </a:t>
            </a:r>
            <a:r>
              <a:rPr lang="en-US" dirty="0"/>
              <a:t>server side rendering </a:t>
            </a:r>
            <a:r>
              <a:rPr lang="el-GR" dirty="0"/>
              <a:t>με τα οποία δίνεται η δυνατότητα κατασκευής δυναμικών σελίδων για τις ανάγκες της εφαρμογής.</a:t>
            </a:r>
          </a:p>
          <a:p>
            <a:r>
              <a:rPr lang="el-GR" dirty="0"/>
              <a:t>Πιο συγκεκριμένα, τροφοδοτώντας μια σελίδα </a:t>
            </a:r>
            <a:r>
              <a:rPr lang="en-US" dirty="0"/>
              <a:t>JSP </a:t>
            </a:r>
            <a:r>
              <a:rPr lang="el-GR" dirty="0"/>
              <a:t>με τα κατάλληλα δεδομένα από κάποια πηγή (</a:t>
            </a:r>
            <a:r>
              <a:rPr lang="en-US" dirty="0"/>
              <a:t>database, session </a:t>
            </a:r>
            <a:r>
              <a:rPr lang="el-GR" dirty="0"/>
              <a:t>κ.α.) παίρνουμε σαν αποτέλεσμα του </a:t>
            </a:r>
            <a:r>
              <a:rPr lang="en-US" dirty="0"/>
              <a:t>server side rendering</a:t>
            </a:r>
            <a:r>
              <a:rPr lang="el-GR" dirty="0"/>
              <a:t> την τελική σελίδα σε </a:t>
            </a:r>
            <a:r>
              <a:rPr lang="en-US" dirty="0"/>
              <a:t>html</a:t>
            </a:r>
            <a:r>
              <a:rPr lang="el-GR" dirty="0"/>
              <a:t> που θα παρουσιαστεί στον τελικό χρήστη μέσω του </a:t>
            </a:r>
            <a:r>
              <a:rPr lang="en-US" dirty="0"/>
              <a:t>browser </a:t>
            </a:r>
            <a:r>
              <a:rPr lang="el-GR" dirty="0"/>
              <a:t>και σε συνδυασμό με </a:t>
            </a:r>
            <a:r>
              <a:rPr lang="en-US" dirty="0"/>
              <a:t>CSS </a:t>
            </a:r>
            <a:r>
              <a:rPr lang="el-GR" dirty="0"/>
              <a:t>και </a:t>
            </a:r>
            <a:r>
              <a:rPr lang="en-US" dirty="0"/>
              <a:t>JavaScript </a:t>
            </a:r>
            <a:r>
              <a:rPr lang="el-GR" dirty="0"/>
              <a:t>έχουμε μια ολοκληρωμένη και σύγχρονη από άποψη τεχνολογιών ιστοσελίδα.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1812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03"/>
    </mc:Choice>
    <mc:Fallback>
      <p:transition spd="slow" advTm="80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BD5D6A-B163-487D-996B-C5477755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Οδηγίες εγκατάστασης/εκτέλεσης και προ-απαιτούμενά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75EC7C-F330-45D8-8769-F1C5B19D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 dirty="0"/>
              <a:t>Για λόγους ευκολίας και </a:t>
            </a:r>
            <a:r>
              <a:rPr lang="en-US" dirty="0"/>
              <a:t>portability,</a:t>
            </a:r>
            <a:r>
              <a:rPr lang="el-GR" dirty="0"/>
              <a:t> το στήσιμο του απαιτούμενου λογισμικού για να λειτουργήσει η εφαρμογή έγινε με τη χρήση του </a:t>
            </a:r>
            <a:r>
              <a:rPr lang="en-US" dirty="0"/>
              <a:t>docker </a:t>
            </a:r>
            <a:r>
              <a:rPr lang="el-GR" dirty="0"/>
              <a:t>και </a:t>
            </a:r>
            <a:r>
              <a:rPr lang="en-US" dirty="0"/>
              <a:t>docker-compose.</a:t>
            </a:r>
          </a:p>
          <a:p>
            <a:r>
              <a:rPr lang="el-GR" dirty="0"/>
              <a:t>Απαραίτητο είναι να υπάρχει εγκαταστημένο</a:t>
            </a:r>
            <a:r>
              <a:rPr lang="en-US" dirty="0"/>
              <a:t> </a:t>
            </a:r>
            <a:r>
              <a:rPr lang="el-GR" dirty="0"/>
              <a:t>το </a:t>
            </a:r>
            <a:r>
              <a:rPr lang="en-US" dirty="0"/>
              <a:t>Java </a:t>
            </a:r>
            <a:r>
              <a:rPr lang="el-GR" dirty="0"/>
              <a:t>8 </a:t>
            </a:r>
            <a:r>
              <a:rPr lang="en-US" dirty="0"/>
              <a:t>JDK </a:t>
            </a:r>
            <a:r>
              <a:rPr lang="el-GR" dirty="0"/>
              <a:t>και η έκδοση </a:t>
            </a:r>
            <a:r>
              <a:rPr lang="en-US" dirty="0"/>
              <a:t>docker </a:t>
            </a:r>
            <a:r>
              <a:rPr lang="el-GR" dirty="0"/>
              <a:t>για το λειτουργικό που θα γίνει η εγκατάσταση.</a:t>
            </a:r>
          </a:p>
          <a:p>
            <a:r>
              <a:rPr lang="el-GR" dirty="0"/>
              <a:t>Βήματα:</a:t>
            </a:r>
          </a:p>
          <a:p>
            <a:pPr marL="514350" indent="-514350">
              <a:buAutoNum type="arabicParenR"/>
            </a:pPr>
            <a:r>
              <a:rPr lang="en-US" dirty="0"/>
              <a:t>docker-compose up -d –build</a:t>
            </a:r>
            <a:endParaRPr lang="el-GR" dirty="0"/>
          </a:p>
          <a:p>
            <a:pPr marL="514350" indent="-514350">
              <a:buAutoNum type="arabicParenR"/>
            </a:pPr>
            <a:r>
              <a:rPr lang="en-US" dirty="0" err="1"/>
              <a:t>javac</a:t>
            </a:r>
            <a:r>
              <a:rPr lang="en-US" dirty="0"/>
              <a:t> -cp "./webapps/</a:t>
            </a:r>
            <a:r>
              <a:rPr lang="en-US" dirty="0" err="1"/>
              <a:t>mysite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/jar/*" -d ./webapps/</a:t>
            </a:r>
            <a:r>
              <a:rPr lang="en-US" dirty="0" err="1"/>
              <a:t>mysite</a:t>
            </a:r>
            <a:r>
              <a:rPr lang="en-US" dirty="0"/>
              <a:t>/WEB-INF/classes ./webapps/</a:t>
            </a:r>
            <a:r>
              <a:rPr lang="en-US" dirty="0" err="1"/>
              <a:t>mysite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/*.java</a:t>
            </a:r>
            <a:endParaRPr lang="el-GR" dirty="0"/>
          </a:p>
          <a:p>
            <a:pPr marL="514350" indent="-514350">
              <a:buAutoNum type="arabicParenR"/>
            </a:pPr>
            <a:r>
              <a:rPr lang="en-US" dirty="0"/>
              <a:t>cat </a:t>
            </a:r>
            <a:r>
              <a:rPr lang="en-US" dirty="0" err="1"/>
              <a:t>backup.sql</a:t>
            </a:r>
            <a:r>
              <a:rPr lang="en-US" dirty="0"/>
              <a:t> | docker exec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project_mysql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mysql</a:t>
            </a:r>
            <a:r>
              <a:rPr lang="en-US" dirty="0"/>
              <a:t> -u root --password=root </a:t>
            </a:r>
            <a:r>
              <a:rPr lang="en-US" dirty="0" err="1"/>
              <a:t>db</a:t>
            </a:r>
            <a:endParaRPr lang="el-GR" dirty="0"/>
          </a:p>
          <a:p>
            <a:pPr marL="514350" indent="-514350">
              <a:buAutoNum type="arabicParenR" startAt="4"/>
            </a:pPr>
            <a:r>
              <a:rPr lang="el-GR" dirty="0"/>
              <a:t>Άνοιγμα στον </a:t>
            </a:r>
            <a:r>
              <a:rPr lang="en-US" dirty="0"/>
              <a:t>browser </a:t>
            </a:r>
            <a:r>
              <a:rPr lang="el-GR" dirty="0"/>
              <a:t>τη σελίδα </a:t>
            </a:r>
            <a:r>
              <a:rPr lang="en-US" dirty="0">
                <a:hlinkClick r:id="rId2"/>
              </a:rPr>
              <a:t>http://localhost:8888/mysite</a:t>
            </a:r>
            <a:endParaRPr lang="el-GR" dirty="0"/>
          </a:p>
          <a:p>
            <a:pPr marL="514350" indent="-514350">
              <a:buAutoNum type="arabicParenR" startAt="4"/>
            </a:pPr>
            <a:r>
              <a:rPr lang="el-GR" dirty="0"/>
              <a:t>Χρήστης για δοκιμές </a:t>
            </a:r>
            <a:r>
              <a:rPr lang="en-US" dirty="0"/>
              <a:t>admin/admin.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1945603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80"/>
    </mc:Choice>
    <mc:Fallback>
      <p:transition spd="slow" advTm="78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94C93-C929-4E86-B161-310F00DA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κώδικα/λειτουργιών – Γενικά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E875F2C-A373-40C6-8D8D-4FF3A5573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3472" y="1690688"/>
            <a:ext cx="5325218" cy="293410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D4287F-1197-4663-8774-C07FBA7CC85A}"/>
              </a:ext>
            </a:extLst>
          </p:cNvPr>
          <p:cNvSpPr txBox="1"/>
          <p:nvPr/>
        </p:nvSpPr>
        <p:spPr>
          <a:xfrm>
            <a:off x="838200" y="4624797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DatabaseConnection.java</a:t>
            </a:r>
          </a:p>
        </p:txBody>
      </p:sp>
    </p:spTree>
    <p:extLst>
      <p:ext uri="{BB962C8B-B14F-4D97-AF65-F5344CB8AC3E}">
        <p14:creationId xmlns:p14="http://schemas.microsoft.com/office/powerpoint/2010/main" xmlns="" val="230127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6"/>
    </mc:Choice>
    <mc:Fallback>
      <p:transition spd="slow" advTm="50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151699-BB53-42CD-A34B-9470F9A5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κώδικα /λειτουργιών – </a:t>
            </a:r>
            <a:r>
              <a:rPr lang="en-US" dirty="0"/>
              <a:t>Login Page Servlet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592CD55-152D-4144-944A-9063735F9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285" y="1795244"/>
            <a:ext cx="5773464" cy="49082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496ED2-96F1-47CC-A981-E69871980D7F}"/>
              </a:ext>
            </a:extLst>
          </p:cNvPr>
          <p:cNvSpPr txBox="1"/>
          <p:nvPr/>
        </p:nvSpPr>
        <p:spPr>
          <a:xfrm>
            <a:off x="6837027" y="179524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login.jsp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607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62"/>
    </mc:Choice>
    <mc:Fallback>
      <p:transition spd="slow" advTm="36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6188</TotalTime>
  <Words>1351</Words>
  <Application>Microsoft Office PowerPoint</Application>
  <PresentationFormat>Προσαρμογή</PresentationFormat>
  <Paragraphs>112</Paragraphs>
  <Slides>38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38</vt:i4>
      </vt:variant>
    </vt:vector>
  </HeadingPairs>
  <TitlesOfParts>
    <vt:vector size="39" baseType="lpstr">
      <vt:lpstr>Office Theme</vt:lpstr>
      <vt:lpstr>         ΔΙΑΔΙΚΤΥΟ ΚΑΙ ΕΦΑΡΜΟΓΕΣ / ΔΙΚΤΥΑΚΟΣ ΠΡΟΓΡΑΜΜΑΤΙΣΜΟΣ  ΝΙΚΟΛΑΟΣ ΣΑΡΚΙΡΗΣ Α.Μ.:03114751</vt:lpstr>
      <vt:lpstr>Περιγραφή εφαρμογής</vt:lpstr>
      <vt:lpstr>Αρχιτεκτονική – Web server/Servlets</vt:lpstr>
      <vt:lpstr>Αρχιτεκτονική – Web server/Servlets</vt:lpstr>
      <vt:lpstr>Αρχιτεκτονική – Βάση δεδομένων</vt:lpstr>
      <vt:lpstr>Αρχιτεκτονική – Web Page</vt:lpstr>
      <vt:lpstr>Οδηγίες εγκατάστασης/εκτέλεσης και προ-απαιτούμενά</vt:lpstr>
      <vt:lpstr>Παρουσίαση κώδικα/λειτουργιών – Γενικά</vt:lpstr>
      <vt:lpstr>Παρουσίαση κώδικα /λειτουργιών – Login Page Servlet</vt:lpstr>
      <vt:lpstr>Παρουσίαση κώδικα /λειτουργιών – Login Page Servlet</vt:lpstr>
      <vt:lpstr>Παρουσίαση κώδικα /λειτουργιών – Login Page Servlet</vt:lpstr>
      <vt:lpstr>Παρουσίαση κώδικα /λειτουργιών – Login Page Servlet</vt:lpstr>
      <vt:lpstr>Παρουσίαση κώδικα/λειτουργιών – Login Page</vt:lpstr>
      <vt:lpstr>Παρουσίαση κώδικα/λειτουργιών – Myhomepage Page</vt:lpstr>
      <vt:lpstr>Παρουσίαση κώδικα/λειτουργιών – Myhomepage Page</vt:lpstr>
      <vt:lpstr>Παρουσίαση κώδικα/λειτουργιών – Myhomepage Page</vt:lpstr>
      <vt:lpstr>Παρουσίαση κώδικα/λειτουργιών – New user Page</vt:lpstr>
      <vt:lpstr>Παρουσίαση κώδικα/λειτουργιών – New user Page</vt:lpstr>
      <vt:lpstr>Παρουσίαση κώδικα/λειτουργιών – New user Page</vt:lpstr>
      <vt:lpstr>Παρουσίαση κώδικα/λειτουργιών – New user Page</vt:lpstr>
      <vt:lpstr>Παρουσίαση κώδικα/λειτουργιών – New user Page</vt:lpstr>
      <vt:lpstr>Παρουσίαση κώδικα/λειτουργιών – Page update Page</vt:lpstr>
      <vt:lpstr>Παρουσίαση κώδικα/λειτουργιών – Page update Page</vt:lpstr>
      <vt:lpstr>Παρουσίαση κώδικα/λειτουργιών – Page update Page</vt:lpstr>
      <vt:lpstr>Παρουσίαση κώδικα/λειτουργιών – Page update Page</vt:lpstr>
      <vt:lpstr>Παρουσίαση κώδικα/λειτουργιών – Page update Page</vt:lpstr>
      <vt:lpstr>Παρουσίαση κώδικα/λειτουργιών – Products Page</vt:lpstr>
      <vt:lpstr>Παρουσίαση κώδικα/λειτουργιών – Products Page</vt:lpstr>
      <vt:lpstr>Παρουσίαση κώδικα/λειτουργιών – Products Page</vt:lpstr>
      <vt:lpstr>Παρουσίαση κώδικα/λειτουργιών – Products Page</vt:lpstr>
      <vt:lpstr>Παρουσίαση κώδικα/λειτουργιών – Basket Page</vt:lpstr>
      <vt:lpstr>Παρουσίαση κώδικα/λειτουργιών – Basket Page</vt:lpstr>
      <vt:lpstr>Παρουσίαση κώδικα/λειτουργιών – Basket Page</vt:lpstr>
      <vt:lpstr>Παρουσίαση κώδικα/λειτουργιών – Basket Page</vt:lpstr>
      <vt:lpstr>Παρουσίαση κώδικα/λειτουργιών – Basket Page</vt:lpstr>
      <vt:lpstr>Παρουσίαση κώδικα/λειτουργιών – Basket Page</vt:lpstr>
      <vt:lpstr>Παρουσίαση κώδικα/λειτουργιών – Basket Page</vt:lpstr>
      <vt:lpstr>Παρουσίαση κώδικα/λειτουργιών – Basket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ΔΙΑΔΙΚΤΥΟ ΚΑΙ ΕΦΑΡΜΟΓΕΣ / ΔΙΚΤΥΑΚΟΣ ΠΡΟΓΡΑΜΜΑΤΙΣΜΟΣ</dc:title>
  <dc:creator>jim</dc:creator>
  <cp:lastModifiedBy>pc</cp:lastModifiedBy>
  <cp:revision>37</cp:revision>
  <dcterms:created xsi:type="dcterms:W3CDTF">2020-09-24T13:28:18Z</dcterms:created>
  <dcterms:modified xsi:type="dcterms:W3CDTF">2020-09-30T08:03:11Z</dcterms:modified>
</cp:coreProperties>
</file>