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77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0000A00000000000000" pitchFamily="2" charset="0"/>
      <p:bold r:id="rId26"/>
      <p:boldItalic r:id="rId27"/>
    </p:embeddedFont>
    <p:embeddedFont>
      <p:font typeface="Tajawal" panose="020B0604020202020204" charset="-78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F"/>
    <a:srgbClr val="4E5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958B70-BCC5-4B89-844C-702E70C98DED}">
  <a:tblStyle styleId="{68958B70-BCC5-4B89-844C-702E70C98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09" autoAdjust="0"/>
  </p:normalViewPr>
  <p:slideViewPr>
    <p:cSldViewPr snapToGrid="0">
      <p:cViewPr varScale="1">
        <p:scale>
          <a:sx n="124" d="100"/>
          <a:sy n="124" d="100"/>
        </p:scale>
        <p:origin x="12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3BDF3-BBBA-4DEC-A404-FC2D965C8B8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6F3B79AD-B977-428B-A6E1-82140CC0284B}">
      <dgm:prSet phldrT="[Κείμενο]"/>
      <dgm:spPr/>
      <dgm:t>
        <a:bodyPr/>
        <a:lstStyle/>
        <a:p>
          <a:r>
            <a:rPr lang="en-US" dirty="0"/>
            <a:t>Importing RTL files in Vivado</a:t>
          </a:r>
          <a:endParaRPr lang="el-GR" dirty="0"/>
        </a:p>
      </dgm:t>
    </dgm:pt>
    <dgm:pt modelId="{8DBB52D9-8175-45B0-A859-4035DF0DA2D8}" type="parTrans" cxnId="{A2151A2A-9E48-4779-977F-0BA51A1BAEC6}">
      <dgm:prSet/>
      <dgm:spPr/>
      <dgm:t>
        <a:bodyPr/>
        <a:lstStyle/>
        <a:p>
          <a:endParaRPr lang="el-GR"/>
        </a:p>
      </dgm:t>
    </dgm:pt>
    <dgm:pt modelId="{9E818284-1A1B-4A48-9B4A-DFC927DB747A}" type="sibTrans" cxnId="{A2151A2A-9E48-4779-977F-0BA51A1BAEC6}">
      <dgm:prSet/>
      <dgm:spPr/>
      <dgm:t>
        <a:bodyPr/>
        <a:lstStyle/>
        <a:p>
          <a:endParaRPr lang="el-GR"/>
        </a:p>
      </dgm:t>
    </dgm:pt>
    <dgm:pt modelId="{41E4393B-AA59-4D38-A451-B6107D2811FB}">
      <dgm:prSet phldrT="[Κείμενο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Target device: Zedboard</a:t>
          </a:r>
          <a:endParaRPr lang="el-GR" dirty="0">
            <a:solidFill>
              <a:schemeClr val="bg1"/>
            </a:solidFill>
          </a:endParaRPr>
        </a:p>
      </dgm:t>
    </dgm:pt>
    <dgm:pt modelId="{382EFC0E-93A3-47BA-8C6C-FB744092D098}" type="parTrans" cxnId="{D6ACE1E9-9112-4DF1-BCC0-65C1C4285F1E}">
      <dgm:prSet/>
      <dgm:spPr/>
      <dgm:t>
        <a:bodyPr/>
        <a:lstStyle/>
        <a:p>
          <a:endParaRPr lang="el-GR"/>
        </a:p>
      </dgm:t>
    </dgm:pt>
    <dgm:pt modelId="{3B3978CB-1FC7-4723-8A7E-6981FCB7899F}" type="sibTrans" cxnId="{D6ACE1E9-9112-4DF1-BCC0-65C1C4285F1E}">
      <dgm:prSet/>
      <dgm:spPr/>
      <dgm:t>
        <a:bodyPr/>
        <a:lstStyle/>
        <a:p>
          <a:endParaRPr lang="el-GR"/>
        </a:p>
      </dgm:t>
    </dgm:pt>
    <dgm:pt modelId="{6A1FAF51-FB5F-4DC1-AC21-B4899658B2B8}">
      <dgm:prSet phldrT="[Κείμενο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Pre-synthesis behavioral sim</a:t>
          </a:r>
          <a:endParaRPr lang="el-GR" dirty="0">
            <a:solidFill>
              <a:schemeClr val="bg1"/>
            </a:solidFill>
          </a:endParaRPr>
        </a:p>
      </dgm:t>
    </dgm:pt>
    <dgm:pt modelId="{FBE843E2-2268-4C6C-9DED-2BA7228547FA}" type="parTrans" cxnId="{DAD3133B-3788-4D82-8B51-FCAFAEE40DB0}">
      <dgm:prSet/>
      <dgm:spPr/>
      <dgm:t>
        <a:bodyPr/>
        <a:lstStyle/>
        <a:p>
          <a:endParaRPr lang="el-GR"/>
        </a:p>
      </dgm:t>
    </dgm:pt>
    <dgm:pt modelId="{D6D3CF0D-7656-418C-B1E8-F527AF56B42D}" type="sibTrans" cxnId="{DAD3133B-3788-4D82-8B51-FCAFAEE40DB0}">
      <dgm:prSet/>
      <dgm:spPr/>
      <dgm:t>
        <a:bodyPr/>
        <a:lstStyle/>
        <a:p>
          <a:endParaRPr lang="el-GR"/>
        </a:p>
      </dgm:t>
    </dgm:pt>
    <dgm:pt modelId="{E2EB1395-5F06-4AD8-8A5A-DBEA7253C767}">
      <dgm:prSet phldrT="[Κείμενο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Adding constraints for the utilization to be accurate</a:t>
          </a:r>
          <a:endParaRPr lang="el-GR" dirty="0">
            <a:solidFill>
              <a:schemeClr val="bg1"/>
            </a:solidFill>
          </a:endParaRPr>
        </a:p>
      </dgm:t>
    </dgm:pt>
    <dgm:pt modelId="{9AA21923-4165-476F-9FBB-857DE2B5E72A}" type="parTrans" cxnId="{0D9FBDA0-E9D7-41C5-941C-7E9EF44F9108}">
      <dgm:prSet/>
      <dgm:spPr/>
      <dgm:t>
        <a:bodyPr/>
        <a:lstStyle/>
        <a:p>
          <a:endParaRPr lang="el-GR"/>
        </a:p>
      </dgm:t>
    </dgm:pt>
    <dgm:pt modelId="{2236EAF6-68F5-45C0-B4F1-3759237CF09D}" type="sibTrans" cxnId="{0D9FBDA0-E9D7-41C5-941C-7E9EF44F9108}">
      <dgm:prSet/>
      <dgm:spPr/>
      <dgm:t>
        <a:bodyPr/>
        <a:lstStyle/>
        <a:p>
          <a:endParaRPr lang="el-GR"/>
        </a:p>
      </dgm:t>
    </dgm:pt>
    <dgm:pt modelId="{BE60F25E-BF38-42A7-B0C4-7F8EA3F5DC9D}">
      <dgm:prSet phldrT="[Κείμενο]"/>
      <dgm:spPr/>
      <dgm:t>
        <a:bodyPr/>
        <a:lstStyle/>
        <a:p>
          <a:r>
            <a:rPr lang="en-US" dirty="0"/>
            <a:t>Simulation for filter compliance</a:t>
          </a:r>
          <a:endParaRPr lang="el-GR" dirty="0"/>
        </a:p>
      </dgm:t>
    </dgm:pt>
    <dgm:pt modelId="{38714EAF-0C6C-478F-B019-BDBD24D9CCD5}" type="sibTrans" cxnId="{DB7D5E0D-CA49-4A0D-A406-FACBF6CC242C}">
      <dgm:prSet/>
      <dgm:spPr/>
      <dgm:t>
        <a:bodyPr/>
        <a:lstStyle/>
        <a:p>
          <a:endParaRPr lang="el-GR"/>
        </a:p>
      </dgm:t>
    </dgm:pt>
    <dgm:pt modelId="{CCB430AA-765A-453E-921E-7BBBA4C25B32}" type="parTrans" cxnId="{DB7D5E0D-CA49-4A0D-A406-FACBF6CC242C}">
      <dgm:prSet/>
      <dgm:spPr/>
      <dgm:t>
        <a:bodyPr/>
        <a:lstStyle/>
        <a:p>
          <a:endParaRPr lang="el-GR"/>
        </a:p>
      </dgm:t>
    </dgm:pt>
    <dgm:pt modelId="{3A6E4353-077E-4446-8333-D24D25002F2D}">
      <dgm:prSet phldrT="[Κείμενο]"/>
      <dgm:spPr/>
      <dgm:t>
        <a:bodyPr/>
        <a:lstStyle/>
        <a:p>
          <a:r>
            <a:rPr lang="en-US" dirty="0"/>
            <a:t>Synthesis to obtain filter utilization</a:t>
          </a:r>
          <a:endParaRPr lang="el-GR" dirty="0"/>
        </a:p>
      </dgm:t>
    </dgm:pt>
    <dgm:pt modelId="{0D16F1A0-AA5B-44E9-9DE5-53AFE3D52946}" type="sibTrans" cxnId="{708E82EF-A245-423F-BE91-07C010774090}">
      <dgm:prSet/>
      <dgm:spPr/>
      <dgm:t>
        <a:bodyPr/>
        <a:lstStyle/>
        <a:p>
          <a:endParaRPr lang="el-GR"/>
        </a:p>
      </dgm:t>
    </dgm:pt>
    <dgm:pt modelId="{93DD781F-3DBA-4DE0-B830-1BD497257F57}" type="parTrans" cxnId="{708E82EF-A245-423F-BE91-07C010774090}">
      <dgm:prSet/>
      <dgm:spPr/>
      <dgm:t>
        <a:bodyPr/>
        <a:lstStyle/>
        <a:p>
          <a:endParaRPr lang="el-GR"/>
        </a:p>
      </dgm:t>
    </dgm:pt>
    <dgm:pt modelId="{F81FAD2F-2096-4575-90F3-CED2E032F424}">
      <dgm:prSet phldrT="[Κείμενο]"/>
      <dgm:spPr/>
      <dgm:t>
        <a:bodyPr/>
        <a:lstStyle/>
        <a:p>
          <a:r>
            <a:rPr lang="en-US" dirty="0"/>
            <a:t>Implementation for more accurate results</a:t>
          </a:r>
          <a:endParaRPr lang="el-GR" dirty="0"/>
        </a:p>
      </dgm:t>
    </dgm:pt>
    <dgm:pt modelId="{5F308E4D-BE2A-4F5C-9E78-5AAD568A550F}" type="parTrans" cxnId="{5795E0FA-8F4D-4983-A52B-1CA4AAE29F8D}">
      <dgm:prSet/>
      <dgm:spPr/>
      <dgm:t>
        <a:bodyPr/>
        <a:lstStyle/>
        <a:p>
          <a:endParaRPr lang="el-GR"/>
        </a:p>
      </dgm:t>
    </dgm:pt>
    <dgm:pt modelId="{D9AFEB9B-5825-4F36-BC63-FCE4C9B855B0}" type="sibTrans" cxnId="{5795E0FA-8F4D-4983-A52B-1CA4AAE29F8D}">
      <dgm:prSet/>
      <dgm:spPr/>
      <dgm:t>
        <a:bodyPr/>
        <a:lstStyle/>
        <a:p>
          <a:endParaRPr lang="el-GR"/>
        </a:p>
      </dgm:t>
    </dgm:pt>
    <dgm:pt modelId="{521406C1-80E4-44D8-BC23-F10122D5B3FE}">
      <dgm:prSet phldrT="[Κείμενο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Post-implementation simulations for actual filter output</a:t>
          </a:r>
          <a:endParaRPr lang="el-GR" dirty="0">
            <a:solidFill>
              <a:schemeClr val="bg1"/>
            </a:solidFill>
          </a:endParaRPr>
        </a:p>
      </dgm:t>
    </dgm:pt>
    <dgm:pt modelId="{3F8A18E2-9F75-47BC-98E8-45FBA19A8CB4}" type="parTrans" cxnId="{5D90F782-8081-484B-921E-E46861FF9E0B}">
      <dgm:prSet/>
      <dgm:spPr/>
      <dgm:t>
        <a:bodyPr/>
        <a:lstStyle/>
        <a:p>
          <a:endParaRPr lang="el-GR"/>
        </a:p>
      </dgm:t>
    </dgm:pt>
    <dgm:pt modelId="{76E87CC7-B304-4F15-A866-8F200F39225D}" type="sibTrans" cxnId="{5D90F782-8081-484B-921E-E46861FF9E0B}">
      <dgm:prSet/>
      <dgm:spPr/>
      <dgm:t>
        <a:bodyPr/>
        <a:lstStyle/>
        <a:p>
          <a:endParaRPr lang="el-GR"/>
        </a:p>
      </dgm:t>
    </dgm:pt>
    <dgm:pt modelId="{212C9622-46A1-431A-935A-7D5AEAC116FD}" type="pres">
      <dgm:prSet presAssocID="{7B33BDF3-BBBA-4DEC-A404-FC2D965C8B8E}" presName="rootnode" presStyleCnt="0">
        <dgm:presLayoutVars>
          <dgm:chMax/>
          <dgm:chPref/>
          <dgm:dir/>
          <dgm:animLvl val="lvl"/>
        </dgm:presLayoutVars>
      </dgm:prSet>
      <dgm:spPr/>
    </dgm:pt>
    <dgm:pt modelId="{486CEE08-C0EE-4A44-BAC3-BF2D83430D78}" type="pres">
      <dgm:prSet presAssocID="{6F3B79AD-B977-428B-A6E1-82140CC0284B}" presName="composite" presStyleCnt="0"/>
      <dgm:spPr/>
    </dgm:pt>
    <dgm:pt modelId="{0ED3A71A-D699-4437-917D-D9E0C3440B2E}" type="pres">
      <dgm:prSet presAssocID="{6F3B79AD-B977-428B-A6E1-82140CC0284B}" presName="bentUpArrow1" presStyleLbl="alignImgPlace1" presStyleIdx="0" presStyleCnt="3"/>
      <dgm:spPr/>
    </dgm:pt>
    <dgm:pt modelId="{A409178E-1189-4715-A7F5-FC658F359CA0}" type="pres">
      <dgm:prSet presAssocID="{6F3B79AD-B977-428B-A6E1-82140CC0284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D482E09-4003-4577-B31B-B9D39BD19658}" type="pres">
      <dgm:prSet presAssocID="{6F3B79AD-B977-428B-A6E1-82140CC0284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32BD170-C42F-42BE-94E9-3EAADC77639D}" type="pres">
      <dgm:prSet presAssocID="{9E818284-1A1B-4A48-9B4A-DFC927DB747A}" presName="sibTrans" presStyleCnt="0"/>
      <dgm:spPr/>
    </dgm:pt>
    <dgm:pt modelId="{483680AA-0B6A-4AEE-AFFE-5C2E3E6BAE65}" type="pres">
      <dgm:prSet presAssocID="{BE60F25E-BF38-42A7-B0C4-7F8EA3F5DC9D}" presName="composite" presStyleCnt="0"/>
      <dgm:spPr/>
    </dgm:pt>
    <dgm:pt modelId="{3A967542-C9B8-42BB-AE15-7724A07F914B}" type="pres">
      <dgm:prSet presAssocID="{BE60F25E-BF38-42A7-B0C4-7F8EA3F5DC9D}" presName="bentUpArrow1" presStyleLbl="alignImgPlace1" presStyleIdx="1" presStyleCnt="3"/>
      <dgm:spPr/>
    </dgm:pt>
    <dgm:pt modelId="{8B2E9849-0F91-466C-955D-A073986D7366}" type="pres">
      <dgm:prSet presAssocID="{BE60F25E-BF38-42A7-B0C4-7F8EA3F5DC9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C818DD6-B77D-4EB6-8927-C591EA26B09B}" type="pres">
      <dgm:prSet presAssocID="{BE60F25E-BF38-42A7-B0C4-7F8EA3F5DC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A7EECAC-DB47-4AD1-A102-DC8F91EE3345}" type="pres">
      <dgm:prSet presAssocID="{38714EAF-0C6C-478F-B019-BDBD24D9CCD5}" presName="sibTrans" presStyleCnt="0"/>
      <dgm:spPr/>
    </dgm:pt>
    <dgm:pt modelId="{C261481E-B3D2-45B5-8CEA-0DCD19ADE3FB}" type="pres">
      <dgm:prSet presAssocID="{3A6E4353-077E-4446-8333-D24D25002F2D}" presName="composite" presStyleCnt="0"/>
      <dgm:spPr/>
    </dgm:pt>
    <dgm:pt modelId="{03D15849-7D6B-4E7F-A5DF-B5E38A342244}" type="pres">
      <dgm:prSet presAssocID="{3A6E4353-077E-4446-8333-D24D25002F2D}" presName="bentUpArrow1" presStyleLbl="alignImgPlace1" presStyleIdx="2" presStyleCnt="3"/>
      <dgm:spPr/>
    </dgm:pt>
    <dgm:pt modelId="{E64B43BB-3E4F-4DC5-9E13-FE8C88DFFEFB}" type="pres">
      <dgm:prSet presAssocID="{3A6E4353-077E-4446-8333-D24D25002F2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CA85188-72F8-4E06-B543-8FCBAC5266C9}" type="pres">
      <dgm:prSet presAssocID="{3A6E4353-077E-4446-8333-D24D25002F2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087A645-2084-438E-A7A1-C9094C47A6FB}" type="pres">
      <dgm:prSet presAssocID="{0D16F1A0-AA5B-44E9-9DE5-53AFE3D52946}" presName="sibTrans" presStyleCnt="0"/>
      <dgm:spPr/>
    </dgm:pt>
    <dgm:pt modelId="{A3977258-920B-47A8-9B95-6BC3FB592F24}" type="pres">
      <dgm:prSet presAssocID="{F81FAD2F-2096-4575-90F3-CED2E032F424}" presName="composite" presStyleCnt="0"/>
      <dgm:spPr/>
    </dgm:pt>
    <dgm:pt modelId="{699E492A-39F5-42B4-A0F0-F9DE1F0B7DC5}" type="pres">
      <dgm:prSet presAssocID="{F81FAD2F-2096-4575-90F3-CED2E032F424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CE62C332-DC40-4643-93FC-0EA6FE39AFE4}" type="pres">
      <dgm:prSet presAssocID="{F81FAD2F-2096-4575-90F3-CED2E032F424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7D5E0D-CA49-4A0D-A406-FACBF6CC242C}" srcId="{7B33BDF3-BBBA-4DEC-A404-FC2D965C8B8E}" destId="{BE60F25E-BF38-42A7-B0C4-7F8EA3F5DC9D}" srcOrd="1" destOrd="0" parTransId="{CCB430AA-765A-453E-921E-7BBBA4C25B32}" sibTransId="{38714EAF-0C6C-478F-B019-BDBD24D9CCD5}"/>
    <dgm:cxn modelId="{1479B51A-1829-410E-898C-00E7F34E60A3}" type="presOf" srcId="{41E4393B-AA59-4D38-A451-B6107D2811FB}" destId="{ED482E09-4003-4577-B31B-B9D39BD19658}" srcOrd="0" destOrd="0" presId="urn:microsoft.com/office/officeart/2005/8/layout/StepDownProcess"/>
    <dgm:cxn modelId="{D3EC281F-D2D4-4AED-9B74-A063F38FC10F}" type="presOf" srcId="{6F3B79AD-B977-428B-A6E1-82140CC0284B}" destId="{A409178E-1189-4715-A7F5-FC658F359CA0}" srcOrd="0" destOrd="0" presId="urn:microsoft.com/office/officeart/2005/8/layout/StepDownProcess"/>
    <dgm:cxn modelId="{A2151A2A-9E48-4779-977F-0BA51A1BAEC6}" srcId="{7B33BDF3-BBBA-4DEC-A404-FC2D965C8B8E}" destId="{6F3B79AD-B977-428B-A6E1-82140CC0284B}" srcOrd="0" destOrd="0" parTransId="{8DBB52D9-8175-45B0-A859-4035DF0DA2D8}" sibTransId="{9E818284-1A1B-4A48-9B4A-DFC927DB747A}"/>
    <dgm:cxn modelId="{D3E0C830-938C-41E9-8DDB-E3722E534A37}" type="presOf" srcId="{3A6E4353-077E-4446-8333-D24D25002F2D}" destId="{E64B43BB-3E4F-4DC5-9E13-FE8C88DFFEFB}" srcOrd="0" destOrd="0" presId="urn:microsoft.com/office/officeart/2005/8/layout/StepDownProcess"/>
    <dgm:cxn modelId="{DAD3133B-3788-4D82-8B51-FCAFAEE40DB0}" srcId="{BE60F25E-BF38-42A7-B0C4-7F8EA3F5DC9D}" destId="{6A1FAF51-FB5F-4DC1-AC21-B4899658B2B8}" srcOrd="0" destOrd="0" parTransId="{FBE843E2-2268-4C6C-9DED-2BA7228547FA}" sibTransId="{D6D3CF0D-7656-418C-B1E8-F527AF56B42D}"/>
    <dgm:cxn modelId="{E52C1762-5A51-4DA4-90E8-1608D0337AEB}" type="presOf" srcId="{6A1FAF51-FB5F-4DC1-AC21-B4899658B2B8}" destId="{8C818DD6-B77D-4EB6-8927-C591EA26B09B}" srcOrd="0" destOrd="0" presId="urn:microsoft.com/office/officeart/2005/8/layout/StepDownProcess"/>
    <dgm:cxn modelId="{5D90F782-8081-484B-921E-E46861FF9E0B}" srcId="{F81FAD2F-2096-4575-90F3-CED2E032F424}" destId="{521406C1-80E4-44D8-BC23-F10122D5B3FE}" srcOrd="0" destOrd="0" parTransId="{3F8A18E2-9F75-47BC-98E8-45FBA19A8CB4}" sibTransId="{76E87CC7-B304-4F15-A866-8F200F39225D}"/>
    <dgm:cxn modelId="{27448F85-F57C-4D6B-9018-3B21B75CDCE7}" type="presOf" srcId="{7B33BDF3-BBBA-4DEC-A404-FC2D965C8B8E}" destId="{212C9622-46A1-431A-935A-7D5AEAC116FD}" srcOrd="0" destOrd="0" presId="urn:microsoft.com/office/officeart/2005/8/layout/StepDownProcess"/>
    <dgm:cxn modelId="{0D9FBDA0-E9D7-41C5-941C-7E9EF44F9108}" srcId="{3A6E4353-077E-4446-8333-D24D25002F2D}" destId="{E2EB1395-5F06-4AD8-8A5A-DBEA7253C767}" srcOrd="0" destOrd="0" parTransId="{9AA21923-4165-476F-9FBB-857DE2B5E72A}" sibTransId="{2236EAF6-68F5-45C0-B4F1-3759237CF09D}"/>
    <dgm:cxn modelId="{A11BD5CB-BB9F-44A5-9DF1-E98F85698BCB}" type="presOf" srcId="{BE60F25E-BF38-42A7-B0C4-7F8EA3F5DC9D}" destId="{8B2E9849-0F91-466C-955D-A073986D7366}" srcOrd="0" destOrd="0" presId="urn:microsoft.com/office/officeart/2005/8/layout/StepDownProcess"/>
    <dgm:cxn modelId="{8C17CECF-3051-4548-B68F-F5D9E77E2BD2}" type="presOf" srcId="{F81FAD2F-2096-4575-90F3-CED2E032F424}" destId="{699E492A-39F5-42B4-A0F0-F9DE1F0B7DC5}" srcOrd="0" destOrd="0" presId="urn:microsoft.com/office/officeart/2005/8/layout/StepDownProcess"/>
    <dgm:cxn modelId="{EF7470D3-4FCE-410E-B41F-67A77E6B886A}" type="presOf" srcId="{521406C1-80E4-44D8-BC23-F10122D5B3FE}" destId="{CE62C332-DC40-4643-93FC-0EA6FE39AFE4}" srcOrd="0" destOrd="0" presId="urn:microsoft.com/office/officeart/2005/8/layout/StepDownProcess"/>
    <dgm:cxn modelId="{99997ADD-B259-4E07-9E0D-A2D888808FDB}" type="presOf" srcId="{E2EB1395-5F06-4AD8-8A5A-DBEA7253C767}" destId="{5CA85188-72F8-4E06-B543-8FCBAC5266C9}" srcOrd="0" destOrd="0" presId="urn:microsoft.com/office/officeart/2005/8/layout/StepDownProcess"/>
    <dgm:cxn modelId="{D6ACE1E9-9112-4DF1-BCC0-65C1C4285F1E}" srcId="{6F3B79AD-B977-428B-A6E1-82140CC0284B}" destId="{41E4393B-AA59-4D38-A451-B6107D2811FB}" srcOrd="0" destOrd="0" parTransId="{382EFC0E-93A3-47BA-8C6C-FB744092D098}" sibTransId="{3B3978CB-1FC7-4723-8A7E-6981FCB7899F}"/>
    <dgm:cxn modelId="{708E82EF-A245-423F-BE91-07C010774090}" srcId="{7B33BDF3-BBBA-4DEC-A404-FC2D965C8B8E}" destId="{3A6E4353-077E-4446-8333-D24D25002F2D}" srcOrd="2" destOrd="0" parTransId="{93DD781F-3DBA-4DE0-B830-1BD497257F57}" sibTransId="{0D16F1A0-AA5B-44E9-9DE5-53AFE3D52946}"/>
    <dgm:cxn modelId="{5795E0FA-8F4D-4983-A52B-1CA4AAE29F8D}" srcId="{7B33BDF3-BBBA-4DEC-A404-FC2D965C8B8E}" destId="{F81FAD2F-2096-4575-90F3-CED2E032F424}" srcOrd="3" destOrd="0" parTransId="{5F308E4D-BE2A-4F5C-9E78-5AAD568A550F}" sibTransId="{D9AFEB9B-5825-4F36-BC63-FCE4C9B855B0}"/>
    <dgm:cxn modelId="{3A579B6D-6E49-4379-8E50-ECB30EB1BB97}" type="presParOf" srcId="{212C9622-46A1-431A-935A-7D5AEAC116FD}" destId="{486CEE08-C0EE-4A44-BAC3-BF2D83430D78}" srcOrd="0" destOrd="0" presId="urn:microsoft.com/office/officeart/2005/8/layout/StepDownProcess"/>
    <dgm:cxn modelId="{69B620B7-53D4-4C49-9B11-B7BCBDCC63A2}" type="presParOf" srcId="{486CEE08-C0EE-4A44-BAC3-BF2D83430D78}" destId="{0ED3A71A-D699-4437-917D-D9E0C3440B2E}" srcOrd="0" destOrd="0" presId="urn:microsoft.com/office/officeart/2005/8/layout/StepDownProcess"/>
    <dgm:cxn modelId="{FA2ACDC5-2285-40AF-A4E8-E57F65EF98FA}" type="presParOf" srcId="{486CEE08-C0EE-4A44-BAC3-BF2D83430D78}" destId="{A409178E-1189-4715-A7F5-FC658F359CA0}" srcOrd="1" destOrd="0" presId="urn:microsoft.com/office/officeart/2005/8/layout/StepDownProcess"/>
    <dgm:cxn modelId="{FEF53D14-7B44-4650-9C52-13F9F6F7587D}" type="presParOf" srcId="{486CEE08-C0EE-4A44-BAC3-BF2D83430D78}" destId="{ED482E09-4003-4577-B31B-B9D39BD19658}" srcOrd="2" destOrd="0" presId="urn:microsoft.com/office/officeart/2005/8/layout/StepDownProcess"/>
    <dgm:cxn modelId="{4EE81A66-B2BC-40D6-9748-018D4614C3B6}" type="presParOf" srcId="{212C9622-46A1-431A-935A-7D5AEAC116FD}" destId="{432BD170-C42F-42BE-94E9-3EAADC77639D}" srcOrd="1" destOrd="0" presId="urn:microsoft.com/office/officeart/2005/8/layout/StepDownProcess"/>
    <dgm:cxn modelId="{3B419EA0-BAD3-4853-AFE4-12BAB623BC3E}" type="presParOf" srcId="{212C9622-46A1-431A-935A-7D5AEAC116FD}" destId="{483680AA-0B6A-4AEE-AFFE-5C2E3E6BAE65}" srcOrd="2" destOrd="0" presId="urn:microsoft.com/office/officeart/2005/8/layout/StepDownProcess"/>
    <dgm:cxn modelId="{484BB354-93E9-49FA-B607-22992EAA7288}" type="presParOf" srcId="{483680AA-0B6A-4AEE-AFFE-5C2E3E6BAE65}" destId="{3A967542-C9B8-42BB-AE15-7724A07F914B}" srcOrd="0" destOrd="0" presId="urn:microsoft.com/office/officeart/2005/8/layout/StepDownProcess"/>
    <dgm:cxn modelId="{6CD5CBE2-8218-458B-8B78-2B517EA31259}" type="presParOf" srcId="{483680AA-0B6A-4AEE-AFFE-5C2E3E6BAE65}" destId="{8B2E9849-0F91-466C-955D-A073986D7366}" srcOrd="1" destOrd="0" presId="urn:microsoft.com/office/officeart/2005/8/layout/StepDownProcess"/>
    <dgm:cxn modelId="{9A3661F4-D629-4CD9-AF7C-9123F9A64D9C}" type="presParOf" srcId="{483680AA-0B6A-4AEE-AFFE-5C2E3E6BAE65}" destId="{8C818DD6-B77D-4EB6-8927-C591EA26B09B}" srcOrd="2" destOrd="0" presId="urn:microsoft.com/office/officeart/2005/8/layout/StepDownProcess"/>
    <dgm:cxn modelId="{17788CA8-F443-4A2C-8F1D-1328FBA97A78}" type="presParOf" srcId="{212C9622-46A1-431A-935A-7D5AEAC116FD}" destId="{CA7EECAC-DB47-4AD1-A102-DC8F91EE3345}" srcOrd="3" destOrd="0" presId="urn:microsoft.com/office/officeart/2005/8/layout/StepDownProcess"/>
    <dgm:cxn modelId="{9AF227D4-8B99-4AD8-9FC0-94C5A1F1A763}" type="presParOf" srcId="{212C9622-46A1-431A-935A-7D5AEAC116FD}" destId="{C261481E-B3D2-45B5-8CEA-0DCD19ADE3FB}" srcOrd="4" destOrd="0" presId="urn:microsoft.com/office/officeart/2005/8/layout/StepDownProcess"/>
    <dgm:cxn modelId="{49D230C7-A0BA-4C13-B28D-A8A3658B8198}" type="presParOf" srcId="{C261481E-B3D2-45B5-8CEA-0DCD19ADE3FB}" destId="{03D15849-7D6B-4E7F-A5DF-B5E38A342244}" srcOrd="0" destOrd="0" presId="urn:microsoft.com/office/officeart/2005/8/layout/StepDownProcess"/>
    <dgm:cxn modelId="{768FC1D7-38D4-408A-8F94-4B2B1971F9AE}" type="presParOf" srcId="{C261481E-B3D2-45B5-8CEA-0DCD19ADE3FB}" destId="{E64B43BB-3E4F-4DC5-9E13-FE8C88DFFEFB}" srcOrd="1" destOrd="0" presId="urn:microsoft.com/office/officeart/2005/8/layout/StepDownProcess"/>
    <dgm:cxn modelId="{D7C82CF8-3C2D-4800-8525-E11E34C34D73}" type="presParOf" srcId="{C261481E-B3D2-45B5-8CEA-0DCD19ADE3FB}" destId="{5CA85188-72F8-4E06-B543-8FCBAC5266C9}" srcOrd="2" destOrd="0" presId="urn:microsoft.com/office/officeart/2005/8/layout/StepDownProcess"/>
    <dgm:cxn modelId="{6517C151-418B-4669-AE33-CBC1989FB099}" type="presParOf" srcId="{212C9622-46A1-431A-935A-7D5AEAC116FD}" destId="{C087A645-2084-438E-A7A1-C9094C47A6FB}" srcOrd="5" destOrd="0" presId="urn:microsoft.com/office/officeart/2005/8/layout/StepDownProcess"/>
    <dgm:cxn modelId="{DF017577-7ADC-495E-99F3-56BF8488B7CF}" type="presParOf" srcId="{212C9622-46A1-431A-935A-7D5AEAC116FD}" destId="{A3977258-920B-47A8-9B95-6BC3FB592F24}" srcOrd="6" destOrd="0" presId="urn:microsoft.com/office/officeart/2005/8/layout/StepDownProcess"/>
    <dgm:cxn modelId="{0637910F-6654-4713-96BC-7FB2E1FB7B18}" type="presParOf" srcId="{A3977258-920B-47A8-9B95-6BC3FB592F24}" destId="{699E492A-39F5-42B4-A0F0-F9DE1F0B7DC5}" srcOrd="0" destOrd="0" presId="urn:microsoft.com/office/officeart/2005/8/layout/StepDownProcess"/>
    <dgm:cxn modelId="{263EDC8D-7C59-4CB0-A5B9-74D7E65E7205}" type="presParOf" srcId="{A3977258-920B-47A8-9B95-6BC3FB592F24}" destId="{CE62C332-DC40-4643-93FC-0EA6FE39AFE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3A71A-D699-4437-917D-D9E0C3440B2E}">
      <dsp:nvSpPr>
        <dsp:cNvPr id="0" name=""/>
        <dsp:cNvSpPr/>
      </dsp:nvSpPr>
      <dsp:spPr>
        <a:xfrm rot="5400000">
          <a:off x="487304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9178E-1189-4715-A7F5-FC658F359CA0}">
      <dsp:nvSpPr>
        <dsp:cNvPr id="0" name=""/>
        <dsp:cNvSpPr/>
      </dsp:nvSpPr>
      <dsp:spPr>
        <a:xfrm>
          <a:off x="280625" y="23520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Importing RTL files in Vivado</a:t>
          </a:r>
          <a:endParaRPr lang="el-GR" sz="1200" kern="1200" dirty="0"/>
        </a:p>
      </dsp:txBody>
      <dsp:txXfrm>
        <a:off x="325505" y="68400"/>
        <a:ext cx="1223464" cy="829454"/>
      </dsp:txXfrm>
    </dsp:sp>
    <dsp:sp modelId="{ED482E09-4003-4577-B31B-B9D39BD19658}">
      <dsp:nvSpPr>
        <dsp:cNvPr id="0" name=""/>
        <dsp:cNvSpPr/>
      </dsp:nvSpPr>
      <dsp:spPr>
        <a:xfrm>
          <a:off x="1593850" y="111188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Target device: Zedboard</a:t>
          </a:r>
          <a:endParaRPr lang="el-GR" sz="900" kern="1200" dirty="0">
            <a:solidFill>
              <a:schemeClr val="bg1"/>
            </a:solidFill>
          </a:endParaRPr>
        </a:p>
      </dsp:txBody>
      <dsp:txXfrm>
        <a:off x="1593850" y="111188"/>
        <a:ext cx="955114" cy="742950"/>
      </dsp:txXfrm>
    </dsp:sp>
    <dsp:sp modelId="{3A967542-C9B8-42BB-AE15-7724A07F914B}">
      <dsp:nvSpPr>
        <dsp:cNvPr id="0" name=""/>
        <dsp:cNvSpPr/>
      </dsp:nvSpPr>
      <dsp:spPr>
        <a:xfrm rot="5400000">
          <a:off x="1576107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E9849-0F91-466C-955D-A073986D7366}">
      <dsp:nvSpPr>
        <dsp:cNvPr id="0" name=""/>
        <dsp:cNvSpPr/>
      </dsp:nvSpPr>
      <dsp:spPr>
        <a:xfrm>
          <a:off x="1369428" y="1056101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Simulation for filter compliance</a:t>
          </a:r>
          <a:endParaRPr lang="el-GR" sz="1200" kern="1200" dirty="0"/>
        </a:p>
      </dsp:txBody>
      <dsp:txXfrm>
        <a:off x="1414308" y="1100981"/>
        <a:ext cx="1223464" cy="829454"/>
      </dsp:txXfrm>
    </dsp:sp>
    <dsp:sp modelId="{8C818DD6-B77D-4EB6-8927-C591EA26B09B}">
      <dsp:nvSpPr>
        <dsp:cNvPr id="0" name=""/>
        <dsp:cNvSpPr/>
      </dsp:nvSpPr>
      <dsp:spPr>
        <a:xfrm>
          <a:off x="2682653" y="1143769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Pre-synthesis behavioral sim</a:t>
          </a:r>
          <a:endParaRPr lang="el-GR" sz="900" kern="1200" dirty="0">
            <a:solidFill>
              <a:schemeClr val="bg1"/>
            </a:solidFill>
          </a:endParaRPr>
        </a:p>
      </dsp:txBody>
      <dsp:txXfrm>
        <a:off x="2682653" y="1143769"/>
        <a:ext cx="955114" cy="742950"/>
      </dsp:txXfrm>
    </dsp:sp>
    <dsp:sp modelId="{03D15849-7D6B-4E7F-A5DF-B5E38A342244}">
      <dsp:nvSpPr>
        <dsp:cNvPr id="0" name=""/>
        <dsp:cNvSpPr/>
      </dsp:nvSpPr>
      <dsp:spPr>
        <a:xfrm rot="5400000">
          <a:off x="2664910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B43BB-3E4F-4DC5-9E13-FE8C88DFFEFB}">
      <dsp:nvSpPr>
        <dsp:cNvPr id="0" name=""/>
        <dsp:cNvSpPr/>
      </dsp:nvSpPr>
      <dsp:spPr>
        <a:xfrm>
          <a:off x="2458231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Synthesis to obtain filter utilization</a:t>
          </a:r>
          <a:endParaRPr lang="el-GR" sz="1200" kern="1200" dirty="0"/>
        </a:p>
      </dsp:txBody>
      <dsp:txXfrm>
        <a:off x="2503111" y="2133563"/>
        <a:ext cx="1223464" cy="829454"/>
      </dsp:txXfrm>
    </dsp:sp>
    <dsp:sp modelId="{5CA85188-72F8-4E06-B543-8FCBAC5266C9}">
      <dsp:nvSpPr>
        <dsp:cNvPr id="0" name=""/>
        <dsp:cNvSpPr/>
      </dsp:nvSpPr>
      <dsp:spPr>
        <a:xfrm>
          <a:off x="3771456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Adding constraints for the utilization to be accurate</a:t>
          </a:r>
          <a:endParaRPr lang="el-GR" sz="900" kern="1200" dirty="0">
            <a:solidFill>
              <a:schemeClr val="bg1"/>
            </a:solidFill>
          </a:endParaRPr>
        </a:p>
      </dsp:txBody>
      <dsp:txXfrm>
        <a:off x="3771456" y="2176351"/>
        <a:ext cx="955114" cy="742950"/>
      </dsp:txXfrm>
    </dsp:sp>
    <dsp:sp modelId="{699E492A-39F5-42B4-A0F0-F9DE1F0B7DC5}">
      <dsp:nvSpPr>
        <dsp:cNvPr id="0" name=""/>
        <dsp:cNvSpPr/>
      </dsp:nvSpPr>
      <dsp:spPr>
        <a:xfrm>
          <a:off x="3547034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 for more accurate results</a:t>
          </a:r>
          <a:endParaRPr lang="el-GR" sz="1200" kern="1200" dirty="0"/>
        </a:p>
      </dsp:txBody>
      <dsp:txXfrm>
        <a:off x="3591914" y="3166144"/>
        <a:ext cx="1223464" cy="829454"/>
      </dsp:txXfrm>
    </dsp:sp>
    <dsp:sp modelId="{CE62C332-DC40-4643-93FC-0EA6FE39AFE4}">
      <dsp:nvSpPr>
        <dsp:cNvPr id="0" name=""/>
        <dsp:cNvSpPr/>
      </dsp:nvSpPr>
      <dsp:spPr>
        <a:xfrm>
          <a:off x="4860259" y="3208933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Post-implementation simulations for actual filter output</a:t>
          </a:r>
          <a:endParaRPr lang="el-GR" sz="900" kern="1200" dirty="0">
            <a:solidFill>
              <a:schemeClr val="bg1"/>
            </a:solidFill>
          </a:endParaRPr>
        </a:p>
      </dsp:txBody>
      <dsp:txXfrm>
        <a:off x="4860259" y="3208933"/>
        <a:ext cx="955114" cy="742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efcb08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efcb08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CSD is canonic signed digit.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CSD representation expresses a number as a sum of powers of 2, with the coefficients restricted to the set {-1, 0, 1}.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6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73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Numeric type = </a:t>
            </a:r>
            <a:r>
              <a:rPr lang="el-GR" dirty="0"/>
              <a:t>το πόσα </a:t>
            </a:r>
            <a:r>
              <a:rPr lang="en-US" dirty="0"/>
              <a:t>bits </a:t>
            </a:r>
            <a:r>
              <a:rPr lang="el-GR" dirty="0"/>
              <a:t>θέλουμε να χρησιμοποιούν τα </a:t>
            </a:r>
            <a:r>
              <a:rPr lang="en-US" dirty="0"/>
              <a:t>coefficients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30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1efcb08b7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1efcb08b7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Τα </a:t>
            </a:r>
            <a:r>
              <a:rPr lang="en-US" dirty="0"/>
              <a:t>utilizations </a:t>
            </a:r>
            <a:r>
              <a:rPr lang="el-GR" dirty="0"/>
              <a:t>βγήκαν κατευθείαν από τα </a:t>
            </a:r>
            <a:r>
              <a:rPr lang="en-US" dirty="0"/>
              <a:t>Post-implementation reports </a:t>
            </a:r>
            <a:r>
              <a:rPr lang="el-GR" dirty="0"/>
              <a:t>του </a:t>
            </a:r>
            <a:r>
              <a:rPr lang="en-US" dirty="0"/>
              <a:t>Vivado.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τα </a:t>
            </a:r>
            <a:r>
              <a:rPr lang="en-US" dirty="0"/>
              <a:t>SNR, </a:t>
            </a:r>
            <a:r>
              <a:rPr lang="el-GR" dirty="0"/>
              <a:t>είχα την κανονική έξοδο του φίλτρου και την</a:t>
            </a:r>
            <a:r>
              <a:rPr lang="en-US" dirty="0"/>
              <a:t> expected </a:t>
            </a:r>
            <a:r>
              <a:rPr lang="el-GR" dirty="0"/>
              <a:t>και μέσω </a:t>
            </a:r>
            <a:r>
              <a:rPr lang="en-US" dirty="0"/>
              <a:t>MATLAB</a:t>
            </a:r>
            <a:r>
              <a:rPr lang="el-GR" dirty="0"/>
              <a:t> υπολογίστηκαν.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Τα  </a:t>
            </a:r>
            <a:r>
              <a:rPr lang="en-US" dirty="0"/>
              <a:t>latencies per sample </a:t>
            </a:r>
            <a:r>
              <a:rPr lang="el-GR" dirty="0"/>
              <a:t>έβγαιναν από το </a:t>
            </a:r>
            <a:r>
              <a:rPr lang="en-US" dirty="0"/>
              <a:t>MATLAB HDL</a:t>
            </a: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Exec. Time = (Latency per sample)*(Number of Samples)/(Clock Frequency)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523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638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1f3b086d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11f3b086d1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"/>
          <p:cNvSpPr txBox="1">
            <a:spLocks noGrp="1"/>
          </p:cNvSpPr>
          <p:nvPr>
            <p:ph type="subTitle" idx="1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8"/>
          <p:cNvSpPr txBox="1">
            <a:spLocks noGrp="1"/>
          </p:cNvSpPr>
          <p:nvPr>
            <p:ph type="subTitle" idx="2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subTitle" idx="3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4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subTitle" idx="5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6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subTitle" idx="7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8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>
            <a:spLocks noGrp="1"/>
          </p:cNvSpPr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1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 dirty="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avLst/>
              <a:gdLst/>
              <a:ahLst/>
              <a:cxnLst/>
              <a:rect l="l" t="t" r="r" b="b"/>
              <a:pathLst>
                <a:path w="11036" h="10968" extrusionOk="0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avLst/>
              <a:gdLst/>
              <a:ahLst/>
              <a:cxnLst/>
              <a:rect l="l" t="t" r="r" b="b"/>
              <a:pathLst>
                <a:path w="2277" h="2278" extrusionOk="0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avLst/>
              <a:gdLst/>
              <a:ahLst/>
              <a:cxnLst/>
              <a:rect l="l" t="t" r="r" b="b"/>
              <a:pathLst>
                <a:path w="2278" h="2266" extrusionOk="0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3" name="Google Shape;823;p22"/>
          <p:cNvGrpSpPr/>
          <p:nvPr/>
        </p:nvGrpSpPr>
        <p:grpSpPr>
          <a:xfrm flipH="1">
            <a:off x="7896101" y="233975"/>
            <a:ext cx="1516025" cy="1489525"/>
            <a:chOff x="-3888525" y="-3012325"/>
            <a:chExt cx="1516025" cy="1489525"/>
          </a:xfrm>
        </p:grpSpPr>
        <p:sp>
          <p:nvSpPr>
            <p:cNvPr id="824" name="Google Shape;824;p2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4" r:id="rId5"/>
    <p:sldLayoutId id="214748366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743375" y="1324110"/>
            <a:ext cx="6952800" cy="19581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Architectural exploration of low-pass FIR filters using MATLAB HDL Coder</a:t>
            </a:r>
            <a:endParaRPr sz="3600" dirty="0"/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960" name="Google Shape;960;p28"/>
          <p:cNvGrpSpPr>
            <a:grpSpLocks noChangeAspect="1"/>
          </p:cNvGrpSpPr>
          <p:nvPr/>
        </p:nvGrpSpPr>
        <p:grpSpPr>
          <a:xfrm>
            <a:off x="844386" y="2929367"/>
            <a:ext cx="6851789" cy="288278"/>
            <a:chOff x="948060" y="2996029"/>
            <a:chExt cx="4208350" cy="192185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2F2FEAA0-E00C-C63F-0339-3633C7711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695870F2-1842-08FE-5BC0-A6262F65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89578"/>
              </p:ext>
            </p:extLst>
          </p:nvPr>
        </p:nvGraphicFramePr>
        <p:xfrm>
          <a:off x="744391" y="3238639"/>
          <a:ext cx="6951784" cy="741680"/>
        </p:xfrm>
        <a:graphic>
          <a:graphicData uri="http://schemas.openxmlformats.org/drawingml/2006/table">
            <a:tbl>
              <a:tblPr firstRow="1" bandRow="1">
                <a:tableStyleId>{68958B70-BCC5-4B89-844C-702E70C98DED}</a:tableStyleId>
              </a:tblPr>
              <a:tblGrid>
                <a:gridCol w="3475892">
                  <a:extLst>
                    <a:ext uri="{9D8B030D-6E8A-4147-A177-3AD203B41FA5}">
                      <a16:colId xmlns:a16="http://schemas.microsoft.com/office/drawing/2014/main" val="2659851767"/>
                    </a:ext>
                  </a:extLst>
                </a:gridCol>
                <a:gridCol w="3475892">
                  <a:extLst>
                    <a:ext uri="{9D8B030D-6E8A-4147-A177-3AD203B41FA5}">
                      <a16:colId xmlns:a16="http://schemas.microsoft.com/office/drawing/2014/main" val="1204676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E5EA3"/>
                          </a:solidFill>
                          <a:latin typeface="Montserrat" panose="00000500000000000000" pitchFamily="2" charset="0"/>
                        </a:rPr>
                        <a:t>Course: ECE 494 – Processor Design</a:t>
                      </a:r>
                      <a:endParaRPr lang="el-GR" sz="1400" dirty="0">
                        <a:solidFill>
                          <a:srgbClr val="4E5EA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4E5EA3"/>
                          </a:solidFill>
                          <a:latin typeface="Montserrat" panose="00000500000000000000" pitchFamily="2" charset="0"/>
                        </a:rPr>
                        <a:t>Nikos Stylianou</a:t>
                      </a:r>
                      <a:endParaRPr lang="el-GR" sz="1400" dirty="0">
                        <a:solidFill>
                          <a:srgbClr val="4E5EA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020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E5EA3"/>
                          </a:solidFill>
                          <a:latin typeface="Montserrat" panose="00000500000000000000" pitchFamily="2" charset="0"/>
                        </a:rPr>
                        <a:t>Date: 28/06/2023</a:t>
                      </a:r>
                      <a:endParaRPr lang="el-GR" sz="1400" dirty="0">
                        <a:solidFill>
                          <a:srgbClr val="4E5EA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l-GR" sz="1400" dirty="0">
                        <a:solidFill>
                          <a:srgbClr val="4E5EA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506358"/>
                  </a:ext>
                </a:extLst>
              </a:tr>
            </a:tbl>
          </a:graphicData>
        </a:graphic>
      </p:graphicFrame>
      <p:pic>
        <p:nvPicPr>
          <p:cNvPr id="6" name="Εικόνα 5" descr="Εικόνα που περιέχει κείμενο, πινακίδα/σήμα, επιτραπέζια σκεύη, φλιτζάνι&#10;&#10;Περιγραφή που δημιουργήθηκε αυτόματα">
            <a:extLst>
              <a:ext uri="{FF2B5EF4-FFF2-40B4-BE49-F238E27FC236}">
                <a16:creationId xmlns:a16="http://schemas.microsoft.com/office/drawing/2014/main" id="{646FA525-1C31-0ACE-5DCF-ED5293FC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547" y="4000850"/>
            <a:ext cx="1109473" cy="110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MIN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117" y="1749638"/>
            <a:ext cx="4449937" cy="2447562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5902" y="1749638"/>
            <a:ext cx="4457642" cy="2447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4CE4F-6C5D-EF40-05A8-F51805562DEA}"/>
              </a:ext>
            </a:extLst>
          </p:cNvPr>
          <p:cNvSpPr txBox="1"/>
          <p:nvPr/>
        </p:nvSpPr>
        <p:spPr>
          <a:xfrm>
            <a:off x="4892040" y="4195611"/>
            <a:ext cx="360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Note: Sample set consists of 3499 samples.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83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20</a:t>
            </a:r>
            <a:r>
              <a:rPr lang="en-US" baseline="30000" dirty="0"/>
              <a:t>th</a:t>
            </a:r>
            <a:r>
              <a:rPr lang="en-US" dirty="0"/>
              <a:t>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59" y="1749638"/>
            <a:ext cx="4459573" cy="2447561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47267" y="1749638"/>
            <a:ext cx="4459573" cy="24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0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20</a:t>
            </a:r>
            <a:r>
              <a:rPr lang="en-US" baseline="30000" dirty="0"/>
              <a:t>th</a:t>
            </a:r>
            <a:r>
              <a:rPr lang="en-US" dirty="0"/>
              <a:t>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9117" y="1749638"/>
            <a:ext cx="4449937" cy="2447561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9756" y="1749638"/>
            <a:ext cx="4449933" cy="2447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7872F-2B43-9951-746F-1314F54B9423}"/>
              </a:ext>
            </a:extLst>
          </p:cNvPr>
          <p:cNvSpPr txBox="1"/>
          <p:nvPr/>
        </p:nvSpPr>
        <p:spPr>
          <a:xfrm>
            <a:off x="4892040" y="4195611"/>
            <a:ext cx="360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Note: Sample set consists of 3499 samples.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23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30</a:t>
            </a:r>
            <a:r>
              <a:rPr lang="en-US" baseline="30000" dirty="0"/>
              <a:t>th</a:t>
            </a:r>
            <a:r>
              <a:rPr lang="en-US" dirty="0"/>
              <a:t>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60" y="1749638"/>
            <a:ext cx="4459571" cy="2447561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47267" y="1749638"/>
            <a:ext cx="4459573" cy="24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93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30</a:t>
            </a:r>
            <a:r>
              <a:rPr lang="en-US" baseline="30000" dirty="0"/>
              <a:t>th</a:t>
            </a:r>
            <a:r>
              <a:rPr lang="en-US" dirty="0"/>
              <a:t>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117" y="1751225"/>
            <a:ext cx="4449937" cy="2444386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9756" y="1749638"/>
            <a:ext cx="4449933" cy="2447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72C0CC-9F63-AA06-40C0-F0578983BD82}"/>
              </a:ext>
            </a:extLst>
          </p:cNvPr>
          <p:cNvSpPr txBox="1"/>
          <p:nvPr/>
        </p:nvSpPr>
        <p:spPr>
          <a:xfrm>
            <a:off x="4892040" y="4195611"/>
            <a:ext cx="360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Note: Sample set consists of 3499 samples. Latency per sample of 30</a:t>
            </a:r>
            <a:r>
              <a:rPr lang="en-US" sz="1200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 order filter is the same as the 20</a:t>
            </a:r>
            <a:r>
              <a:rPr lang="en-US" sz="1200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 one.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50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9"/>
          <p:cNvSpPr txBox="1">
            <a:spLocks noGrp="1"/>
          </p:cNvSpPr>
          <p:nvPr>
            <p:ph type="ctrTitle"/>
          </p:nvPr>
        </p:nvSpPr>
        <p:spPr>
          <a:xfrm>
            <a:off x="782850" y="1081096"/>
            <a:ext cx="6448530" cy="71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 for your time</a:t>
            </a:r>
            <a:endParaRPr sz="4800" dirty="0"/>
          </a:p>
        </p:txBody>
      </p:sp>
      <p:sp>
        <p:nvSpPr>
          <p:cNvPr id="1690" name="Google Shape;1690;p49"/>
          <p:cNvSpPr txBox="1">
            <a:spLocks noGrp="1"/>
          </p:cNvSpPr>
          <p:nvPr>
            <p:ph type="subTitle" idx="1"/>
          </p:nvPr>
        </p:nvSpPr>
        <p:spPr>
          <a:xfrm>
            <a:off x="782850" y="2870327"/>
            <a:ext cx="3687900" cy="134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Any questions?</a:t>
            </a:r>
            <a:endParaRPr dirty="0"/>
          </a:p>
        </p:txBody>
      </p:sp>
      <p:cxnSp>
        <p:nvCxnSpPr>
          <p:cNvPr id="1691" name="Google Shape;1691;p49"/>
          <p:cNvCxnSpPr/>
          <p:nvPr/>
        </p:nvCxnSpPr>
        <p:spPr>
          <a:xfrm rot="10800000">
            <a:off x="945275" y="2197817"/>
            <a:ext cx="876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1247B539-795A-044A-F376-E382381C11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76255" y="2390268"/>
            <a:ext cx="3223260" cy="960118"/>
          </a:xfrm>
          <a:prstGeom prst="rect">
            <a:avLst/>
          </a:prstGeom>
          <a:solidFill>
            <a:srgbClr val="F6F6FF"/>
          </a:solidFill>
          <a:ln>
            <a:solidFill>
              <a:srgbClr val="F6F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graphicFrame>
        <p:nvGraphicFramePr>
          <p:cNvPr id="970" name="Google Shape;970;p29"/>
          <p:cNvGraphicFramePr/>
          <p:nvPr>
            <p:extLst>
              <p:ext uri="{D42A27DB-BD31-4B8C-83A1-F6EECF244321}">
                <p14:modId xmlns:p14="http://schemas.microsoft.com/office/powerpoint/2010/main" val="669311314"/>
              </p:ext>
            </p:extLst>
          </p:nvPr>
        </p:nvGraphicFramePr>
        <p:xfrm>
          <a:off x="782838" y="1801072"/>
          <a:ext cx="7578300" cy="1963375"/>
        </p:xfrm>
        <a:graphic>
          <a:graphicData uri="http://schemas.openxmlformats.org/drawingml/2006/table">
            <a:tbl>
              <a:tblPr>
                <a:noFill/>
                <a:tableStyleId>{68958B70-BCC5-4B89-844C-702E70C98DED}</a:tableStyleId>
              </a:tblPr>
              <a:tblGrid>
                <a:gridCol w="257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Explanation of goals to achieve and specific filter terms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Filter Creation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Explanation of the filter creation process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Filter Synthesis &amp; Simulation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Overview of the RTL synthesis &amp; simulation flow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Comparison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Illustration of differences found in those architectures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Overall utilization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Quick view of utilization per architecture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74" name="Google Shape;974;p29"/>
          <p:cNvGrpSpPr>
            <a:grpSpLocks noChangeAspect="1"/>
          </p:cNvGrpSpPr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975" name="Google Shape;975;p2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976" name="Google Shape;976;p29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77" name="Google Shape;977;p29"/>
              <p:cNvCxnSpPr>
                <a:cxnSpLocks/>
                <a:stCxn id="978" idx="6"/>
                <a:endCxn id="97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2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78" name="Google Shape;978;p2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>
            <a:grpSpLocks/>
          </p:cNvGrpSpPr>
          <p:nvPr/>
        </p:nvGrpSpPr>
        <p:grpSpPr>
          <a:xfrm>
            <a:off x="2467825" y="1029203"/>
            <a:ext cx="420835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AFAD3D-6828-F56B-88F1-662FA3E0CD62}"/>
              </a:ext>
            </a:extLst>
          </p:cNvPr>
          <p:cNvSpPr txBox="1"/>
          <p:nvPr/>
        </p:nvSpPr>
        <p:spPr>
          <a:xfrm>
            <a:off x="603806" y="1544148"/>
            <a:ext cx="49518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Low-pass FIR filters are digital filters used to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remove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or attenuate high-frequency components from a digital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FIR filters are characterized by their impulse response, which is a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finite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duration sequence of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coefficients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endParaRPr lang="el-G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Filter’s coefficients determine its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frequency response.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0" name="Ομάδα 29">
            <a:extLst>
              <a:ext uri="{FF2B5EF4-FFF2-40B4-BE49-F238E27FC236}">
                <a16:creationId xmlns:a16="http://schemas.microsoft.com/office/drawing/2014/main" id="{BF380168-B590-E9DD-E29B-F5BB4D3A8C59}"/>
              </a:ext>
            </a:extLst>
          </p:cNvPr>
          <p:cNvGrpSpPr/>
          <p:nvPr/>
        </p:nvGrpSpPr>
        <p:grpSpPr>
          <a:xfrm>
            <a:off x="5748534" y="1257656"/>
            <a:ext cx="3344118" cy="3156788"/>
            <a:chOff x="5742606" y="1139171"/>
            <a:chExt cx="3344118" cy="3156788"/>
          </a:xfrm>
        </p:grpSpPr>
        <p:pic>
          <p:nvPicPr>
            <p:cNvPr id="28" name="Εικόνα 27">
              <a:extLst>
                <a:ext uri="{FF2B5EF4-FFF2-40B4-BE49-F238E27FC236}">
                  <a16:creationId xmlns:a16="http://schemas.microsoft.com/office/drawing/2014/main" id="{A082717C-2C54-D268-A24D-69E52013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742606" y="1139171"/>
              <a:ext cx="3344118" cy="250808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3A9B9E-8EB1-50D0-86E4-F6E4A7ED8EB7}"/>
                </a:ext>
              </a:extLst>
            </p:cNvPr>
            <p:cNvSpPr txBox="1"/>
            <p:nvPr/>
          </p:nvSpPr>
          <p:spPr>
            <a:xfrm>
              <a:off x="5765974" y="3695795"/>
              <a:ext cx="32973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Figure 1: FIR low-pass filter with the specifications needed for this project in MATLAB</a:t>
              </a:r>
              <a:endParaRPr lang="el-GR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>
            <a:grpSpLocks/>
          </p:cNvGrpSpPr>
          <p:nvPr/>
        </p:nvGrpSpPr>
        <p:grpSpPr>
          <a:xfrm>
            <a:off x="2467825" y="1029203"/>
            <a:ext cx="420835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AFAD3D-6828-F56B-88F1-662FA3E0CD62}"/>
              </a:ext>
            </a:extLst>
          </p:cNvPr>
          <p:cNvSpPr txBox="1"/>
          <p:nvPr/>
        </p:nvSpPr>
        <p:spPr>
          <a:xfrm>
            <a:off x="161337" y="1339154"/>
            <a:ext cx="43214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filter that had to be implemented has the following characteristics: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Sampling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frequency: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46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Pass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frequency: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8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Stop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frequency: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9.6kHz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filter had to be implanted using different number of coefficients, specifically: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Minimum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coefficients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20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30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coefficients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26CB9-9897-9ACB-3458-F82B8ADC0C91}"/>
              </a:ext>
            </a:extLst>
          </p:cNvPr>
          <p:cNvSpPr txBox="1"/>
          <p:nvPr/>
        </p:nvSpPr>
        <p:spPr>
          <a:xfrm>
            <a:off x="4482822" y="1334911"/>
            <a:ext cx="4799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filter was tested around different arithmetic: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Single precision floating point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Fixed point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24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Fixed point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16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Fixed point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Also, several optimizations were added: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1-stage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multiplier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pipelining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2-stage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multiplier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pipelining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Multiplier-less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 using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factored-CSD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Distributed arithmetic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97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 CREATION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>
            <a:grpSpLocks/>
          </p:cNvGrpSpPr>
          <p:nvPr/>
        </p:nvGrpSpPr>
        <p:grpSpPr>
          <a:xfrm>
            <a:off x="2467825" y="1029203"/>
            <a:ext cx="420835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Εικόνα 5" descr="Εικόνα που περιέχει κείμενο, στιγμιότυπο οθόνης, αριθμό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5C230895-A0D4-DF3C-687B-85A4E839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9" y="1461884"/>
            <a:ext cx="3421269" cy="263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7946AF-D28A-DC59-00F8-F6C0D494F45C}"/>
              </a:ext>
            </a:extLst>
          </p:cNvPr>
          <p:cNvSpPr txBox="1"/>
          <p:nvPr/>
        </p:nvSpPr>
        <p:spPr>
          <a:xfrm>
            <a:off x="3903285" y="1461042"/>
            <a:ext cx="4799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Before creating any HDL code, each filter must be implemented in MATLAB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designfilt()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After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successful inspection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of the created filters using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fvtool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each filter is re-calculated using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fdesign.lowpass()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and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design()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last two functions return the filter specs and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support HDL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exporting as well as every optimization we want to apply.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Operates in CLI in contrast to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designfilt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which operates in GUI.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57A59-A6B9-63DE-971E-2B7D5F1C4CAA}"/>
              </a:ext>
            </a:extLst>
          </p:cNvPr>
          <p:cNvSpPr txBox="1"/>
          <p:nvPr/>
        </p:nvSpPr>
        <p:spPr>
          <a:xfrm>
            <a:off x="158359" y="4092214"/>
            <a:ext cx="342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Figure 2: MATLAB’s 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designfilt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 function which is used to create digital filters inside MATLAB.</a:t>
            </a:r>
            <a:endParaRPr lang="el-G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58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 CREATION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>
            <a:grpSpLocks/>
          </p:cNvGrpSpPr>
          <p:nvPr/>
        </p:nvGrpSpPr>
        <p:grpSpPr>
          <a:xfrm>
            <a:off x="2467825" y="1029203"/>
            <a:ext cx="420835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7946AF-D28A-DC59-00F8-F6C0D494F45C}"/>
              </a:ext>
            </a:extLst>
          </p:cNvPr>
          <p:cNvSpPr txBox="1"/>
          <p:nvPr/>
        </p:nvSpPr>
        <p:spPr>
          <a:xfrm>
            <a:off x="3903285" y="1461042"/>
            <a:ext cx="4799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Lastly</a:t>
            </a:r>
            <a:r>
              <a:rPr lang="el-GR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fdhdltool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function is called with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arguments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each filter’s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specs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numeric type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Inside this function, 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optimizations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can be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enabled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such as multiplier-less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Also,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test-benches are created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with the filter RTL source files with various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stimuli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Automates the procedure of RTL verification by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providing custom scripts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for Vivado.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57A59-A6B9-63DE-971E-2B7D5F1C4CAA}"/>
              </a:ext>
            </a:extLst>
          </p:cNvPr>
          <p:cNvSpPr txBox="1"/>
          <p:nvPr/>
        </p:nvSpPr>
        <p:spPr>
          <a:xfrm>
            <a:off x="158359" y="4092214"/>
            <a:ext cx="342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Figure 3: MATLAB’s 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fdhdltool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 function which is used to export RTL files of digital filters.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3" name="Εικόνα 2" descr="Εικόνα που περιέχει κείμενο, στιγμιότυπο οθόνης, οθόνη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5D260881-E2F6-303D-66D3-288F529A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0" y="1307708"/>
            <a:ext cx="2856921" cy="28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3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6A8A42-30DB-EBD5-47AF-02F24EF4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FILTER SYNTHESIS &amp; SIMULATION</a:t>
            </a:r>
            <a:endParaRPr lang="el-GR" dirty="0"/>
          </a:p>
        </p:txBody>
      </p:sp>
      <p:grpSp>
        <p:nvGrpSpPr>
          <p:cNvPr id="11" name="Google Shape;1017;p30">
            <a:extLst>
              <a:ext uri="{FF2B5EF4-FFF2-40B4-BE49-F238E27FC236}">
                <a16:creationId xmlns:a16="http://schemas.microsoft.com/office/drawing/2014/main" id="{0FA72FD2-0460-E225-8595-2D08153D4EF7}"/>
              </a:ext>
            </a:extLst>
          </p:cNvPr>
          <p:cNvGrpSpPr>
            <a:grpSpLocks/>
          </p:cNvGrpSpPr>
          <p:nvPr/>
        </p:nvGrpSpPr>
        <p:grpSpPr>
          <a:xfrm>
            <a:off x="846797" y="993176"/>
            <a:ext cx="7450405" cy="135774"/>
            <a:chOff x="1512197" y="1097509"/>
            <a:chExt cx="6031883" cy="135774"/>
          </a:xfrm>
        </p:grpSpPr>
        <p:grpSp>
          <p:nvGrpSpPr>
            <p:cNvPr id="12" name="Google Shape;1018;p30">
              <a:extLst>
                <a:ext uri="{FF2B5EF4-FFF2-40B4-BE49-F238E27FC236}">
                  <a16:creationId xmlns:a16="http://schemas.microsoft.com/office/drawing/2014/main" id="{B0C69EC1-7BDD-1F98-4F61-3DB8DC7A66E4}"/>
                </a:ext>
              </a:extLst>
            </p:cNvPr>
            <p:cNvGrpSpPr/>
            <p:nvPr/>
          </p:nvGrpSpPr>
          <p:grpSpPr>
            <a:xfrm>
              <a:off x="1512197" y="1097509"/>
              <a:ext cx="5974883" cy="135774"/>
              <a:chOff x="2944697" y="1097509"/>
              <a:chExt cx="5974883" cy="135774"/>
            </a:xfrm>
          </p:grpSpPr>
          <p:sp>
            <p:nvSpPr>
              <p:cNvPr id="14" name="Google Shape;1019;p30">
                <a:extLst>
                  <a:ext uri="{FF2B5EF4-FFF2-40B4-BE49-F238E27FC236}">
                    <a16:creationId xmlns:a16="http://schemas.microsoft.com/office/drawing/2014/main" id="{33D1FA60-C041-0568-4572-6915C0F5EB3F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020;p30">
                <a:extLst>
                  <a:ext uri="{FF2B5EF4-FFF2-40B4-BE49-F238E27FC236}">
                    <a16:creationId xmlns:a16="http://schemas.microsoft.com/office/drawing/2014/main" id="{40BC49A0-5F66-A69F-A65F-4745445DDEBC}"/>
                  </a:ext>
                </a:extLst>
              </p:cNvPr>
              <p:cNvCxnSpPr>
                <a:cxnSpLocks/>
                <a:stCxn id="13" idx="6"/>
                <a:endCxn id="16" idx="2"/>
              </p:cNvCxnSpPr>
              <p:nvPr/>
            </p:nvCxnSpPr>
            <p:spPr>
              <a:xfrm flipH="1" flipV="1">
                <a:off x="3001697" y="1164417"/>
                <a:ext cx="5917883" cy="9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022;p30">
                <a:extLst>
                  <a:ext uri="{FF2B5EF4-FFF2-40B4-BE49-F238E27FC236}">
                    <a16:creationId xmlns:a16="http://schemas.microsoft.com/office/drawing/2014/main" id="{3B0B4764-2DF7-45E0-430D-5AFEB35FEDBA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021;p30">
              <a:extLst>
                <a:ext uri="{FF2B5EF4-FFF2-40B4-BE49-F238E27FC236}">
                  <a16:creationId xmlns:a16="http://schemas.microsoft.com/office/drawing/2014/main" id="{8FEF084E-3296-97C6-405C-951A69C7DD5E}"/>
                </a:ext>
              </a:extLst>
            </p:cNvPr>
            <p:cNvSpPr/>
            <p:nvPr/>
          </p:nvSpPr>
          <p:spPr>
            <a:xfrm flipH="1">
              <a:off x="7487080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21" name="Διάγραμμα 20">
            <a:extLst>
              <a:ext uri="{FF2B5EF4-FFF2-40B4-BE49-F238E27FC236}">
                <a16:creationId xmlns:a16="http://schemas.microsoft.com/office/drawing/2014/main" id="{8E4DE43B-AC1E-B4DC-65A2-DD268724C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662"/>
              </p:ext>
            </p:extLst>
          </p:nvPr>
        </p:nvGraphicFramePr>
        <p:xfrm>
          <a:off x="-186206" y="10885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BA798BF-1418-E407-3BEA-92612432371E}"/>
              </a:ext>
            </a:extLst>
          </p:cNvPr>
          <p:cNvSpPr txBox="1"/>
          <p:nvPr/>
        </p:nvSpPr>
        <p:spPr>
          <a:xfrm>
            <a:off x="4940738" y="1134304"/>
            <a:ext cx="4073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Filter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utilization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is acquired after synthesis.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were conducted inside Vivado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Pre-synthesis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to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validate correctness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of the exported filter.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Post-implementation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to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capture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filter’s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output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as this simulation is closer to reality.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0DC7D9-3B0E-E521-60FF-5444D8C5B730}"/>
              </a:ext>
            </a:extLst>
          </p:cNvPr>
          <p:cNvSpPr txBox="1"/>
          <p:nvPr/>
        </p:nvSpPr>
        <p:spPr>
          <a:xfrm>
            <a:off x="72874" y="4264084"/>
            <a:ext cx="21826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Figure 4: Vivado flow for simulation and synthesis for each filter</a:t>
            </a:r>
            <a:endParaRPr lang="el-G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81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3"/>
          <p:cNvSpPr txBox="1">
            <a:spLocks noGrp="1"/>
          </p:cNvSpPr>
          <p:nvPr>
            <p:ph type="subTitle" idx="5"/>
          </p:nvPr>
        </p:nvSpPr>
        <p:spPr>
          <a:xfrm>
            <a:off x="468998" y="3959673"/>
            <a:ext cx="2967622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Coefficients are decomposed into sum of powers of 2. Uses shift registers and adders to implement multiplication.</a:t>
            </a:r>
            <a:endParaRPr sz="1400" dirty="0"/>
          </a:p>
        </p:txBody>
      </p:sp>
      <p:sp>
        <p:nvSpPr>
          <p:cNvPr id="1498" name="Google Shape;1498;p43"/>
          <p:cNvSpPr txBox="1">
            <a:spLocks noGrp="1"/>
          </p:cNvSpPr>
          <p:nvPr>
            <p:ph type="subTitle" idx="6"/>
          </p:nvPr>
        </p:nvSpPr>
        <p:spPr>
          <a:xfrm>
            <a:off x="468998" y="3621698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Factored CSD</a:t>
            </a:r>
            <a:endParaRPr dirty="0"/>
          </a:p>
        </p:txBody>
      </p:sp>
      <p:sp>
        <p:nvSpPr>
          <p:cNvPr id="1499" name="Google Shape;1499;p43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COMPARISON</a:t>
            </a:r>
            <a:endParaRPr dirty="0"/>
          </a:p>
        </p:txBody>
      </p:sp>
      <p:sp>
        <p:nvSpPr>
          <p:cNvPr id="1500" name="Google Shape;1500;p43"/>
          <p:cNvSpPr txBox="1">
            <a:spLocks noGrp="1"/>
          </p:cNvSpPr>
          <p:nvPr>
            <p:ph type="subTitle" idx="1"/>
          </p:nvPr>
        </p:nvSpPr>
        <p:spPr>
          <a:xfrm>
            <a:off x="468998" y="2011557"/>
            <a:ext cx="3531502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output is obtained by summing the products of the coefficients and input samples. 1-stage pipeline used.</a:t>
            </a:r>
            <a:endParaRPr sz="1400" dirty="0"/>
          </a:p>
        </p:txBody>
      </p:sp>
      <p:sp>
        <p:nvSpPr>
          <p:cNvPr id="1501" name="Google Shape;1501;p43"/>
          <p:cNvSpPr txBox="1">
            <a:spLocks noGrp="1"/>
          </p:cNvSpPr>
          <p:nvPr>
            <p:ph type="subTitle" idx="2"/>
          </p:nvPr>
        </p:nvSpPr>
        <p:spPr>
          <a:xfrm>
            <a:off x="468998" y="1673582"/>
            <a:ext cx="3447682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Multiplier architecture 1</a:t>
            </a:r>
            <a:endParaRPr dirty="0"/>
          </a:p>
        </p:txBody>
      </p:sp>
      <p:grpSp>
        <p:nvGrpSpPr>
          <p:cNvPr id="1502" name="Google Shape;1502;p43"/>
          <p:cNvGrpSpPr/>
          <p:nvPr/>
        </p:nvGrpSpPr>
        <p:grpSpPr>
          <a:xfrm>
            <a:off x="2335050" y="1069304"/>
            <a:ext cx="4473900" cy="192184"/>
            <a:chOff x="2363547" y="1069304"/>
            <a:chExt cx="4473900" cy="192184"/>
          </a:xfrm>
        </p:grpSpPr>
        <p:grpSp>
          <p:nvGrpSpPr>
            <p:cNvPr id="1503" name="Google Shape;1503;p43"/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504" name="Google Shape;1504;p43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05" name="Google Shape;1505;p43"/>
              <p:cNvCxnSpPr>
                <a:stCxn id="1506" idx="6"/>
                <a:endCxn id="1507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07" name="Google Shape;1507;p43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06" name="Google Shape;1506;p43"/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5" name="Google Shape;1525;p43"/>
          <p:cNvSpPr txBox="1">
            <a:spLocks noGrp="1"/>
          </p:cNvSpPr>
          <p:nvPr>
            <p:ph type="subTitle" idx="3"/>
          </p:nvPr>
        </p:nvSpPr>
        <p:spPr>
          <a:xfrm>
            <a:off x="5271695" y="2011132"/>
            <a:ext cx="3239845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Same as the one in the left, uses 2-stage pipeline in multiplier.</a:t>
            </a:r>
            <a:endParaRPr sz="1400" dirty="0"/>
          </a:p>
        </p:txBody>
      </p:sp>
      <p:sp>
        <p:nvSpPr>
          <p:cNvPr id="1526" name="Google Shape;1526;p43"/>
          <p:cNvSpPr txBox="1">
            <a:spLocks noGrp="1"/>
          </p:cNvSpPr>
          <p:nvPr>
            <p:ph type="subTitle" idx="4"/>
          </p:nvPr>
        </p:nvSpPr>
        <p:spPr>
          <a:xfrm>
            <a:off x="5271695" y="1673157"/>
            <a:ext cx="3447682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Multiplier architecture 2</a:t>
            </a:r>
            <a:endParaRPr dirty="0"/>
          </a:p>
        </p:txBody>
      </p:sp>
      <p:sp>
        <p:nvSpPr>
          <p:cNvPr id="1527" name="Google Shape;1527;p43"/>
          <p:cNvSpPr txBox="1">
            <a:spLocks noGrp="1"/>
          </p:cNvSpPr>
          <p:nvPr>
            <p:ph type="subTitle" idx="7"/>
          </p:nvPr>
        </p:nvSpPr>
        <p:spPr>
          <a:xfrm>
            <a:off x="5271696" y="3989728"/>
            <a:ext cx="3239844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Uses  pre-computed coefficients stored in LUTs, meaning no multiplication at all.</a:t>
            </a:r>
            <a:endParaRPr sz="1400" dirty="0"/>
          </a:p>
        </p:txBody>
      </p:sp>
      <p:sp>
        <p:nvSpPr>
          <p:cNvPr id="1528" name="Google Shape;1528;p43"/>
          <p:cNvSpPr txBox="1">
            <a:spLocks noGrp="1"/>
          </p:cNvSpPr>
          <p:nvPr>
            <p:ph type="subTitle" idx="8"/>
          </p:nvPr>
        </p:nvSpPr>
        <p:spPr>
          <a:xfrm>
            <a:off x="5271696" y="3651753"/>
            <a:ext cx="3239844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Distributed Arithmetic</a:t>
            </a:r>
            <a:endParaRPr dirty="0"/>
          </a:p>
        </p:txBody>
      </p:sp>
      <p:grpSp>
        <p:nvGrpSpPr>
          <p:cNvPr id="1529" name="Google Shape;1529;p43"/>
          <p:cNvGrpSpPr/>
          <p:nvPr/>
        </p:nvGrpSpPr>
        <p:grpSpPr>
          <a:xfrm>
            <a:off x="7219944" y="-221507"/>
            <a:ext cx="1019565" cy="1290805"/>
            <a:chOff x="-4017975" y="-49702"/>
            <a:chExt cx="1162825" cy="1472177"/>
          </a:xfrm>
        </p:grpSpPr>
        <p:sp>
          <p:nvSpPr>
            <p:cNvPr id="1530" name="Google Shape;1530;p4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45506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MIN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" y="1749638"/>
            <a:ext cx="4459573" cy="2447562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67" y="1749638"/>
            <a:ext cx="4459574" cy="24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2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738</Words>
  <Application>Microsoft Office PowerPoint</Application>
  <PresentationFormat>Προβολή στην οθόνη (16:9)</PresentationFormat>
  <Paragraphs>108</Paragraphs>
  <Slides>15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2" baseType="lpstr">
      <vt:lpstr>Montserrat Black</vt:lpstr>
      <vt:lpstr>Tajawal</vt:lpstr>
      <vt:lpstr>Montserrat</vt:lpstr>
      <vt:lpstr>Söhne</vt:lpstr>
      <vt:lpstr>Consolas</vt:lpstr>
      <vt:lpstr>Arial</vt:lpstr>
      <vt:lpstr>IT Department Meeting by Slidesgo</vt:lpstr>
      <vt:lpstr>Architectural exploration of low-pass FIR filters using MATLAB HDL Coder</vt:lpstr>
      <vt:lpstr>CONTENTS</vt:lpstr>
      <vt:lpstr>INTRODUCTION</vt:lpstr>
      <vt:lpstr>INTRODUCTION</vt:lpstr>
      <vt:lpstr>FILTER CREATION</vt:lpstr>
      <vt:lpstr>FILTER CREATION</vt:lpstr>
      <vt:lpstr>FILTER SYNTHESIS &amp; SIMULATION</vt:lpstr>
      <vt:lpstr>FILTER COMPARISON</vt:lpstr>
      <vt:lpstr>COMPARISON | MIN ORDER FILTER</vt:lpstr>
      <vt:lpstr>COMPARISON | MIN ORDER FILTER</vt:lpstr>
      <vt:lpstr>COMPARISON | 20th ORDER FILTER</vt:lpstr>
      <vt:lpstr>COMPARISON | 20th ORDER FILTER</vt:lpstr>
      <vt:lpstr>COMPARISON | 30th ORDER FILTER</vt:lpstr>
      <vt:lpstr>COMPARISON | 30th ORDER FILTER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Nikos Stylianou</cp:lastModifiedBy>
  <cp:revision>35</cp:revision>
  <dcterms:modified xsi:type="dcterms:W3CDTF">2023-06-30T11:05:31Z</dcterms:modified>
</cp:coreProperties>
</file>