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
  </p:notesMasterIdLst>
  <p:handoutMasterIdLst>
    <p:handoutMasterId r:id="rId22"/>
  </p:handoutMasterIdLst>
  <p:sldIdLst>
    <p:sldId id="525" r:id="rId2"/>
    <p:sldId id="734" r:id="rId3"/>
    <p:sldId id="744" r:id="rId4"/>
    <p:sldId id="745" r:id="rId5"/>
    <p:sldId id="747" r:id="rId6"/>
    <p:sldId id="746" r:id="rId7"/>
    <p:sldId id="753" r:id="rId8"/>
    <p:sldId id="748" r:id="rId9"/>
    <p:sldId id="749" r:id="rId10"/>
    <p:sldId id="754" r:id="rId11"/>
    <p:sldId id="755" r:id="rId12"/>
    <p:sldId id="757" r:id="rId13"/>
    <p:sldId id="758" r:id="rId14"/>
    <p:sldId id="759" r:id="rId15"/>
    <p:sldId id="752" r:id="rId16"/>
    <p:sldId id="761" r:id="rId17"/>
    <p:sldId id="762" r:id="rId18"/>
    <p:sldId id="760" r:id="rId19"/>
    <p:sldId id="763" r:id="rId20"/>
  </p:sldIdLst>
  <p:sldSz cx="9144000" cy="6858000" type="screen4x3"/>
  <p:notesSz cx="7099300" cy="10234613"/>
  <p:defaultTextStyle>
    <a:defPPr>
      <a:defRPr lang="en-US"/>
    </a:defPPr>
    <a:lvl1pPr algn="ctr" rtl="0" fontAlgn="base">
      <a:spcBef>
        <a:spcPct val="0"/>
      </a:spcBef>
      <a:spcAft>
        <a:spcPct val="0"/>
      </a:spcAft>
      <a:defRPr sz="2000" kern="1200">
        <a:solidFill>
          <a:schemeClr val="tx1"/>
        </a:solidFill>
        <a:latin typeface="Times New Roman" pitchFamily="18" charset="0"/>
        <a:ea typeface="+mn-ea"/>
        <a:cs typeface="Times New Roman" pitchFamily="18" charset="0"/>
      </a:defRPr>
    </a:lvl1pPr>
    <a:lvl2pPr marL="457200" algn="ctr" rtl="0" fontAlgn="base">
      <a:spcBef>
        <a:spcPct val="0"/>
      </a:spcBef>
      <a:spcAft>
        <a:spcPct val="0"/>
      </a:spcAft>
      <a:defRPr sz="2000" kern="1200">
        <a:solidFill>
          <a:schemeClr val="tx1"/>
        </a:solidFill>
        <a:latin typeface="Times New Roman" pitchFamily="18" charset="0"/>
        <a:ea typeface="+mn-ea"/>
        <a:cs typeface="Times New Roman" pitchFamily="18" charset="0"/>
      </a:defRPr>
    </a:lvl2pPr>
    <a:lvl3pPr marL="914400" algn="ctr" rtl="0" fontAlgn="base">
      <a:spcBef>
        <a:spcPct val="0"/>
      </a:spcBef>
      <a:spcAft>
        <a:spcPct val="0"/>
      </a:spcAft>
      <a:defRPr sz="2000" kern="1200">
        <a:solidFill>
          <a:schemeClr val="tx1"/>
        </a:solidFill>
        <a:latin typeface="Times New Roman" pitchFamily="18" charset="0"/>
        <a:ea typeface="+mn-ea"/>
        <a:cs typeface="Times New Roman" pitchFamily="18" charset="0"/>
      </a:defRPr>
    </a:lvl3pPr>
    <a:lvl4pPr marL="1371600" algn="ctr" rtl="0" fontAlgn="base">
      <a:spcBef>
        <a:spcPct val="0"/>
      </a:spcBef>
      <a:spcAft>
        <a:spcPct val="0"/>
      </a:spcAft>
      <a:defRPr sz="2000" kern="1200">
        <a:solidFill>
          <a:schemeClr val="tx1"/>
        </a:solidFill>
        <a:latin typeface="Times New Roman" pitchFamily="18" charset="0"/>
        <a:ea typeface="+mn-ea"/>
        <a:cs typeface="Times New Roman" pitchFamily="18" charset="0"/>
      </a:defRPr>
    </a:lvl4pPr>
    <a:lvl5pPr marL="1828800" algn="ctr" rtl="0" fontAlgn="base">
      <a:spcBef>
        <a:spcPct val="0"/>
      </a:spcBef>
      <a:spcAft>
        <a:spcPct val="0"/>
      </a:spcAft>
      <a:defRPr sz="20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0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0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0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000"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FF00"/>
    <a:srgbClr val="FFFF00"/>
    <a:srgbClr val="3333FF"/>
    <a:srgbClr val="FF3300"/>
    <a:srgbClr val="008000"/>
    <a:srgbClr val="BA9844"/>
    <a:srgbClr val="ACA3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17" autoAdjust="0"/>
    <p:restoredTop sz="94575" autoAdjust="0"/>
  </p:normalViewPr>
  <p:slideViewPr>
    <p:cSldViewPr>
      <p:cViewPr>
        <p:scale>
          <a:sx n="70" d="100"/>
          <a:sy n="70" d="100"/>
        </p:scale>
        <p:origin x="-1938" y="-12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808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pPr>
              <a:defRPr/>
            </a:pPr>
            <a:endParaRPr lang="el-GR"/>
          </a:p>
        </p:txBody>
      </p:sp>
      <p:sp>
        <p:nvSpPr>
          <p:cNvPr id="55808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l-GR"/>
          </a:p>
        </p:txBody>
      </p:sp>
      <p:sp>
        <p:nvSpPr>
          <p:cNvPr id="55808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pPr>
              <a:defRPr/>
            </a:pPr>
            <a:endParaRPr lang="el-GR"/>
          </a:p>
        </p:txBody>
      </p:sp>
      <p:sp>
        <p:nvSpPr>
          <p:cNvPr id="55808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2FD3A5F9-24BD-4F82-AF7F-FD8B0D8CFE7F}" type="slidenum">
              <a:rPr lang="el-GR"/>
              <a:pPr>
                <a:defRPr/>
              </a:pPr>
              <a:t>‹#›</a:t>
            </a:fld>
            <a:endParaRPr lang="el-GR"/>
          </a:p>
        </p:txBody>
      </p:sp>
    </p:spTree>
    <p:extLst>
      <p:ext uri="{BB962C8B-B14F-4D97-AF65-F5344CB8AC3E}">
        <p14:creationId xmlns:p14="http://schemas.microsoft.com/office/powerpoint/2010/main" val="4090600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5" tIns="49517" rIns="99035" bIns="49517" numCol="1" anchor="t" anchorCtr="0" compatLnSpc="1">
            <a:prstTxWarp prst="textNoShape">
              <a:avLst/>
            </a:prstTxWarp>
          </a:bodyPr>
          <a:lstStyle>
            <a:lvl1pPr algn="l" defTabSz="990600">
              <a:defRPr sz="1300"/>
            </a:lvl1pPr>
          </a:lstStyle>
          <a:p>
            <a:pPr>
              <a:defRPr/>
            </a:pPr>
            <a:endParaRPr lang="en-US"/>
          </a:p>
        </p:txBody>
      </p:sp>
      <p:sp>
        <p:nvSpPr>
          <p:cNvPr id="80899"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5" tIns="49517" rIns="99035" bIns="49517" numCol="1" anchor="t" anchorCtr="0" compatLnSpc="1">
            <a:prstTxWarp prst="textNoShape">
              <a:avLst/>
            </a:prstTxWarp>
          </a:bodyPr>
          <a:lstStyle>
            <a:lvl1pPr algn="r" defTabSz="990600">
              <a:defRPr sz="1300"/>
            </a:lvl1pPr>
          </a:lstStyle>
          <a:p>
            <a:pPr>
              <a:defRPr/>
            </a:pPr>
            <a:endParaRPr lang="en-US"/>
          </a:p>
        </p:txBody>
      </p:sp>
      <p:sp>
        <p:nvSpPr>
          <p:cNvPr id="2458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946150" y="4862513"/>
            <a:ext cx="5207000"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5" tIns="49517" rIns="99035" bIns="4951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0902"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5" tIns="49517" rIns="99035" bIns="49517" numCol="1" anchor="b" anchorCtr="0" compatLnSpc="1">
            <a:prstTxWarp prst="textNoShape">
              <a:avLst/>
            </a:prstTxWarp>
          </a:bodyPr>
          <a:lstStyle>
            <a:lvl1pPr algn="l" defTabSz="990600">
              <a:defRPr sz="1300"/>
            </a:lvl1pPr>
          </a:lstStyle>
          <a:p>
            <a:pPr>
              <a:defRPr/>
            </a:pPr>
            <a:endParaRPr lang="en-US"/>
          </a:p>
        </p:txBody>
      </p:sp>
      <p:sp>
        <p:nvSpPr>
          <p:cNvPr id="80903"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5" tIns="49517" rIns="99035" bIns="49517" numCol="1" anchor="b" anchorCtr="0" compatLnSpc="1">
            <a:prstTxWarp prst="textNoShape">
              <a:avLst/>
            </a:prstTxWarp>
          </a:bodyPr>
          <a:lstStyle>
            <a:lvl1pPr algn="r" defTabSz="990600">
              <a:defRPr sz="1300"/>
            </a:lvl1pPr>
          </a:lstStyle>
          <a:p>
            <a:pPr>
              <a:defRPr/>
            </a:pPr>
            <a:fld id="{482605A0-7375-46F4-91EC-EE2F3ECE6BD0}" type="slidenum">
              <a:rPr lang="en-US"/>
              <a:pPr>
                <a:defRPr/>
              </a:pPr>
              <a:t>‹#›</a:t>
            </a:fld>
            <a:endParaRPr lang="en-US"/>
          </a:p>
        </p:txBody>
      </p:sp>
    </p:spTree>
    <p:extLst>
      <p:ext uri="{BB962C8B-B14F-4D97-AF65-F5344CB8AC3E}">
        <p14:creationId xmlns:p14="http://schemas.microsoft.com/office/powerpoint/2010/main" val="26735392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ahoma" pitchFamily="34" charset="0"/>
        <a:ea typeface="+mn-ea"/>
        <a:cs typeface="Times New Roman" pitchFamily="18" charset="0"/>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Times New Roman" pitchFamily="18" charset="0"/>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Times New Roman" pitchFamily="18" charset="0"/>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Times New Roman" pitchFamily="18" charset="0"/>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90600" eaLnBrk="0" hangingPunct="0">
              <a:defRPr sz="2000">
                <a:solidFill>
                  <a:schemeClr val="tx1"/>
                </a:solidFill>
                <a:latin typeface="Times New Roman" pitchFamily="18" charset="0"/>
                <a:cs typeface="Times New Roman" pitchFamily="18" charset="0"/>
              </a:defRPr>
            </a:lvl1pPr>
            <a:lvl2pPr marL="742950" indent="-285750" defTabSz="990600" eaLnBrk="0" hangingPunct="0">
              <a:defRPr sz="2000">
                <a:solidFill>
                  <a:schemeClr val="tx1"/>
                </a:solidFill>
                <a:latin typeface="Times New Roman" pitchFamily="18" charset="0"/>
                <a:cs typeface="Times New Roman" pitchFamily="18" charset="0"/>
              </a:defRPr>
            </a:lvl2pPr>
            <a:lvl3pPr marL="1143000" indent="-228600" defTabSz="990600" eaLnBrk="0" hangingPunct="0">
              <a:defRPr sz="2000">
                <a:solidFill>
                  <a:schemeClr val="tx1"/>
                </a:solidFill>
                <a:latin typeface="Times New Roman" pitchFamily="18" charset="0"/>
                <a:cs typeface="Times New Roman" pitchFamily="18" charset="0"/>
              </a:defRPr>
            </a:lvl3pPr>
            <a:lvl4pPr marL="1600200" indent="-228600" defTabSz="990600" eaLnBrk="0" hangingPunct="0">
              <a:defRPr sz="2000">
                <a:solidFill>
                  <a:schemeClr val="tx1"/>
                </a:solidFill>
                <a:latin typeface="Times New Roman" pitchFamily="18" charset="0"/>
                <a:cs typeface="Times New Roman" pitchFamily="18" charset="0"/>
              </a:defRPr>
            </a:lvl4pPr>
            <a:lvl5pPr marL="2057400" indent="-228600" defTabSz="990600" eaLnBrk="0" hangingPunct="0">
              <a:defRPr sz="2000">
                <a:solidFill>
                  <a:schemeClr val="tx1"/>
                </a:solidFill>
                <a:latin typeface="Times New Roman" pitchFamily="18" charset="0"/>
                <a:cs typeface="Times New Roman" pitchFamily="18" charset="0"/>
              </a:defRPr>
            </a:lvl5pPr>
            <a:lvl6pPr marL="2514600" indent="-228600" algn="ctr" defTabSz="990600" eaLnBrk="0" fontAlgn="base" hangingPunct="0">
              <a:spcBef>
                <a:spcPct val="0"/>
              </a:spcBef>
              <a:spcAft>
                <a:spcPct val="0"/>
              </a:spcAft>
              <a:defRPr sz="2000">
                <a:solidFill>
                  <a:schemeClr val="tx1"/>
                </a:solidFill>
                <a:latin typeface="Times New Roman" pitchFamily="18" charset="0"/>
                <a:cs typeface="Times New Roman" pitchFamily="18" charset="0"/>
              </a:defRPr>
            </a:lvl6pPr>
            <a:lvl7pPr marL="2971800" indent="-228600" algn="ctr" defTabSz="990600" eaLnBrk="0" fontAlgn="base" hangingPunct="0">
              <a:spcBef>
                <a:spcPct val="0"/>
              </a:spcBef>
              <a:spcAft>
                <a:spcPct val="0"/>
              </a:spcAft>
              <a:defRPr sz="2000">
                <a:solidFill>
                  <a:schemeClr val="tx1"/>
                </a:solidFill>
                <a:latin typeface="Times New Roman" pitchFamily="18" charset="0"/>
                <a:cs typeface="Times New Roman" pitchFamily="18" charset="0"/>
              </a:defRPr>
            </a:lvl7pPr>
            <a:lvl8pPr marL="3429000" indent="-228600" algn="ctr" defTabSz="990600" eaLnBrk="0" fontAlgn="base" hangingPunct="0">
              <a:spcBef>
                <a:spcPct val="0"/>
              </a:spcBef>
              <a:spcAft>
                <a:spcPct val="0"/>
              </a:spcAft>
              <a:defRPr sz="2000">
                <a:solidFill>
                  <a:schemeClr val="tx1"/>
                </a:solidFill>
                <a:latin typeface="Times New Roman" pitchFamily="18" charset="0"/>
                <a:cs typeface="Times New Roman" pitchFamily="18" charset="0"/>
              </a:defRPr>
            </a:lvl8pPr>
            <a:lvl9pPr marL="3886200" indent="-228600" algn="ctr" defTabSz="990600" eaLnBrk="0" fontAlgn="base" hangingPunct="0">
              <a:spcBef>
                <a:spcPct val="0"/>
              </a:spcBef>
              <a:spcAft>
                <a:spcPct val="0"/>
              </a:spcAft>
              <a:defRPr sz="2000">
                <a:solidFill>
                  <a:schemeClr val="tx1"/>
                </a:solidFill>
                <a:latin typeface="Times New Roman" pitchFamily="18" charset="0"/>
                <a:cs typeface="Times New Roman" pitchFamily="18" charset="0"/>
              </a:defRPr>
            </a:lvl9pPr>
          </a:lstStyle>
          <a:p>
            <a:pPr eaLnBrk="1" hangingPunct="1"/>
            <a:fld id="{E065BF11-3601-43CA-8DE9-EEEBEE1788BA}" type="slidenum">
              <a:rPr lang="en-US" sz="1300" smtClean="0"/>
              <a:pPr eaLnBrk="1" hangingPunct="1"/>
              <a:t>1</a:t>
            </a:fld>
            <a:endParaRPr lang="en-US" sz="1300" smtClean="0"/>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3419475" y="1828800"/>
            <a:ext cx="5343525" cy="2362200"/>
          </a:xfrm>
        </p:spPr>
        <p:txBody>
          <a:bodyPr/>
          <a:lstStyle>
            <a:lvl1pPr>
              <a:defRPr/>
            </a:lvl1pPr>
          </a:lstStyle>
          <a:p>
            <a:pPr lvl="0"/>
            <a:r>
              <a:rPr lang="en-US" noProof="0" smtClean="0"/>
              <a:t>Click to edit Master title style</a:t>
            </a:r>
          </a:p>
        </p:txBody>
      </p:sp>
      <p:sp>
        <p:nvSpPr>
          <p:cNvPr id="46083" name="Rectangle 3"/>
          <p:cNvSpPr>
            <a:spLocks noGrp="1" noChangeArrowheads="1"/>
          </p:cNvSpPr>
          <p:nvPr>
            <p:ph type="subTitle" idx="1"/>
          </p:nvPr>
        </p:nvSpPr>
        <p:spPr>
          <a:xfrm>
            <a:off x="3816350" y="4184650"/>
            <a:ext cx="4946650" cy="1368425"/>
          </a:xfrm>
        </p:spPr>
        <p:txBody>
          <a:bodyPr/>
          <a:lstStyle>
            <a:lvl1pPr marL="0" indent="0">
              <a:buFontTx/>
              <a:buNone/>
              <a:defRPr sz="1800"/>
            </a:lvl1pPr>
          </a:lstStyle>
          <a:p>
            <a:pPr lvl="0"/>
            <a:r>
              <a:rPr lang="en-US" noProof="0" smtClean="0"/>
              <a:t>Click to edit Master subtitle style</a:t>
            </a:r>
          </a:p>
        </p:txBody>
      </p:sp>
      <p:sp>
        <p:nvSpPr>
          <p:cNvPr id="4" name="Rectangle 169"/>
          <p:cNvSpPr>
            <a:spLocks noGrp="1" noChangeArrowheads="1"/>
          </p:cNvSpPr>
          <p:nvPr>
            <p:ph type="dt" sz="half" idx="10"/>
          </p:nvPr>
        </p:nvSpPr>
        <p:spPr>
          <a:xfrm>
            <a:off x="1225550" y="6200775"/>
            <a:ext cx="1905000" cy="457200"/>
          </a:xfrm>
        </p:spPr>
        <p:txBody>
          <a:bodyPr/>
          <a:lstStyle>
            <a:lvl1pPr>
              <a:defRPr/>
            </a:lvl1pPr>
          </a:lstStyle>
          <a:p>
            <a:pPr>
              <a:defRPr/>
            </a:pPr>
            <a:endParaRPr lang="en-US"/>
          </a:p>
        </p:txBody>
      </p:sp>
      <p:sp>
        <p:nvSpPr>
          <p:cNvPr id="5" name="Rectangle 170"/>
          <p:cNvSpPr>
            <a:spLocks noGrp="1" noChangeArrowheads="1"/>
          </p:cNvSpPr>
          <p:nvPr>
            <p:ph type="ftr" sz="quarter" idx="11"/>
          </p:nvPr>
        </p:nvSpPr>
        <p:spPr>
          <a:xfrm>
            <a:off x="3303588" y="6200775"/>
            <a:ext cx="3636962" cy="457200"/>
          </a:xfrm>
        </p:spPr>
        <p:txBody>
          <a:bodyPr/>
          <a:lstStyle>
            <a:lvl1pPr>
              <a:defRPr>
                <a:solidFill>
                  <a:schemeClr val="tx1"/>
                </a:solidFill>
                <a:latin typeface="+mn-lt"/>
              </a:defRPr>
            </a:lvl1pPr>
          </a:lstStyle>
          <a:p>
            <a:pPr>
              <a:defRPr/>
            </a:pPr>
            <a:endParaRPr lang="en-US"/>
          </a:p>
        </p:txBody>
      </p:sp>
      <p:sp>
        <p:nvSpPr>
          <p:cNvPr id="6" name="Rectangle 171"/>
          <p:cNvSpPr>
            <a:spLocks noGrp="1" noChangeArrowheads="1"/>
          </p:cNvSpPr>
          <p:nvPr>
            <p:ph type="sldNum" sz="quarter" idx="12"/>
          </p:nvPr>
        </p:nvSpPr>
        <p:spPr>
          <a:xfrm>
            <a:off x="7092950" y="6200775"/>
            <a:ext cx="1905000" cy="457200"/>
          </a:xfrm>
        </p:spPr>
        <p:txBody>
          <a:bodyPr/>
          <a:lstStyle>
            <a:lvl1pPr>
              <a:defRPr sz="1000"/>
            </a:lvl1pPr>
          </a:lstStyle>
          <a:p>
            <a:pPr>
              <a:defRPr/>
            </a:pPr>
            <a:fld id="{09F6A321-3789-4DF4-8AB2-A9330A4AADAE}" type="slidenum">
              <a:rPr lang="en-US"/>
              <a:pPr>
                <a:defRPr/>
              </a:pPr>
              <a:t>‹#›</a:t>
            </a:fld>
            <a:endParaRPr lang="en-US"/>
          </a:p>
        </p:txBody>
      </p:sp>
    </p:spTree>
    <p:extLst>
      <p:ext uri="{BB962C8B-B14F-4D97-AF65-F5344CB8AC3E}">
        <p14:creationId xmlns:p14="http://schemas.microsoft.com/office/powerpoint/2010/main" val="260671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Τμ. Μηχανικών Η/Υ, Τηλεπικοινωνιών &amp; Δικτύων, Πανεπιστήμιο Θεσσαλίας</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4BB5E2-168D-429E-8231-A3EDB56F0115}" type="slidenum">
              <a:rPr lang="en-US"/>
              <a:pPr>
                <a:defRPr/>
              </a:pPr>
              <a:t>‹#›</a:t>
            </a:fld>
            <a:r>
              <a:rPr lang="en-US"/>
              <a:t> </a:t>
            </a:r>
          </a:p>
        </p:txBody>
      </p:sp>
    </p:spTree>
    <p:extLst>
      <p:ext uri="{BB962C8B-B14F-4D97-AF65-F5344CB8AC3E}">
        <p14:creationId xmlns:p14="http://schemas.microsoft.com/office/powerpoint/2010/main" val="3136991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3075" y="225425"/>
            <a:ext cx="1925638" cy="5975350"/>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1042988" y="225425"/>
            <a:ext cx="5627687" cy="5975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Τμ. Μηχανικών Η/Υ, Τηλεπικοινωνιών &amp; Δικτύων, Πανεπιστήμιο Θεσσαλίας</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0DA05E-67C7-411A-BA93-CD71CABAEE38}" type="slidenum">
              <a:rPr lang="en-US"/>
              <a:pPr>
                <a:defRPr/>
              </a:pPr>
              <a:t>‹#›</a:t>
            </a:fld>
            <a:r>
              <a:rPr lang="en-US"/>
              <a:t> </a:t>
            </a:r>
          </a:p>
        </p:txBody>
      </p:sp>
    </p:spTree>
    <p:extLst>
      <p:ext uri="{BB962C8B-B14F-4D97-AF65-F5344CB8AC3E}">
        <p14:creationId xmlns:p14="http://schemas.microsoft.com/office/powerpoint/2010/main" val="43622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42988" y="225425"/>
            <a:ext cx="7705725" cy="863600"/>
          </a:xfrm>
        </p:spPr>
        <p:txBody>
          <a:bodyPr/>
          <a:lstStyle/>
          <a:p>
            <a:r>
              <a:rPr lang="en-US" smtClean="0"/>
              <a:t>Click to edit Master title style</a:t>
            </a:r>
            <a:endParaRPr lang="el-GR"/>
          </a:p>
        </p:txBody>
      </p:sp>
      <p:sp>
        <p:nvSpPr>
          <p:cNvPr id="3" name="Table Placeholder 2"/>
          <p:cNvSpPr>
            <a:spLocks noGrp="1"/>
          </p:cNvSpPr>
          <p:nvPr>
            <p:ph type="tbl" idx="1"/>
          </p:nvPr>
        </p:nvSpPr>
        <p:spPr>
          <a:xfrm>
            <a:off x="1042988" y="1304925"/>
            <a:ext cx="7705725" cy="4895850"/>
          </a:xfrm>
        </p:spPr>
        <p:txBody>
          <a:bodyPr/>
          <a:lstStyle/>
          <a:p>
            <a:pPr lvl="0"/>
            <a:endParaRPr lang="el-GR"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Τμ. Μηχανικών Η/Υ, Τηλεπικοινωνιών &amp; Δικτύων, Πανεπιστήμιο Θεσσαλίας</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E3243F-4C3B-443F-A0FC-934AF4542EBC}" type="slidenum">
              <a:rPr lang="en-US"/>
              <a:pPr>
                <a:defRPr/>
              </a:pPr>
              <a:t>‹#›</a:t>
            </a:fld>
            <a:r>
              <a:rPr lang="en-US"/>
              <a:t> </a:t>
            </a:r>
          </a:p>
        </p:txBody>
      </p:sp>
    </p:spTree>
    <p:extLst>
      <p:ext uri="{BB962C8B-B14F-4D97-AF65-F5344CB8AC3E}">
        <p14:creationId xmlns:p14="http://schemas.microsoft.com/office/powerpoint/2010/main" val="98367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Τμ. Μηχανικών Η/Υ, Τηλεπικοινωνιών &amp; Δικτύων, Πανεπιστήμιο Θεσσαλίας</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D82A52-EA28-49B2-BCD5-35E681E2CFEA}" type="slidenum">
              <a:rPr lang="en-US"/>
              <a:pPr>
                <a:defRPr/>
              </a:pPr>
              <a:t>‹#›</a:t>
            </a:fld>
            <a:r>
              <a:rPr lang="en-US"/>
              <a:t> </a:t>
            </a:r>
          </a:p>
        </p:txBody>
      </p:sp>
    </p:spTree>
    <p:extLst>
      <p:ext uri="{BB962C8B-B14F-4D97-AF65-F5344CB8AC3E}">
        <p14:creationId xmlns:p14="http://schemas.microsoft.com/office/powerpoint/2010/main" val="251851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Τμ. Μηχανικών Η/Υ, Τηλεπικοινωνιών &amp; Δικτύων, Πανεπιστήμιο Θεσσαλίας</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12BB0C-EDD6-4816-9B90-C660FB88F203}" type="slidenum">
              <a:rPr lang="en-US"/>
              <a:pPr>
                <a:defRPr/>
              </a:pPr>
              <a:t>‹#›</a:t>
            </a:fld>
            <a:r>
              <a:rPr lang="en-US"/>
              <a:t> </a:t>
            </a:r>
          </a:p>
        </p:txBody>
      </p:sp>
    </p:spTree>
    <p:extLst>
      <p:ext uri="{BB962C8B-B14F-4D97-AF65-F5344CB8AC3E}">
        <p14:creationId xmlns:p14="http://schemas.microsoft.com/office/powerpoint/2010/main" val="283741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1042988" y="1304925"/>
            <a:ext cx="3776662"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972050" y="1304925"/>
            <a:ext cx="3776663"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l-GR"/>
              <a:t>Τμ. Μηχανικών Η/Υ, Τηλεπικοινωνιών &amp; Δικτύων, Πανεπιστήμιο Θεσσαλίας</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47046E5-6A97-4BB0-BC42-1F03E94EF603}" type="slidenum">
              <a:rPr lang="en-US"/>
              <a:pPr>
                <a:defRPr/>
              </a:pPr>
              <a:t>‹#›</a:t>
            </a:fld>
            <a:r>
              <a:rPr lang="en-US"/>
              <a:t> </a:t>
            </a:r>
          </a:p>
        </p:txBody>
      </p:sp>
    </p:spTree>
    <p:extLst>
      <p:ext uri="{BB962C8B-B14F-4D97-AF65-F5344CB8AC3E}">
        <p14:creationId xmlns:p14="http://schemas.microsoft.com/office/powerpoint/2010/main" val="152647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l-GR"/>
              <a:t>Τμ. Μηχανικών Η/Υ, Τηλεπικοινωνιών &amp; Δικτύων, Πανεπιστήμιο Θεσσαλίας</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2547962-0A19-4641-8E98-E5C69B30E47F}" type="slidenum">
              <a:rPr lang="en-US"/>
              <a:pPr>
                <a:defRPr/>
              </a:pPr>
              <a:t>‹#›</a:t>
            </a:fld>
            <a:r>
              <a:rPr lang="en-US"/>
              <a:t> </a:t>
            </a:r>
          </a:p>
        </p:txBody>
      </p:sp>
    </p:spTree>
    <p:extLst>
      <p:ext uri="{BB962C8B-B14F-4D97-AF65-F5344CB8AC3E}">
        <p14:creationId xmlns:p14="http://schemas.microsoft.com/office/powerpoint/2010/main" val="113617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l-GR"/>
              <a:t>Τμ. Μηχανικών Η/Υ, Τηλεπικοινωνιών &amp; Δικτύων, Πανεπιστήμιο Θεσσαλίας</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9946915-B868-4DA1-8E8E-A78402F8CB86}" type="slidenum">
              <a:rPr lang="en-US"/>
              <a:pPr>
                <a:defRPr/>
              </a:pPr>
              <a:t>‹#›</a:t>
            </a:fld>
            <a:r>
              <a:rPr lang="en-US"/>
              <a:t> </a:t>
            </a:r>
          </a:p>
        </p:txBody>
      </p:sp>
    </p:spTree>
    <p:extLst>
      <p:ext uri="{BB962C8B-B14F-4D97-AF65-F5344CB8AC3E}">
        <p14:creationId xmlns:p14="http://schemas.microsoft.com/office/powerpoint/2010/main" val="2413287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l-GR"/>
              <a:t>Τμ. Μηχανικών Η/Υ, Τηλεπικοινωνιών &amp; Δικτύων, Πανεπιστήμιο Θεσσαλίας</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C1D0B6-7FC4-499D-A3F4-D69CE04F3201}" type="slidenum">
              <a:rPr lang="en-US"/>
              <a:pPr>
                <a:defRPr/>
              </a:pPr>
              <a:t>‹#›</a:t>
            </a:fld>
            <a:r>
              <a:rPr lang="en-US"/>
              <a:t> </a:t>
            </a:r>
          </a:p>
        </p:txBody>
      </p:sp>
    </p:spTree>
    <p:extLst>
      <p:ext uri="{BB962C8B-B14F-4D97-AF65-F5344CB8AC3E}">
        <p14:creationId xmlns:p14="http://schemas.microsoft.com/office/powerpoint/2010/main" val="272235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l-GR"/>
              <a:t>Τμ. Μηχανικών Η/Υ, Τηλεπικοινωνιών &amp; Δικτύων, Πανεπιστήμιο Θεσσαλίας</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7303884-FA7B-4E2D-8896-53C80EB4BC21}" type="slidenum">
              <a:rPr lang="en-US"/>
              <a:pPr>
                <a:defRPr/>
              </a:pPr>
              <a:t>‹#›</a:t>
            </a:fld>
            <a:r>
              <a:rPr lang="en-US"/>
              <a:t> </a:t>
            </a:r>
          </a:p>
        </p:txBody>
      </p:sp>
    </p:spTree>
    <p:extLst>
      <p:ext uri="{BB962C8B-B14F-4D97-AF65-F5344CB8AC3E}">
        <p14:creationId xmlns:p14="http://schemas.microsoft.com/office/powerpoint/2010/main" val="3317346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l-GR"/>
              <a:t>Τμ. Μηχανικών Η/Υ, Τηλεπικοινωνιών &amp; Δικτύων, Πανεπιστήμιο Θεσσαλίας</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E69E71-9056-40F1-A21B-A2854D6E1821}" type="slidenum">
              <a:rPr lang="en-US"/>
              <a:pPr>
                <a:defRPr/>
              </a:pPr>
              <a:t>‹#›</a:t>
            </a:fld>
            <a:r>
              <a:rPr lang="en-US"/>
              <a:t> </a:t>
            </a:r>
          </a:p>
        </p:txBody>
      </p:sp>
    </p:spTree>
    <p:extLst>
      <p:ext uri="{BB962C8B-B14F-4D97-AF65-F5344CB8AC3E}">
        <p14:creationId xmlns:p14="http://schemas.microsoft.com/office/powerpoint/2010/main" val="259663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42988" y="225425"/>
            <a:ext cx="77057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042988" y="1304925"/>
            <a:ext cx="7705725"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2" name="Rectangle 4"/>
          <p:cNvSpPr>
            <a:spLocks noGrp="1" noChangeArrowheads="1"/>
          </p:cNvSpPr>
          <p:nvPr>
            <p:ph type="dt" sz="half" idx="2"/>
          </p:nvPr>
        </p:nvSpPr>
        <p:spPr bwMode="auto">
          <a:xfrm>
            <a:off x="76200" y="6432550"/>
            <a:ext cx="18383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000">
                <a:latin typeface="+mn-lt"/>
              </a:defRPr>
            </a:lvl1pPr>
          </a:lstStyle>
          <a:p>
            <a:pPr>
              <a:defRPr/>
            </a:pPr>
            <a:endParaRPr lang="en-US"/>
          </a:p>
        </p:txBody>
      </p:sp>
      <p:sp>
        <p:nvSpPr>
          <p:cNvPr id="22533" name="Rectangle 5"/>
          <p:cNvSpPr>
            <a:spLocks noGrp="1" noChangeArrowheads="1"/>
          </p:cNvSpPr>
          <p:nvPr>
            <p:ph type="ftr" sz="quarter" idx="3"/>
          </p:nvPr>
        </p:nvSpPr>
        <p:spPr bwMode="auto">
          <a:xfrm>
            <a:off x="2133600" y="6508750"/>
            <a:ext cx="48768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solidFill>
                  <a:srgbClr val="0000CC"/>
                </a:solidFill>
              </a:defRPr>
            </a:lvl1pPr>
          </a:lstStyle>
          <a:p>
            <a:pPr>
              <a:defRPr/>
            </a:pPr>
            <a:r>
              <a:rPr lang="el-GR"/>
              <a:t>Τμ. Μηχανικών Η/Υ, Τηλεπικοινωνιών &amp; Δικτύων, Πανεπιστήμιο Θεσσαλίας</a:t>
            </a:r>
            <a:endParaRPr lang="en-US"/>
          </a:p>
        </p:txBody>
      </p:sp>
      <p:sp>
        <p:nvSpPr>
          <p:cNvPr id="22534" name="Rectangle 6"/>
          <p:cNvSpPr>
            <a:spLocks noGrp="1" noChangeArrowheads="1"/>
          </p:cNvSpPr>
          <p:nvPr>
            <p:ph type="sldNum" sz="quarter" idx="4"/>
          </p:nvPr>
        </p:nvSpPr>
        <p:spPr bwMode="auto">
          <a:xfrm>
            <a:off x="7162800" y="6432550"/>
            <a:ext cx="19050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n-lt"/>
              </a:defRPr>
            </a:lvl1pPr>
          </a:lstStyle>
          <a:p>
            <a:pPr>
              <a:defRPr/>
            </a:pPr>
            <a:fld id="{69F38801-7BE5-4C19-BC85-7B7CE3B8F2C7}" type="slidenum">
              <a:rPr lang="en-US"/>
              <a:pPr>
                <a:defRPr/>
              </a:pPr>
              <a:t>‹#›</a:t>
            </a:fld>
            <a:r>
              <a:rPr lang="en-US"/>
              <a:t> </a:t>
            </a:r>
          </a:p>
        </p:txBody>
      </p:sp>
    </p:spTree>
  </p:cSld>
  <p:clrMap bg1="lt1" tx1="dk1" bg2="lt2" tx2="dk2" accent1="accent1" accent2="accent2" accent3="accent3" accent4="accent4" accent5="accent5" accent6="accent6" hlink="hlink" folHlink="folHlink"/>
  <p:sldLayoutIdLst>
    <p:sldLayoutId id="2147483948"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Lst>
  <p:hf hd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entury Schoolbook" pitchFamily="18" charset="0"/>
          <a:cs typeface="Times New Roman" pitchFamily="18" charset="0"/>
        </a:defRPr>
      </a:lvl2pPr>
      <a:lvl3pPr algn="l" rtl="0" eaLnBrk="0" fontAlgn="base" hangingPunct="0">
        <a:spcBef>
          <a:spcPct val="0"/>
        </a:spcBef>
        <a:spcAft>
          <a:spcPct val="0"/>
        </a:spcAft>
        <a:defRPr sz="3200">
          <a:solidFill>
            <a:schemeClr val="tx1"/>
          </a:solidFill>
          <a:latin typeface="Century Schoolbook" pitchFamily="18" charset="0"/>
          <a:cs typeface="Times New Roman" pitchFamily="18" charset="0"/>
        </a:defRPr>
      </a:lvl3pPr>
      <a:lvl4pPr algn="l" rtl="0" eaLnBrk="0" fontAlgn="base" hangingPunct="0">
        <a:spcBef>
          <a:spcPct val="0"/>
        </a:spcBef>
        <a:spcAft>
          <a:spcPct val="0"/>
        </a:spcAft>
        <a:defRPr sz="3200">
          <a:solidFill>
            <a:schemeClr val="tx1"/>
          </a:solidFill>
          <a:latin typeface="Century Schoolbook" pitchFamily="18" charset="0"/>
          <a:cs typeface="Times New Roman" pitchFamily="18" charset="0"/>
        </a:defRPr>
      </a:lvl4pPr>
      <a:lvl5pPr algn="l" rtl="0" eaLnBrk="0" fontAlgn="base" hangingPunct="0">
        <a:spcBef>
          <a:spcPct val="0"/>
        </a:spcBef>
        <a:spcAft>
          <a:spcPct val="0"/>
        </a:spcAft>
        <a:defRPr sz="3200">
          <a:solidFill>
            <a:schemeClr val="tx1"/>
          </a:solidFill>
          <a:latin typeface="Century Schoolbook" pitchFamily="18" charset="0"/>
          <a:cs typeface="Times New Roman" pitchFamily="18" charset="0"/>
        </a:defRPr>
      </a:lvl5pPr>
      <a:lvl6pPr marL="457200" algn="l" rtl="0" fontAlgn="base">
        <a:spcBef>
          <a:spcPct val="0"/>
        </a:spcBef>
        <a:spcAft>
          <a:spcPct val="0"/>
        </a:spcAft>
        <a:defRPr sz="3200">
          <a:solidFill>
            <a:schemeClr val="tx1"/>
          </a:solidFill>
          <a:latin typeface="Century Schoolbook" pitchFamily="18" charset="0"/>
          <a:cs typeface="Times New Roman" pitchFamily="18" charset="0"/>
        </a:defRPr>
      </a:lvl6pPr>
      <a:lvl7pPr marL="914400" algn="l" rtl="0" fontAlgn="base">
        <a:spcBef>
          <a:spcPct val="0"/>
        </a:spcBef>
        <a:spcAft>
          <a:spcPct val="0"/>
        </a:spcAft>
        <a:defRPr sz="3200">
          <a:solidFill>
            <a:schemeClr val="tx1"/>
          </a:solidFill>
          <a:latin typeface="Century Schoolbook" pitchFamily="18" charset="0"/>
          <a:cs typeface="Times New Roman" pitchFamily="18" charset="0"/>
        </a:defRPr>
      </a:lvl7pPr>
      <a:lvl8pPr marL="1371600" algn="l" rtl="0" fontAlgn="base">
        <a:spcBef>
          <a:spcPct val="0"/>
        </a:spcBef>
        <a:spcAft>
          <a:spcPct val="0"/>
        </a:spcAft>
        <a:defRPr sz="3200">
          <a:solidFill>
            <a:schemeClr val="tx1"/>
          </a:solidFill>
          <a:latin typeface="Century Schoolbook" pitchFamily="18" charset="0"/>
          <a:cs typeface="Times New Roman" pitchFamily="18" charset="0"/>
        </a:defRPr>
      </a:lvl8pPr>
      <a:lvl9pPr marL="1828800" algn="l" rtl="0" fontAlgn="base">
        <a:spcBef>
          <a:spcPct val="0"/>
        </a:spcBef>
        <a:spcAft>
          <a:spcPct val="0"/>
        </a:spcAft>
        <a:defRPr sz="3200">
          <a:solidFill>
            <a:schemeClr val="tx1"/>
          </a:solidFill>
          <a:latin typeface="Century Schoolbook" pitchFamily="18" charset="0"/>
          <a:cs typeface="Times New Roman" pitchFamily="18"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ctrTitle"/>
          </p:nvPr>
        </p:nvSpPr>
        <p:spPr>
          <a:xfrm>
            <a:off x="3124200" y="762000"/>
            <a:ext cx="5562600" cy="2133600"/>
          </a:xfrm>
        </p:spPr>
        <p:txBody>
          <a:bodyPr/>
          <a:lstStyle/>
          <a:p>
            <a:pPr eaLnBrk="1" hangingPunct="1"/>
            <a:r>
              <a:rPr lang="el-GR" b="1" dirty="0" smtClean="0">
                <a:latin typeface="Times New Roman" pitchFamily="18" charset="0"/>
              </a:rPr>
              <a:t>Νευρο-Ασαφής Υπολογιστική</a:t>
            </a:r>
            <a:r>
              <a:rPr lang="en-US" b="1" dirty="0" smtClean="0">
                <a:latin typeface="Times New Roman" pitchFamily="18" charset="0"/>
              </a:rPr>
              <a:t/>
            </a:r>
            <a:br>
              <a:rPr lang="en-US" b="1" dirty="0" smtClean="0">
                <a:latin typeface="Times New Roman" pitchFamily="18" charset="0"/>
              </a:rPr>
            </a:br>
            <a:r>
              <a:rPr lang="en-US" b="1" dirty="0" err="1" smtClean="0">
                <a:latin typeface="Times New Roman" pitchFamily="18" charset="0"/>
              </a:rPr>
              <a:t>Neuro</a:t>
            </a:r>
            <a:r>
              <a:rPr lang="en-US" b="1" dirty="0" smtClean="0">
                <a:latin typeface="Times New Roman" pitchFamily="18" charset="0"/>
              </a:rPr>
              <a:t>-Fuzzy Computing</a:t>
            </a:r>
            <a:r>
              <a:rPr lang="en-US" sz="2800" dirty="0" smtClean="0">
                <a:latin typeface="Times New Roman" pitchFamily="18" charset="0"/>
              </a:rPr>
              <a:t/>
            </a:r>
            <a:br>
              <a:rPr lang="en-US" sz="2800" dirty="0" smtClean="0">
                <a:latin typeface="Times New Roman" pitchFamily="18" charset="0"/>
              </a:rPr>
            </a:br>
            <a:r>
              <a:rPr lang="el-GR" sz="2800" dirty="0" smtClean="0">
                <a:latin typeface="Times New Roman" pitchFamily="18" charset="0"/>
              </a:rPr>
              <a:t/>
            </a:r>
            <a:br>
              <a:rPr lang="el-GR" sz="2800" dirty="0" smtClean="0">
                <a:latin typeface="Times New Roman" pitchFamily="18" charset="0"/>
              </a:rPr>
            </a:br>
            <a:r>
              <a:rPr lang="en-US" sz="2800" dirty="0" smtClean="0">
                <a:latin typeface="Times New Roman" pitchFamily="18" charset="0"/>
              </a:rPr>
              <a:t/>
            </a:r>
            <a:br>
              <a:rPr lang="en-US" sz="2800" dirty="0" smtClean="0">
                <a:latin typeface="Times New Roman" pitchFamily="18" charset="0"/>
              </a:rPr>
            </a:br>
            <a:endParaRPr lang="en-US" sz="1200" dirty="0" smtClean="0"/>
          </a:p>
        </p:txBody>
      </p:sp>
      <p:sp>
        <p:nvSpPr>
          <p:cNvPr id="3076" name="Rectangle 5"/>
          <p:cNvSpPr>
            <a:spLocks noGrp="1" noChangeArrowheads="1"/>
          </p:cNvSpPr>
          <p:nvPr>
            <p:ph type="subTitle" idx="1"/>
          </p:nvPr>
        </p:nvSpPr>
        <p:spPr>
          <a:xfrm>
            <a:off x="3200400" y="3962400"/>
            <a:ext cx="5486400" cy="1981200"/>
          </a:xfrm>
        </p:spPr>
        <p:txBody>
          <a:bodyPr/>
          <a:lstStyle/>
          <a:p>
            <a:pPr eaLnBrk="1" hangingPunct="1">
              <a:lnSpc>
                <a:spcPct val="80000"/>
              </a:lnSpc>
            </a:pPr>
            <a:r>
              <a:rPr lang="el-GR" sz="2000" smtClean="0">
                <a:latin typeface="Times New Roman" pitchFamily="18" charset="0"/>
              </a:rPr>
              <a:t>Διδάσκων</a:t>
            </a:r>
            <a:r>
              <a:rPr lang="en-US" sz="2000" smtClean="0"/>
              <a:t> –</a:t>
            </a:r>
          </a:p>
          <a:p>
            <a:pPr eaLnBrk="1" hangingPunct="1">
              <a:lnSpc>
                <a:spcPct val="80000"/>
              </a:lnSpc>
            </a:pPr>
            <a:r>
              <a:rPr lang="en-US" sz="2000" smtClean="0"/>
              <a:t>       </a:t>
            </a:r>
            <a:r>
              <a:rPr lang="el-GR" sz="2000" smtClean="0">
                <a:latin typeface="Times New Roman" pitchFamily="18" charset="0"/>
              </a:rPr>
              <a:t> Δημήτριος Κατσαρός</a:t>
            </a:r>
            <a:endParaRPr lang="en-US" sz="2000" smtClean="0">
              <a:latin typeface="Times New Roman" pitchFamily="18" charset="0"/>
            </a:endParaRPr>
          </a:p>
          <a:p>
            <a:pPr eaLnBrk="1" hangingPunct="1">
              <a:lnSpc>
                <a:spcPct val="80000"/>
              </a:lnSpc>
            </a:pPr>
            <a:endParaRPr lang="en-US" sz="2000" smtClean="0">
              <a:latin typeface="Times New Roman" pitchFamily="18" charset="0"/>
            </a:endParaRPr>
          </a:p>
          <a:p>
            <a:pPr eaLnBrk="1" hangingPunct="1">
              <a:lnSpc>
                <a:spcPct val="80000"/>
              </a:lnSpc>
            </a:pPr>
            <a:r>
              <a:rPr lang="en-US" smtClean="0"/>
              <a:t>         </a:t>
            </a:r>
          </a:p>
          <a:p>
            <a:pPr eaLnBrk="1" hangingPunct="1">
              <a:lnSpc>
                <a:spcPct val="80000"/>
              </a:lnSpc>
            </a:pPr>
            <a:r>
              <a:rPr lang="en-US" b="1" smtClean="0"/>
              <a:t/>
            </a:r>
            <a:br>
              <a:rPr lang="en-US" b="1" smtClean="0"/>
            </a:br>
            <a:r>
              <a:rPr lang="en-US" b="1" smtClean="0"/>
              <a:t>@ </a:t>
            </a:r>
            <a:r>
              <a:rPr lang="el-GR" b="1" smtClean="0">
                <a:latin typeface="Times New Roman" pitchFamily="18" charset="0"/>
              </a:rPr>
              <a:t>Τμ. ΗΜΜΥ</a:t>
            </a:r>
          </a:p>
          <a:p>
            <a:pPr eaLnBrk="1" hangingPunct="1">
              <a:lnSpc>
                <a:spcPct val="80000"/>
              </a:lnSpc>
            </a:pPr>
            <a:r>
              <a:rPr lang="el-GR" b="1" smtClean="0">
                <a:latin typeface="Times New Roman" pitchFamily="18" charset="0"/>
              </a:rPr>
              <a:t>     Πανεπιστήμιο Θεσσαλίας</a:t>
            </a:r>
            <a:endParaRPr lang="en-US" b="1" smtClean="0">
              <a:latin typeface="Times New Roman" pitchFamily="18" charset="0"/>
            </a:endParaRPr>
          </a:p>
        </p:txBody>
      </p:sp>
      <p:sp>
        <p:nvSpPr>
          <p:cNvPr id="3077" name="Rectangle 6"/>
          <p:cNvSpPr>
            <a:spLocks noChangeArrowheads="1"/>
          </p:cNvSpPr>
          <p:nvPr/>
        </p:nvSpPr>
        <p:spPr bwMode="auto">
          <a:xfrm>
            <a:off x="3581400" y="4953000"/>
            <a:ext cx="49466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chemeClr val="tx1"/>
              </a:buClr>
            </a:pPr>
            <a:endParaRPr lang="en-GB" sz="1800">
              <a:latin typeface="Century Schoolbook" pitchFamily="18" charset="0"/>
            </a:endParaRPr>
          </a:p>
        </p:txBody>
      </p:sp>
      <p:sp>
        <p:nvSpPr>
          <p:cNvPr id="3078" name="Rectangle 11"/>
          <p:cNvSpPr>
            <a:spLocks noChangeArrowheads="1"/>
          </p:cNvSpPr>
          <p:nvPr/>
        </p:nvSpPr>
        <p:spPr bwMode="auto">
          <a:xfrm>
            <a:off x="1193800" y="6426200"/>
            <a:ext cx="383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80000"/>
              </a:lnSpc>
              <a:spcBef>
                <a:spcPct val="20000"/>
              </a:spcBef>
              <a:buClr>
                <a:schemeClr val="tx1"/>
              </a:buClr>
            </a:pPr>
            <a:r>
              <a:rPr lang="el-GR" sz="1800" b="1" dirty="0"/>
              <a:t>Διάλεξη </a:t>
            </a:r>
            <a:r>
              <a:rPr lang="el-GR" sz="1800" b="1" dirty="0" smtClean="0"/>
              <a:t>09η: Συμπληρωματική</a:t>
            </a:r>
            <a:endParaRPr lang="el-GR" sz="1800" b="1" dirty="0"/>
          </a:p>
        </p:txBody>
      </p:sp>
    </p:spTree>
    <p:extLst>
      <p:ext uri="{BB962C8B-B14F-4D97-AF65-F5344CB8AC3E}">
        <p14:creationId xmlns:p14="http://schemas.microsoft.com/office/powerpoint/2010/main" val="2409995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err="1" smtClean="0">
                <a:effectLst>
                  <a:outerShdw blurRad="38100" dist="38100" dir="2700000" algn="tl">
                    <a:srgbClr val="C0C0C0"/>
                  </a:outerShdw>
                </a:effectLst>
                <a:ea typeface="新細明體" pitchFamily="18" charset="-120"/>
              </a:rPr>
              <a:t>LReLU</a:t>
            </a:r>
            <a:r>
              <a:rPr lang="en-US" altLang="zh-TW" dirty="0" smtClean="0">
                <a:effectLst>
                  <a:outerShdw blurRad="38100" dist="38100" dir="2700000" algn="tl">
                    <a:srgbClr val="C0C0C0"/>
                  </a:outerShdw>
                </a:effectLst>
                <a:ea typeface="新細明體" pitchFamily="18" charset="-120"/>
              </a:rPr>
              <a:t> (1/2)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r>
              <a:rPr lang="en-US" altLang="zh-TW" dirty="0">
                <a:ea typeface="新細明體" pitchFamily="18" charset="-120"/>
              </a:rPr>
              <a:t>The Leaky </a:t>
            </a:r>
            <a:r>
              <a:rPr lang="en-US" altLang="zh-TW" dirty="0" err="1">
                <a:ea typeface="新細明體" pitchFamily="18" charset="-120"/>
              </a:rPr>
              <a:t>ReLU</a:t>
            </a:r>
            <a:r>
              <a:rPr lang="en-US" altLang="zh-TW" dirty="0">
                <a:ea typeface="新細明體" pitchFamily="18" charset="-120"/>
              </a:rPr>
              <a:t> </a:t>
            </a:r>
            <a:r>
              <a:rPr lang="en-US" altLang="zh-TW" dirty="0" smtClean="0">
                <a:ea typeface="新細明體" pitchFamily="18" charset="-120"/>
              </a:rPr>
              <a:t>is </a:t>
            </a:r>
            <a:r>
              <a:rPr lang="en-US" altLang="zh-TW" dirty="0">
                <a:ea typeface="新細明體" pitchFamily="18" charset="-120"/>
              </a:rPr>
              <a:t>a variant of the </a:t>
            </a:r>
            <a:r>
              <a:rPr lang="en-US" altLang="zh-TW" dirty="0" err="1">
                <a:ea typeface="新細明體" pitchFamily="18" charset="-120"/>
              </a:rPr>
              <a:t>ReLU</a:t>
            </a:r>
            <a:r>
              <a:rPr lang="en-US" altLang="zh-TW" dirty="0">
                <a:ea typeface="新細明體" pitchFamily="18" charset="-120"/>
              </a:rPr>
              <a:t> activation function that addresses the “dead </a:t>
            </a:r>
            <a:r>
              <a:rPr lang="en-US" altLang="zh-TW" dirty="0" err="1">
                <a:ea typeface="新細明體" pitchFamily="18" charset="-120"/>
              </a:rPr>
              <a:t>ReLU</a:t>
            </a:r>
            <a:r>
              <a:rPr lang="en-US" altLang="zh-TW" dirty="0">
                <a:ea typeface="新細明體" pitchFamily="18" charset="-120"/>
              </a:rPr>
              <a:t>” problem. The Leaky </a:t>
            </a:r>
            <a:r>
              <a:rPr lang="en-US" altLang="zh-TW" dirty="0" err="1">
                <a:ea typeface="新細明體" pitchFamily="18" charset="-120"/>
              </a:rPr>
              <a:t>ReLU</a:t>
            </a:r>
            <a:r>
              <a:rPr lang="en-US" altLang="zh-TW" dirty="0">
                <a:ea typeface="新細明體" pitchFamily="18" charset="-120"/>
              </a:rPr>
              <a:t> introduces a small slope for negative inputs, allowing the neurons to have a non-zero output even when the input is negative. This helps mitigate the “dead” or non-responsive neurons in regular </a:t>
            </a:r>
            <a:r>
              <a:rPr lang="en-US" altLang="zh-TW" dirty="0" err="1" smtClean="0">
                <a:ea typeface="新細明體" pitchFamily="18" charset="-120"/>
              </a:rPr>
              <a:t>ReLU</a:t>
            </a:r>
            <a:r>
              <a:rPr lang="en-US" altLang="zh-TW" dirty="0">
                <a:ea typeface="新細明體" pitchFamily="18" charset="-120"/>
              </a:rPr>
              <a:t>. </a:t>
            </a:r>
            <a:endParaRPr lang="en-US" altLang="zh-TW" dirty="0" smtClean="0">
              <a:ea typeface="新細明體" pitchFamily="18" charset="-120"/>
            </a:endParaRPr>
          </a:p>
          <a:p>
            <a:pPr marL="82550" indent="0">
              <a:buNone/>
            </a:pPr>
            <a:r>
              <a:rPr lang="en-US" altLang="zh-TW" dirty="0" smtClean="0">
                <a:ea typeface="新細明體" pitchFamily="18" charset="-120"/>
              </a:rPr>
              <a:t>Parameter a </a:t>
            </a:r>
            <a:r>
              <a:rPr lang="en-US" altLang="zh-TW" dirty="0">
                <a:ea typeface="新細明體" pitchFamily="18" charset="-120"/>
              </a:rPr>
              <a:t>is a small positive constant (usually a small fraction like 0.01). If x is positive, the function behaves like a regular </a:t>
            </a:r>
            <a:r>
              <a:rPr lang="en-US" altLang="zh-TW" dirty="0" err="1">
                <a:ea typeface="新細明體" pitchFamily="18" charset="-120"/>
              </a:rPr>
              <a:t>ReLU</a:t>
            </a:r>
            <a:r>
              <a:rPr lang="en-US" altLang="zh-TW" dirty="0">
                <a:ea typeface="新細明體" pitchFamily="18" charset="-120"/>
              </a:rPr>
              <a:t>, outputting x . However, if x is negative, the function returns ax instead of 0.</a:t>
            </a:r>
          </a:p>
          <a:p>
            <a:pPr marL="425450">
              <a:buFont typeface="Wingdings" pitchFamily="2" charset="2"/>
              <a:buChar char="Ø"/>
            </a:pPr>
            <a:endParaRPr lang="en-US" altLang="zh-TW" sz="2000" dirty="0" smtClean="0">
              <a:ea typeface="新細明體" pitchFamily="18" charset="-120"/>
            </a:endParaRPr>
          </a:p>
        </p:txBody>
      </p:sp>
      <p:pic>
        <p:nvPicPr>
          <p:cNvPr id="4" name="Picture 3" descr="\documentclass{article}&#10;\usepackage{amsmath}&#10;\pagestyle{empty}&#10;\begin{document}&#10;&#10;$$&#10;S(x) = max\{ax,x\}&#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852607" y="457200"/>
            <a:ext cx="3250450" cy="392847"/>
          </a:xfrm>
          <a:prstGeom prst="rect">
            <a:avLst/>
          </a:prstGeom>
        </p:spPr>
      </p:pic>
    </p:spTree>
    <p:extLst>
      <p:ext uri="{BB962C8B-B14F-4D97-AF65-F5344CB8AC3E}">
        <p14:creationId xmlns:p14="http://schemas.microsoft.com/office/powerpoint/2010/main" val="3143824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err="1">
                <a:effectLst>
                  <a:outerShdw blurRad="38100" dist="38100" dir="2700000" algn="tl">
                    <a:srgbClr val="C0C0C0"/>
                  </a:outerShdw>
                </a:effectLst>
                <a:ea typeface="新細明體" pitchFamily="18" charset="-120"/>
              </a:rPr>
              <a:t>LReLU</a:t>
            </a:r>
            <a:r>
              <a:rPr lang="en-US" altLang="zh-TW" dirty="0">
                <a:effectLst>
                  <a:outerShdw blurRad="38100" dist="38100" dir="2700000" algn="tl">
                    <a:srgbClr val="C0C0C0"/>
                  </a:outerShdw>
                </a:effectLst>
                <a:ea typeface="新細明體" pitchFamily="18" charset="-120"/>
              </a:rPr>
              <a:t> </a:t>
            </a:r>
            <a:r>
              <a:rPr lang="en-US" altLang="zh-TW" dirty="0" smtClean="0">
                <a:effectLst>
                  <a:outerShdw blurRad="38100" dist="38100" dir="2700000" algn="tl">
                    <a:srgbClr val="C0C0C0"/>
                  </a:outerShdw>
                </a:effectLst>
                <a:ea typeface="新細明體" pitchFamily="18" charset="-120"/>
              </a:rPr>
              <a:t>(2/2</a:t>
            </a:r>
            <a:r>
              <a:rPr lang="en-US" altLang="zh-TW" dirty="0">
                <a:effectLst>
                  <a:outerShdw blurRad="38100" dist="38100" dir="2700000" algn="tl">
                    <a:srgbClr val="C0C0C0"/>
                  </a:outerShdw>
                </a:effectLst>
                <a:ea typeface="新細明體" pitchFamily="18" charset="-120"/>
              </a:rPr>
              <a:t>)</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425450">
              <a:buFont typeface="Wingdings" pitchFamily="2" charset="2"/>
              <a:buChar char="Ø"/>
            </a:pPr>
            <a:r>
              <a:rPr lang="en-US" altLang="zh-TW" sz="2000" b="1" dirty="0" smtClean="0">
                <a:solidFill>
                  <a:srgbClr val="0000CC"/>
                </a:solidFill>
                <a:ea typeface="新細明體" pitchFamily="18" charset="-120"/>
              </a:rPr>
              <a:t>Properties</a:t>
            </a:r>
            <a:endParaRPr lang="en-US" altLang="zh-TW" sz="2000" b="1" dirty="0">
              <a:solidFill>
                <a:srgbClr val="0000CC"/>
              </a:solidFill>
              <a:ea typeface="新細明體" pitchFamily="18" charset="-120"/>
            </a:endParaRPr>
          </a:p>
          <a:p>
            <a:pPr marL="825500" lvl="1">
              <a:buFont typeface="Wingdings" pitchFamily="2" charset="2"/>
              <a:buChar char="ü"/>
            </a:pPr>
            <a:r>
              <a:rPr lang="en-US" altLang="zh-TW" sz="1600" b="1" dirty="0" smtClean="0">
                <a:ea typeface="新細明體" pitchFamily="18" charset="-120"/>
              </a:rPr>
              <a:t>Non-linearity</a:t>
            </a:r>
            <a:r>
              <a:rPr lang="en-US" altLang="zh-TW" sz="1600" dirty="0">
                <a:ea typeface="新細明體" pitchFamily="18" charset="-120"/>
              </a:rPr>
              <a:t>: Similar to </a:t>
            </a:r>
            <a:r>
              <a:rPr lang="en-US" altLang="zh-TW" sz="1600" dirty="0" err="1">
                <a:ea typeface="新細明體" pitchFamily="18" charset="-120"/>
              </a:rPr>
              <a:t>ReLU</a:t>
            </a:r>
            <a:r>
              <a:rPr lang="en-US" altLang="zh-TW" sz="1600" dirty="0">
                <a:ea typeface="新細明體" pitchFamily="18" charset="-120"/>
              </a:rPr>
              <a:t>, the Leaky </a:t>
            </a:r>
            <a:r>
              <a:rPr lang="en-US" altLang="zh-TW" sz="1600" dirty="0" err="1">
                <a:ea typeface="新細明體" pitchFamily="18" charset="-120"/>
              </a:rPr>
              <a:t>ReLU</a:t>
            </a:r>
            <a:r>
              <a:rPr lang="en-US" altLang="zh-TW" sz="1600" dirty="0">
                <a:ea typeface="新細明體" pitchFamily="18" charset="-120"/>
              </a:rPr>
              <a:t> introduces non-linearity to the network, enabling it to learn and model complex relationships in the data.</a:t>
            </a:r>
          </a:p>
          <a:p>
            <a:pPr marL="825500" lvl="1">
              <a:buFont typeface="Wingdings" pitchFamily="2" charset="2"/>
              <a:buChar char="ü"/>
            </a:pPr>
            <a:r>
              <a:rPr lang="en-US" altLang="zh-TW" sz="1600" b="1" dirty="0" smtClean="0">
                <a:ea typeface="新細明體" pitchFamily="18" charset="-120"/>
              </a:rPr>
              <a:t>Avoiding </a:t>
            </a:r>
            <a:r>
              <a:rPr lang="en-US" altLang="zh-TW" sz="1600" b="1" dirty="0">
                <a:ea typeface="新細明體" pitchFamily="18" charset="-120"/>
              </a:rPr>
              <a:t>Dead Neurons</a:t>
            </a:r>
            <a:r>
              <a:rPr lang="en-US" altLang="zh-TW" sz="1600" dirty="0">
                <a:ea typeface="新細明體" pitchFamily="18" charset="-120"/>
              </a:rPr>
              <a:t>: Introducing a non-zero slope for negative inputs helps mitigate the problem of dead or non-responsive neurons encountered in regular </a:t>
            </a:r>
            <a:r>
              <a:rPr lang="en-US" altLang="zh-TW" sz="1600" dirty="0" err="1">
                <a:ea typeface="新細明體" pitchFamily="18" charset="-120"/>
              </a:rPr>
              <a:t>ReLU</a:t>
            </a:r>
            <a:r>
              <a:rPr lang="en-US" altLang="zh-TW" sz="1600" dirty="0">
                <a:ea typeface="新細明體" pitchFamily="18" charset="-120"/>
              </a:rPr>
              <a:t>. With a small positive slope, even neurons that receive negative inputs can still contribute to the learning process.</a:t>
            </a:r>
          </a:p>
          <a:p>
            <a:pPr marL="825500" lvl="1">
              <a:buFont typeface="Wingdings" pitchFamily="2" charset="2"/>
              <a:buChar char="ü"/>
            </a:pPr>
            <a:r>
              <a:rPr lang="en-US" altLang="zh-TW" sz="1600" b="1" dirty="0" smtClean="0">
                <a:ea typeface="新細明體" pitchFamily="18" charset="-120"/>
              </a:rPr>
              <a:t>Continuous </a:t>
            </a:r>
            <a:r>
              <a:rPr lang="en-US" altLang="zh-TW" sz="1600" b="1" dirty="0">
                <a:ea typeface="新細明體" pitchFamily="18" charset="-120"/>
              </a:rPr>
              <a:t>and Piecewise Linear</a:t>
            </a:r>
            <a:r>
              <a:rPr lang="en-US" altLang="zh-TW" sz="1600" dirty="0">
                <a:ea typeface="新細明體" pitchFamily="18" charset="-120"/>
              </a:rPr>
              <a:t>: The Leaky </a:t>
            </a:r>
            <a:r>
              <a:rPr lang="en-US" altLang="zh-TW" sz="1600" dirty="0" err="1">
                <a:ea typeface="新細明體" pitchFamily="18" charset="-120"/>
              </a:rPr>
              <a:t>ReLU</a:t>
            </a:r>
            <a:r>
              <a:rPr lang="en-US" altLang="zh-TW" sz="1600" dirty="0">
                <a:ea typeface="新細明體" pitchFamily="18" charset="-120"/>
              </a:rPr>
              <a:t> function is continuous and piecewise linear, meaning it has a defined derivative for all values. This property facilitates backpropagation and efficient gradient-based optimization algorithms during the training process.</a:t>
            </a:r>
          </a:p>
          <a:p>
            <a:pPr marL="425450">
              <a:buFont typeface="Wingdings" pitchFamily="2" charset="2"/>
              <a:buChar char="Ø"/>
            </a:pPr>
            <a:r>
              <a:rPr lang="en-US" altLang="zh-TW" sz="1800" b="1" dirty="0" smtClean="0">
                <a:ea typeface="新細明體" pitchFamily="18" charset="-120"/>
              </a:rPr>
              <a:t>Comments</a:t>
            </a:r>
            <a:r>
              <a:rPr lang="en-US" altLang="zh-TW" sz="1800" dirty="0">
                <a:ea typeface="新細明體" pitchFamily="18" charset="-120"/>
              </a:rPr>
              <a:t>. The choice between </a:t>
            </a:r>
            <a:r>
              <a:rPr lang="en-US" altLang="zh-TW" sz="1800" dirty="0" err="1">
                <a:ea typeface="新細明體" pitchFamily="18" charset="-120"/>
              </a:rPr>
              <a:t>ReLU</a:t>
            </a:r>
            <a:r>
              <a:rPr lang="en-US" altLang="zh-TW" sz="1800" dirty="0">
                <a:ea typeface="新細明體" pitchFamily="18" charset="-120"/>
              </a:rPr>
              <a:t> and Leaky </a:t>
            </a:r>
            <a:r>
              <a:rPr lang="en-US" altLang="zh-TW" sz="1800" dirty="0" err="1">
                <a:ea typeface="新細明體" pitchFamily="18" charset="-120"/>
              </a:rPr>
              <a:t>ReLU</a:t>
            </a:r>
            <a:r>
              <a:rPr lang="en-US" altLang="zh-TW" sz="1800" dirty="0">
                <a:ea typeface="新細明體" pitchFamily="18" charset="-120"/>
              </a:rPr>
              <a:t> depends on the </a:t>
            </a:r>
            <a:r>
              <a:rPr lang="en-US" altLang="zh-TW" sz="1800" dirty="0" smtClean="0">
                <a:ea typeface="新細明體" pitchFamily="18" charset="-120"/>
              </a:rPr>
              <a:t>problem </a:t>
            </a:r>
            <a:r>
              <a:rPr lang="en-US" altLang="zh-TW" sz="1800" dirty="0">
                <a:ea typeface="新細明體" pitchFamily="18" charset="-120"/>
              </a:rPr>
              <a:t>and the characteristics of the data. Leaky </a:t>
            </a:r>
            <a:r>
              <a:rPr lang="en-US" altLang="zh-TW" sz="1800" dirty="0" err="1">
                <a:ea typeface="新細明體" pitchFamily="18" charset="-120"/>
              </a:rPr>
              <a:t>ReLU</a:t>
            </a:r>
            <a:r>
              <a:rPr lang="en-US" altLang="zh-TW" sz="1800" dirty="0">
                <a:ea typeface="新細明體" pitchFamily="18" charset="-120"/>
              </a:rPr>
              <a:t> is often preferred over regular </a:t>
            </a:r>
            <a:r>
              <a:rPr lang="en-US" altLang="zh-TW" sz="1800" dirty="0" err="1">
                <a:ea typeface="新細明體" pitchFamily="18" charset="-120"/>
              </a:rPr>
              <a:t>ReLU</a:t>
            </a:r>
            <a:r>
              <a:rPr lang="en-US" altLang="zh-TW" sz="1800" dirty="0">
                <a:ea typeface="新細明體" pitchFamily="18" charset="-120"/>
              </a:rPr>
              <a:t> when the risk of dead neurons is high or when having a more diverse range of activations is desirable by allowing negative values</a:t>
            </a:r>
            <a:r>
              <a:rPr lang="en-US" altLang="zh-TW" sz="1800" dirty="0" smtClean="0">
                <a:ea typeface="新細明體" pitchFamily="18" charset="-120"/>
              </a:rPr>
              <a:t>. Other </a:t>
            </a:r>
            <a:r>
              <a:rPr lang="en-US" altLang="zh-TW" sz="1800" dirty="0">
                <a:ea typeface="新細明體" pitchFamily="18" charset="-120"/>
              </a:rPr>
              <a:t>variants of </a:t>
            </a:r>
            <a:r>
              <a:rPr lang="en-US" altLang="zh-TW" sz="1800" dirty="0" err="1">
                <a:ea typeface="新細明體" pitchFamily="18" charset="-120"/>
              </a:rPr>
              <a:t>ReLU</a:t>
            </a:r>
            <a:r>
              <a:rPr lang="en-US" altLang="zh-TW" sz="1800" dirty="0">
                <a:ea typeface="新細明體" pitchFamily="18" charset="-120"/>
              </a:rPr>
              <a:t>, such as Parametric </a:t>
            </a:r>
            <a:r>
              <a:rPr lang="en-US" altLang="zh-TW" sz="1800" dirty="0" err="1">
                <a:ea typeface="新細明體" pitchFamily="18" charset="-120"/>
              </a:rPr>
              <a:t>ReLU</a:t>
            </a:r>
            <a:r>
              <a:rPr lang="en-US" altLang="zh-TW" sz="1800" dirty="0">
                <a:ea typeface="新細明體" pitchFamily="18" charset="-120"/>
              </a:rPr>
              <a:t> (</a:t>
            </a:r>
            <a:r>
              <a:rPr lang="en-US" altLang="zh-TW" sz="1800" dirty="0" err="1">
                <a:ea typeface="新細明體" pitchFamily="18" charset="-120"/>
              </a:rPr>
              <a:t>PReLU</a:t>
            </a:r>
            <a:r>
              <a:rPr lang="en-US" altLang="zh-TW" sz="1800" dirty="0" smtClean="0">
                <a:ea typeface="新細明體" pitchFamily="18" charset="-120"/>
              </a:rPr>
              <a:t>) which generalizes </a:t>
            </a:r>
            <a:r>
              <a:rPr lang="en-US" altLang="zh-TW" sz="1800" dirty="0">
                <a:ea typeface="新細明體" pitchFamily="18" charset="-120"/>
              </a:rPr>
              <a:t>the concept of Leaky </a:t>
            </a:r>
            <a:r>
              <a:rPr lang="en-US" altLang="zh-TW" sz="1800" dirty="0" err="1">
                <a:ea typeface="新細明體" pitchFamily="18" charset="-120"/>
              </a:rPr>
              <a:t>ReLU</a:t>
            </a:r>
            <a:r>
              <a:rPr lang="en-US" altLang="zh-TW" sz="1800" dirty="0">
                <a:ea typeface="新細明體" pitchFamily="18" charset="-120"/>
              </a:rPr>
              <a:t> by allowing the a parameter to be learned during the training process rather than being predefined. This enables the network to determine the slope based on the data </a:t>
            </a:r>
            <a:r>
              <a:rPr lang="en-US" altLang="zh-TW" sz="1800" dirty="0" smtClean="0">
                <a:ea typeface="新細明體" pitchFamily="18" charset="-120"/>
              </a:rPr>
              <a:t>adaptively. Leaky </a:t>
            </a:r>
            <a:r>
              <a:rPr lang="en-US" altLang="zh-TW" sz="1800" dirty="0" err="1">
                <a:ea typeface="新細明體" pitchFamily="18" charset="-120"/>
              </a:rPr>
              <a:t>ReLU</a:t>
            </a:r>
            <a:r>
              <a:rPr lang="en-US" altLang="zh-TW" sz="1800" dirty="0">
                <a:ea typeface="新細明體" pitchFamily="18" charset="-120"/>
              </a:rPr>
              <a:t> is a popular choice in neural networks, especially in scenarios where regular </a:t>
            </a:r>
            <a:r>
              <a:rPr lang="en-US" altLang="zh-TW" sz="1800" dirty="0" err="1">
                <a:ea typeface="新細明體" pitchFamily="18" charset="-120"/>
              </a:rPr>
              <a:t>ReLU</a:t>
            </a:r>
            <a:r>
              <a:rPr lang="en-US" altLang="zh-TW" sz="1800" dirty="0">
                <a:ea typeface="新細明體" pitchFamily="18" charset="-120"/>
              </a:rPr>
              <a:t> may lead to dead neurons or a broader range of activation values is desired.</a:t>
            </a:r>
            <a:endParaRPr lang="en-US" altLang="zh-TW" sz="1800" dirty="0" smtClean="0">
              <a:ea typeface="新細明體" pitchFamily="18" charset="-120"/>
            </a:endParaRPr>
          </a:p>
        </p:txBody>
      </p:sp>
      <p:pic>
        <p:nvPicPr>
          <p:cNvPr id="4" name="Picture 3" descr="\documentclass{article}&#10;\usepackage{amsmath}&#10;\pagestyle{empty}&#10;\begin{document}&#10;&#10;$$&#10;S(x) = max\{ax,x\}&#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852607" y="457200"/>
            <a:ext cx="3250450" cy="392847"/>
          </a:xfrm>
          <a:prstGeom prst="rect">
            <a:avLst/>
          </a:prstGeom>
        </p:spPr>
      </p:pic>
    </p:spTree>
    <p:extLst>
      <p:ext uri="{BB962C8B-B14F-4D97-AF65-F5344CB8AC3E}">
        <p14:creationId xmlns:p14="http://schemas.microsoft.com/office/powerpoint/2010/main" val="2480416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err="1" smtClean="0">
                <a:effectLst>
                  <a:outerShdw blurRad="38100" dist="38100" dir="2700000" algn="tl">
                    <a:srgbClr val="C0C0C0"/>
                  </a:outerShdw>
                </a:effectLst>
                <a:ea typeface="新細明體" pitchFamily="18" charset="-120"/>
              </a:rPr>
              <a:t>PReLU</a:t>
            </a:r>
            <a:r>
              <a:rPr lang="en-US" altLang="zh-TW" dirty="0" smtClean="0">
                <a:effectLst>
                  <a:outerShdw blurRad="38100" dist="38100" dir="2700000" algn="tl">
                    <a:srgbClr val="C0C0C0"/>
                  </a:outerShdw>
                </a:effectLst>
                <a:ea typeface="新細明體" pitchFamily="18" charset="-120"/>
              </a:rPr>
              <a:t> (1/2)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r>
              <a:rPr lang="en-US" altLang="zh-TW" dirty="0">
                <a:ea typeface="新細明體" pitchFamily="18" charset="-120"/>
              </a:rPr>
              <a:t>Parametric </a:t>
            </a:r>
            <a:r>
              <a:rPr lang="en-US" altLang="zh-TW" dirty="0" err="1">
                <a:ea typeface="新細明體" pitchFamily="18" charset="-120"/>
              </a:rPr>
              <a:t>ReLU</a:t>
            </a:r>
            <a:r>
              <a:rPr lang="en-US" altLang="zh-TW" dirty="0">
                <a:ea typeface="新細明體" pitchFamily="18" charset="-120"/>
              </a:rPr>
              <a:t> (</a:t>
            </a:r>
            <a:r>
              <a:rPr lang="en-US" altLang="zh-TW" dirty="0" err="1">
                <a:ea typeface="新細明體" pitchFamily="18" charset="-120"/>
              </a:rPr>
              <a:t>PReLU</a:t>
            </a:r>
            <a:r>
              <a:rPr lang="en-US" altLang="zh-TW" dirty="0">
                <a:ea typeface="新細明體" pitchFamily="18" charset="-120"/>
              </a:rPr>
              <a:t>) is an activation function that extends the Rectified Linear Unit (</a:t>
            </a:r>
            <a:r>
              <a:rPr lang="en-US" altLang="zh-TW" dirty="0" err="1">
                <a:ea typeface="新細明體" pitchFamily="18" charset="-120"/>
              </a:rPr>
              <a:t>ReLU</a:t>
            </a:r>
            <a:r>
              <a:rPr lang="en-US" altLang="zh-TW" dirty="0">
                <a:ea typeface="新細明體" pitchFamily="18" charset="-120"/>
              </a:rPr>
              <a:t>) functionality by introducing a learnable </a:t>
            </a:r>
            <a:r>
              <a:rPr lang="en-US" altLang="zh-TW" dirty="0" smtClean="0">
                <a:ea typeface="新細明體" pitchFamily="18" charset="-120"/>
              </a:rPr>
              <a:t>parameter </a:t>
            </a:r>
            <a:r>
              <a:rPr lang="en-US" altLang="zh-TW" i="1" dirty="0">
                <a:ea typeface="新細明體" pitchFamily="18" charset="-120"/>
              </a:rPr>
              <a:t>a</a:t>
            </a:r>
            <a:r>
              <a:rPr lang="en-US" altLang="zh-TW" dirty="0" smtClean="0">
                <a:ea typeface="新細明體" pitchFamily="18" charset="-120"/>
              </a:rPr>
              <a:t>. </a:t>
            </a:r>
            <a:r>
              <a:rPr lang="en-US" altLang="zh-TW" dirty="0">
                <a:ea typeface="新細明體" pitchFamily="18" charset="-120"/>
              </a:rPr>
              <a:t>In </a:t>
            </a:r>
            <a:r>
              <a:rPr lang="en-US" altLang="zh-TW" dirty="0" err="1">
                <a:ea typeface="新細明體" pitchFamily="18" charset="-120"/>
              </a:rPr>
              <a:t>PReLU</a:t>
            </a:r>
            <a:r>
              <a:rPr lang="en-US" altLang="zh-TW" dirty="0">
                <a:ea typeface="新細明體" pitchFamily="18" charset="-120"/>
              </a:rPr>
              <a:t>, the slope </a:t>
            </a:r>
            <a:r>
              <a:rPr lang="en-US" altLang="zh-TW" i="1" dirty="0" smtClean="0">
                <a:ea typeface="新細明體" pitchFamily="18" charset="-120"/>
              </a:rPr>
              <a:t>a</a:t>
            </a:r>
            <a:r>
              <a:rPr lang="en-US" altLang="zh-TW" dirty="0" smtClean="0">
                <a:ea typeface="新細明體" pitchFamily="18" charset="-120"/>
              </a:rPr>
              <a:t> for </a:t>
            </a:r>
            <a:r>
              <a:rPr lang="en-US" altLang="zh-TW" dirty="0">
                <a:ea typeface="新細明體" pitchFamily="18" charset="-120"/>
              </a:rPr>
              <a:t>negative inputs is not fixed but is learned during the training process.</a:t>
            </a:r>
            <a:endParaRPr lang="en-US" altLang="zh-TW" dirty="0" smtClean="0">
              <a:ea typeface="新細明體" pitchFamily="18" charset="-120"/>
            </a:endParaRPr>
          </a:p>
          <a:p>
            <a:pPr marL="425450">
              <a:buFont typeface="Wingdings" pitchFamily="2" charset="2"/>
              <a:buChar char="Ø"/>
            </a:pPr>
            <a:r>
              <a:rPr lang="en-US" altLang="zh-TW" sz="2000" b="1" dirty="0" smtClean="0">
                <a:solidFill>
                  <a:srgbClr val="0000CC"/>
                </a:solidFill>
                <a:ea typeface="新細明體" pitchFamily="18" charset="-120"/>
              </a:rPr>
              <a:t>Properties</a:t>
            </a:r>
          </a:p>
          <a:p>
            <a:pPr marL="825500" lvl="1">
              <a:buFont typeface="Wingdings" pitchFamily="2" charset="2"/>
              <a:buChar char="ü"/>
            </a:pPr>
            <a:r>
              <a:rPr lang="en-US" altLang="zh-TW" sz="1600" b="1" dirty="0" smtClean="0">
                <a:ea typeface="新細明體" pitchFamily="18" charset="-120"/>
              </a:rPr>
              <a:t>Non-linearity</a:t>
            </a:r>
            <a:r>
              <a:rPr lang="en-US" altLang="zh-TW" sz="1600" dirty="0">
                <a:ea typeface="新細明體" pitchFamily="18" charset="-120"/>
              </a:rPr>
              <a:t>: Similar to </a:t>
            </a:r>
            <a:r>
              <a:rPr lang="en-US" altLang="zh-TW" sz="1600" dirty="0" err="1">
                <a:ea typeface="新細明體" pitchFamily="18" charset="-120"/>
              </a:rPr>
              <a:t>ReLU</a:t>
            </a:r>
            <a:r>
              <a:rPr lang="en-US" altLang="zh-TW" sz="1600" dirty="0">
                <a:ea typeface="新細明體" pitchFamily="18" charset="-120"/>
              </a:rPr>
              <a:t> and Leaky </a:t>
            </a:r>
            <a:r>
              <a:rPr lang="en-US" altLang="zh-TW" sz="1600" dirty="0" err="1">
                <a:ea typeface="新細明體" pitchFamily="18" charset="-120"/>
              </a:rPr>
              <a:t>ReLU</a:t>
            </a:r>
            <a:r>
              <a:rPr lang="en-US" altLang="zh-TW" sz="1600" dirty="0">
                <a:ea typeface="新細明體" pitchFamily="18" charset="-120"/>
              </a:rPr>
              <a:t>, </a:t>
            </a:r>
            <a:r>
              <a:rPr lang="en-US" altLang="zh-TW" sz="1600" dirty="0" err="1">
                <a:ea typeface="新細明體" pitchFamily="18" charset="-120"/>
              </a:rPr>
              <a:t>PReLU</a:t>
            </a:r>
            <a:r>
              <a:rPr lang="en-US" altLang="zh-TW" sz="1600" dirty="0">
                <a:ea typeface="新細明體" pitchFamily="18" charset="-120"/>
              </a:rPr>
              <a:t> introduces non-linearity to the network, enabling it to model complex relationships in the data.</a:t>
            </a:r>
          </a:p>
          <a:p>
            <a:pPr marL="825500" lvl="1">
              <a:buFont typeface="Wingdings" pitchFamily="2" charset="2"/>
              <a:buChar char="ü"/>
            </a:pPr>
            <a:r>
              <a:rPr lang="en-US" altLang="zh-TW" sz="1600" b="1" dirty="0" smtClean="0">
                <a:ea typeface="新細明體" pitchFamily="18" charset="-120"/>
              </a:rPr>
              <a:t>Adaptive </a:t>
            </a:r>
            <a:r>
              <a:rPr lang="en-US" altLang="zh-TW" sz="1600" b="1" dirty="0">
                <a:ea typeface="新細明體" pitchFamily="18" charset="-120"/>
              </a:rPr>
              <a:t>Slope</a:t>
            </a:r>
            <a:r>
              <a:rPr lang="en-US" altLang="zh-TW" sz="1600" dirty="0">
                <a:ea typeface="新細明體" pitchFamily="18" charset="-120"/>
              </a:rPr>
              <a:t>: The main advantage of </a:t>
            </a:r>
            <a:r>
              <a:rPr lang="en-US" altLang="zh-TW" sz="1600" dirty="0" err="1">
                <a:ea typeface="新細明體" pitchFamily="18" charset="-120"/>
              </a:rPr>
              <a:t>PReLU</a:t>
            </a:r>
            <a:r>
              <a:rPr lang="en-US" altLang="zh-TW" sz="1600" dirty="0">
                <a:ea typeface="新細明體" pitchFamily="18" charset="-120"/>
              </a:rPr>
              <a:t> over Leaky </a:t>
            </a:r>
            <a:r>
              <a:rPr lang="en-US" altLang="zh-TW" sz="1600" dirty="0" err="1">
                <a:ea typeface="新細明體" pitchFamily="18" charset="-120"/>
              </a:rPr>
              <a:t>ReLU</a:t>
            </a:r>
            <a:r>
              <a:rPr lang="en-US" altLang="zh-TW" sz="1600" dirty="0">
                <a:ea typeface="新細明體" pitchFamily="18" charset="-120"/>
              </a:rPr>
              <a:t> is its ability to learn the optimal slope for each neuron. This adaptability can improve the flexibility and expressiveness of the network.</a:t>
            </a:r>
          </a:p>
          <a:p>
            <a:pPr marL="825500" lvl="1">
              <a:buFont typeface="Wingdings" pitchFamily="2" charset="2"/>
              <a:buChar char="ü"/>
            </a:pPr>
            <a:r>
              <a:rPr lang="en-US" altLang="zh-TW" sz="1600" b="1" dirty="0" smtClean="0">
                <a:ea typeface="新細明體" pitchFamily="18" charset="-120"/>
              </a:rPr>
              <a:t>Mitigating </a:t>
            </a:r>
            <a:r>
              <a:rPr lang="en-US" altLang="zh-TW" sz="1600" b="1" dirty="0">
                <a:ea typeface="新細明體" pitchFamily="18" charset="-120"/>
              </a:rPr>
              <a:t>Dead Neurons</a:t>
            </a:r>
            <a:r>
              <a:rPr lang="en-US" altLang="zh-TW" sz="1600" dirty="0">
                <a:ea typeface="新細明體" pitchFamily="18" charset="-120"/>
              </a:rPr>
              <a:t>: By allowing negative values to pass through with an adaptive slope, </a:t>
            </a:r>
            <a:r>
              <a:rPr lang="en-US" altLang="zh-TW" sz="1600" dirty="0" err="1">
                <a:ea typeface="新細明體" pitchFamily="18" charset="-120"/>
              </a:rPr>
              <a:t>PReLU</a:t>
            </a:r>
            <a:r>
              <a:rPr lang="en-US" altLang="zh-TW" sz="1600" dirty="0">
                <a:ea typeface="新細明體" pitchFamily="18" charset="-120"/>
              </a:rPr>
              <a:t> helps prevent the issue of dead or non-responsive neurons encountered in regular </a:t>
            </a:r>
            <a:r>
              <a:rPr lang="en-US" altLang="zh-TW" sz="1600" dirty="0" err="1">
                <a:ea typeface="新細明體" pitchFamily="18" charset="-120"/>
              </a:rPr>
              <a:t>ReLU</a:t>
            </a:r>
            <a:r>
              <a:rPr lang="en-US" altLang="zh-TW" sz="1600" dirty="0">
                <a:ea typeface="新細明體" pitchFamily="18" charset="-120"/>
              </a:rPr>
              <a:t>.</a:t>
            </a:r>
          </a:p>
          <a:p>
            <a:pPr marL="825500" lvl="1">
              <a:buFont typeface="Wingdings" pitchFamily="2" charset="2"/>
              <a:buChar char="ü"/>
            </a:pPr>
            <a:endParaRPr lang="en-US" altLang="zh-TW" sz="1600" dirty="0">
              <a:ea typeface="新細明體" pitchFamily="18" charset="-120"/>
            </a:endParaRPr>
          </a:p>
          <a:p>
            <a:pPr marL="425450">
              <a:buFont typeface="Wingdings" pitchFamily="2" charset="2"/>
              <a:buChar char="Ø"/>
            </a:pPr>
            <a:endParaRPr lang="en-US" altLang="zh-TW" sz="2000" dirty="0" smtClean="0">
              <a:ea typeface="新細明體" pitchFamily="18" charset="-120"/>
            </a:endParaRPr>
          </a:p>
        </p:txBody>
      </p:sp>
      <p:pic>
        <p:nvPicPr>
          <p:cNvPr id="4" name="Picture 3" descr="\documentclass{article}&#10;\usepackage{amsmath}&#10;\pagestyle{empty}&#10;\begin{document}&#10;&#10;$$&#10;S(x) = \begin{cases}&#10;       x   &amp; \ \mbox{if}\ x \geq 0 \\&#10;       ax  &amp; \ \mbox{if}\ x &lt; 0&#10;       \end{cases}&#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13648"/>
            <a:ext cx="3505200" cy="1075804"/>
          </a:xfrm>
          <a:prstGeom prst="rect">
            <a:avLst/>
          </a:prstGeom>
        </p:spPr>
      </p:pic>
    </p:spTree>
    <p:extLst>
      <p:ext uri="{BB962C8B-B14F-4D97-AF65-F5344CB8AC3E}">
        <p14:creationId xmlns:p14="http://schemas.microsoft.com/office/powerpoint/2010/main" val="2517156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err="1" smtClean="0">
                <a:effectLst>
                  <a:outerShdw blurRad="38100" dist="38100" dir="2700000" algn="tl">
                    <a:srgbClr val="C0C0C0"/>
                  </a:outerShdw>
                </a:effectLst>
                <a:ea typeface="新細明體" pitchFamily="18" charset="-120"/>
              </a:rPr>
              <a:t>PReLU</a:t>
            </a:r>
            <a:r>
              <a:rPr lang="en-US" altLang="zh-TW" dirty="0" smtClean="0">
                <a:effectLst>
                  <a:outerShdw blurRad="38100" dist="38100" dir="2700000" algn="tl">
                    <a:srgbClr val="C0C0C0"/>
                  </a:outerShdw>
                </a:effectLst>
                <a:ea typeface="新細明體" pitchFamily="18" charset="-120"/>
              </a:rPr>
              <a:t> (2/2)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endParaRPr lang="en-US" altLang="zh-TW" sz="1600" dirty="0">
              <a:ea typeface="新細明體" pitchFamily="18" charset="-120"/>
            </a:endParaRPr>
          </a:p>
          <a:p>
            <a:pPr marL="425450">
              <a:buFont typeface="Wingdings" pitchFamily="2" charset="2"/>
              <a:buChar char="Ø"/>
            </a:pPr>
            <a:r>
              <a:rPr lang="en-US" altLang="zh-TW" sz="1800" b="1" dirty="0" smtClean="0">
                <a:ea typeface="新細明體" pitchFamily="18" charset="-120"/>
              </a:rPr>
              <a:t>Comments</a:t>
            </a:r>
            <a:r>
              <a:rPr lang="en-US" altLang="zh-TW" sz="1800" dirty="0">
                <a:ea typeface="新細明體" pitchFamily="18" charset="-120"/>
              </a:rPr>
              <a:t>. The choice between </a:t>
            </a:r>
            <a:r>
              <a:rPr lang="en-US" altLang="zh-TW" sz="1800" dirty="0" err="1">
                <a:ea typeface="新細明體" pitchFamily="18" charset="-120"/>
              </a:rPr>
              <a:t>ReLU</a:t>
            </a:r>
            <a:r>
              <a:rPr lang="en-US" altLang="zh-TW" sz="1800" dirty="0">
                <a:ea typeface="新細明體" pitchFamily="18" charset="-120"/>
              </a:rPr>
              <a:t>, Leaky </a:t>
            </a:r>
            <a:r>
              <a:rPr lang="en-US" altLang="zh-TW" sz="1800" dirty="0" err="1">
                <a:ea typeface="新細明體" pitchFamily="18" charset="-120"/>
              </a:rPr>
              <a:t>ReLU</a:t>
            </a:r>
            <a:r>
              <a:rPr lang="en-US" altLang="zh-TW" sz="1800" dirty="0">
                <a:ea typeface="新細明體" pitchFamily="18" charset="-120"/>
              </a:rPr>
              <a:t>, and </a:t>
            </a:r>
            <a:r>
              <a:rPr lang="en-US" altLang="zh-TW" sz="1800" dirty="0" err="1">
                <a:ea typeface="新細明體" pitchFamily="18" charset="-120"/>
              </a:rPr>
              <a:t>PReLU</a:t>
            </a:r>
            <a:r>
              <a:rPr lang="en-US" altLang="zh-TW" sz="1800" dirty="0">
                <a:ea typeface="新細明體" pitchFamily="18" charset="-120"/>
              </a:rPr>
              <a:t> depends on the specific problem and the characteristics of the data. </a:t>
            </a:r>
            <a:r>
              <a:rPr lang="en-US" altLang="zh-TW" sz="1800" dirty="0" err="1">
                <a:ea typeface="新細明體" pitchFamily="18" charset="-120"/>
              </a:rPr>
              <a:t>PReLU</a:t>
            </a:r>
            <a:r>
              <a:rPr lang="en-US" altLang="zh-TW" sz="1800" dirty="0">
                <a:ea typeface="新細明體" pitchFamily="18" charset="-120"/>
              </a:rPr>
              <a:t> is often used when there is a concern about dead neurons or when it is desirable to have a learnable slope that can better capture the nuances of the data</a:t>
            </a:r>
            <a:r>
              <a:rPr lang="en-US" altLang="zh-TW" sz="1800" dirty="0" smtClean="0">
                <a:ea typeface="新細明體" pitchFamily="18" charset="-120"/>
              </a:rPr>
              <a:t>. It’s </a:t>
            </a:r>
            <a:r>
              <a:rPr lang="en-US" altLang="zh-TW" sz="1800" dirty="0">
                <a:ea typeface="新細明體" pitchFamily="18" charset="-120"/>
              </a:rPr>
              <a:t>worth noting that </a:t>
            </a:r>
            <a:r>
              <a:rPr lang="en-US" altLang="zh-TW" sz="1800" dirty="0" err="1">
                <a:ea typeface="新細明體" pitchFamily="18" charset="-120"/>
              </a:rPr>
              <a:t>PReLU</a:t>
            </a:r>
            <a:r>
              <a:rPr lang="en-US" altLang="zh-TW" sz="1800" dirty="0">
                <a:ea typeface="新細明體" pitchFamily="18" charset="-120"/>
              </a:rPr>
              <a:t> introduces additional parameters to be learned, which increases the model’s complexity and computational requirements. Consequently, </a:t>
            </a:r>
            <a:r>
              <a:rPr lang="en-US" altLang="zh-TW" sz="1800" dirty="0" err="1">
                <a:ea typeface="新細明體" pitchFamily="18" charset="-120"/>
              </a:rPr>
              <a:t>PReLU</a:t>
            </a:r>
            <a:r>
              <a:rPr lang="en-US" altLang="zh-TW" sz="1800" dirty="0">
                <a:ea typeface="新細明體" pitchFamily="18" charset="-120"/>
              </a:rPr>
              <a:t> might be more suitable for larger datasets and more complex models</a:t>
            </a:r>
            <a:r>
              <a:rPr lang="en-US" altLang="zh-TW" sz="1800" dirty="0" smtClean="0">
                <a:ea typeface="新細明體" pitchFamily="18" charset="-120"/>
              </a:rPr>
              <a:t>. </a:t>
            </a:r>
            <a:r>
              <a:rPr lang="en-US" altLang="zh-TW" sz="1800" dirty="0" err="1" smtClean="0">
                <a:ea typeface="新細明體" pitchFamily="18" charset="-120"/>
              </a:rPr>
              <a:t>PReLU</a:t>
            </a:r>
            <a:r>
              <a:rPr lang="en-US" altLang="zh-TW" sz="1800" dirty="0" smtClean="0">
                <a:ea typeface="新細明體" pitchFamily="18" charset="-120"/>
              </a:rPr>
              <a:t> </a:t>
            </a:r>
            <a:r>
              <a:rPr lang="en-US" altLang="zh-TW" sz="1800" dirty="0">
                <a:ea typeface="新細明體" pitchFamily="18" charset="-120"/>
              </a:rPr>
              <a:t>has been successfully applied in various deep learning architectures, including convolutional neural networks (CNNs) and recurrent neural networks (RNNs), and has demonstrated improved performance in specific scenarios compared to other activation functions.</a:t>
            </a:r>
            <a:endParaRPr lang="en-US" altLang="zh-TW" sz="1800" dirty="0" smtClean="0">
              <a:ea typeface="新細明體" pitchFamily="18" charset="-120"/>
            </a:endParaRPr>
          </a:p>
        </p:txBody>
      </p:sp>
      <p:pic>
        <p:nvPicPr>
          <p:cNvPr id="4" name="Picture 3" descr="\documentclass{article}&#10;\usepackage{amsmath}&#10;\pagestyle{empty}&#10;\begin{document}&#10;&#10;$$&#10;S(x) = \begin{cases}&#10;       x   &amp; \ \mbox{if}\ x \geq 0 \\&#10;       ax  &amp; \ \mbox{if}\ x &lt; 0&#10;       \end{cases}&#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13648"/>
            <a:ext cx="3505200" cy="1075804"/>
          </a:xfrm>
          <a:prstGeom prst="rect">
            <a:avLst/>
          </a:prstGeom>
        </p:spPr>
      </p:pic>
    </p:spTree>
    <p:extLst>
      <p:ext uri="{BB962C8B-B14F-4D97-AF65-F5344CB8AC3E}">
        <p14:creationId xmlns:p14="http://schemas.microsoft.com/office/powerpoint/2010/main" val="1998522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smtClean="0">
                <a:effectLst>
                  <a:outerShdw blurRad="38100" dist="38100" dir="2700000" algn="tl">
                    <a:srgbClr val="C0C0C0"/>
                  </a:outerShdw>
                </a:effectLst>
                <a:ea typeface="新細明體" pitchFamily="18" charset="-120"/>
              </a:rPr>
              <a:t>ELU (1/2)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r>
              <a:rPr lang="en-US" altLang="zh-TW" dirty="0">
                <a:ea typeface="新細明體" pitchFamily="18" charset="-120"/>
              </a:rPr>
              <a:t>The Exponential Linear Unit (ELU) </a:t>
            </a:r>
            <a:r>
              <a:rPr lang="en-US" altLang="zh-TW" dirty="0" smtClean="0">
                <a:ea typeface="新細明體" pitchFamily="18" charset="-120"/>
              </a:rPr>
              <a:t>aims </a:t>
            </a:r>
            <a:r>
              <a:rPr lang="en-US" altLang="zh-TW" dirty="0">
                <a:ea typeface="新細明體" pitchFamily="18" charset="-120"/>
              </a:rPr>
              <a:t>to overcome some of the limitations of the </a:t>
            </a:r>
            <a:r>
              <a:rPr lang="en-US" altLang="zh-TW" dirty="0" err="1" smtClean="0">
                <a:ea typeface="新細明體" pitchFamily="18" charset="-120"/>
              </a:rPr>
              <a:t>ReLU</a:t>
            </a:r>
            <a:r>
              <a:rPr lang="en-US" altLang="zh-TW" dirty="0" smtClean="0">
                <a:ea typeface="新細明體" pitchFamily="18" charset="-120"/>
              </a:rPr>
              <a:t>, </a:t>
            </a:r>
            <a:r>
              <a:rPr lang="en-US" altLang="zh-TW" dirty="0">
                <a:ea typeface="新細明體" pitchFamily="18" charset="-120"/>
              </a:rPr>
              <a:t>such as the dying </a:t>
            </a:r>
            <a:r>
              <a:rPr lang="en-US" altLang="zh-TW" dirty="0" err="1">
                <a:ea typeface="新細明體" pitchFamily="18" charset="-120"/>
              </a:rPr>
              <a:t>ReLU</a:t>
            </a:r>
            <a:r>
              <a:rPr lang="en-US" altLang="zh-TW" dirty="0">
                <a:ea typeface="新細明體" pitchFamily="18" charset="-120"/>
              </a:rPr>
              <a:t> problem and the saturation of negative values. ELU introduces a differentiable function that smoothly saturates negative inputs and gives negative values a non-zero output</a:t>
            </a:r>
            <a:r>
              <a:rPr lang="en-US" altLang="zh-TW" dirty="0" smtClean="0">
                <a:ea typeface="新細明體" pitchFamily="18" charset="-120"/>
              </a:rPr>
              <a:t>. </a:t>
            </a:r>
            <a:r>
              <a:rPr lang="en-US" altLang="zh-TW" i="1" dirty="0" smtClean="0">
                <a:ea typeface="新細明體" pitchFamily="18" charset="-120"/>
              </a:rPr>
              <a:t>a</a:t>
            </a:r>
            <a:r>
              <a:rPr lang="en-US" altLang="zh-TW" dirty="0" smtClean="0">
                <a:ea typeface="新細明體" pitchFamily="18" charset="-120"/>
              </a:rPr>
              <a:t> </a:t>
            </a:r>
            <a:r>
              <a:rPr lang="en-US" altLang="zh-TW" dirty="0" smtClean="0">
                <a:ea typeface="新細明體" pitchFamily="18" charset="-120"/>
                <a:sym typeface="Symbol"/>
              </a:rPr>
              <a:t> 0</a:t>
            </a:r>
            <a:r>
              <a:rPr lang="en-US" altLang="zh-TW" dirty="0" smtClean="0">
                <a:ea typeface="新細明體" pitchFamily="18" charset="-120"/>
              </a:rPr>
              <a:t> </a:t>
            </a:r>
            <a:endParaRPr lang="en-US" altLang="zh-TW" dirty="0">
              <a:ea typeface="新細明體" pitchFamily="18" charset="-120"/>
            </a:endParaRPr>
          </a:p>
          <a:p>
            <a:pPr marL="425450">
              <a:buFont typeface="Wingdings" pitchFamily="2" charset="2"/>
              <a:buChar char="Ø"/>
            </a:pPr>
            <a:r>
              <a:rPr lang="en-US" altLang="zh-TW" sz="2000" b="1" dirty="0" smtClean="0">
                <a:solidFill>
                  <a:srgbClr val="0000CC"/>
                </a:solidFill>
                <a:ea typeface="新細明體" pitchFamily="18" charset="-120"/>
              </a:rPr>
              <a:t>Properties</a:t>
            </a:r>
            <a:endParaRPr lang="en-US" altLang="zh-TW" sz="2000" b="1" dirty="0">
              <a:solidFill>
                <a:srgbClr val="0000CC"/>
              </a:solidFill>
              <a:ea typeface="新細明體" pitchFamily="18" charset="-120"/>
            </a:endParaRPr>
          </a:p>
          <a:p>
            <a:pPr marL="825500" lvl="1">
              <a:buFont typeface="Wingdings" pitchFamily="2" charset="2"/>
              <a:buChar char="ü"/>
            </a:pPr>
            <a:r>
              <a:rPr lang="en-US" altLang="zh-TW" sz="1600" b="1" dirty="0" smtClean="0">
                <a:ea typeface="新細明體" pitchFamily="18" charset="-120"/>
              </a:rPr>
              <a:t>Non-linearity</a:t>
            </a:r>
            <a:r>
              <a:rPr lang="en-US" altLang="zh-TW" sz="1600" dirty="0">
                <a:ea typeface="新細明體" pitchFamily="18" charset="-120"/>
              </a:rPr>
              <a:t>: Like other activation functions, ELU introduces non-linearity to the network, enabling it to model complex relationships in the data.</a:t>
            </a:r>
          </a:p>
          <a:p>
            <a:pPr marL="825500" lvl="1">
              <a:buFont typeface="Wingdings" pitchFamily="2" charset="2"/>
              <a:buChar char="ü"/>
            </a:pPr>
            <a:r>
              <a:rPr lang="en-US" altLang="zh-TW" sz="1600" b="1" dirty="0" smtClean="0">
                <a:ea typeface="新細明體" pitchFamily="18" charset="-120"/>
              </a:rPr>
              <a:t>Smooth </a:t>
            </a:r>
            <a:r>
              <a:rPr lang="en-US" altLang="zh-TW" sz="1600" b="1" dirty="0">
                <a:ea typeface="新細明體" pitchFamily="18" charset="-120"/>
              </a:rPr>
              <a:t>Saturation</a:t>
            </a:r>
            <a:r>
              <a:rPr lang="en-US" altLang="zh-TW" sz="1600" dirty="0">
                <a:ea typeface="新細明體" pitchFamily="18" charset="-120"/>
              </a:rPr>
              <a:t>: The ELU function smoothly saturates negative inputs, avoiding the abrupt saturation of </a:t>
            </a:r>
            <a:r>
              <a:rPr lang="en-US" altLang="zh-TW" sz="1600" dirty="0" err="1">
                <a:ea typeface="新細明體" pitchFamily="18" charset="-120"/>
              </a:rPr>
              <a:t>ReLU</a:t>
            </a:r>
            <a:r>
              <a:rPr lang="en-US" altLang="zh-TW" sz="1600" dirty="0">
                <a:ea typeface="新細明體" pitchFamily="18" charset="-120"/>
              </a:rPr>
              <a:t>. This helps to alleviate the issue of dead or non-responsive neurons encountered in </a:t>
            </a:r>
            <a:r>
              <a:rPr lang="en-US" altLang="zh-TW" sz="1600" dirty="0" err="1">
                <a:ea typeface="新細明體" pitchFamily="18" charset="-120"/>
              </a:rPr>
              <a:t>ReLU</a:t>
            </a:r>
            <a:r>
              <a:rPr lang="en-US" altLang="zh-TW" sz="1600" dirty="0">
                <a:ea typeface="新細明體" pitchFamily="18" charset="-120"/>
              </a:rPr>
              <a:t>.</a:t>
            </a:r>
          </a:p>
          <a:p>
            <a:pPr marL="825500" lvl="1">
              <a:buFont typeface="Wingdings" pitchFamily="2" charset="2"/>
              <a:buChar char="ü"/>
            </a:pPr>
            <a:r>
              <a:rPr lang="en-US" altLang="zh-TW" sz="1600" b="1" dirty="0" smtClean="0">
                <a:ea typeface="新細明體" pitchFamily="18" charset="-120"/>
              </a:rPr>
              <a:t>Continuity </a:t>
            </a:r>
            <a:r>
              <a:rPr lang="en-US" altLang="zh-TW" sz="1600" b="1" dirty="0">
                <a:ea typeface="新細明體" pitchFamily="18" charset="-120"/>
              </a:rPr>
              <a:t>and Differentiability</a:t>
            </a:r>
            <a:r>
              <a:rPr lang="en-US" altLang="zh-TW" sz="1600" dirty="0">
                <a:ea typeface="新細明體" pitchFamily="18" charset="-120"/>
              </a:rPr>
              <a:t>: ELU is a continuous and differentiable function, allowing for efficient backpropagation and gradient-based optimization algorithms during training.</a:t>
            </a:r>
          </a:p>
          <a:p>
            <a:pPr marL="825500" lvl="1">
              <a:buFont typeface="Wingdings" pitchFamily="2" charset="2"/>
              <a:buChar char="ü"/>
            </a:pPr>
            <a:r>
              <a:rPr lang="en-US" altLang="zh-TW" sz="1600" b="1" dirty="0" smtClean="0">
                <a:ea typeface="新細明體" pitchFamily="18" charset="-120"/>
              </a:rPr>
              <a:t>Negative </a:t>
            </a:r>
            <a:r>
              <a:rPr lang="en-US" altLang="zh-TW" sz="1600" b="1" dirty="0">
                <a:ea typeface="新細明體" pitchFamily="18" charset="-120"/>
              </a:rPr>
              <a:t>Output</a:t>
            </a:r>
            <a:r>
              <a:rPr lang="en-US" altLang="zh-TW" sz="1600" dirty="0">
                <a:ea typeface="新細明體" pitchFamily="18" charset="-120"/>
              </a:rPr>
              <a:t>: ELU allows negative values to have a non-zero output, which can be helpful in cases where capturing negative activations is essential for the </a:t>
            </a:r>
            <a:r>
              <a:rPr lang="en-US" altLang="zh-TW" sz="1600" dirty="0" smtClean="0">
                <a:ea typeface="新細明體" pitchFamily="18" charset="-120"/>
              </a:rPr>
              <a:t>task.</a:t>
            </a:r>
            <a:endParaRPr lang="en-US" altLang="zh-TW" sz="1600" dirty="0">
              <a:ea typeface="新細明體" pitchFamily="18" charset="-120"/>
            </a:endParaRPr>
          </a:p>
          <a:p>
            <a:pPr marL="825500" lvl="1">
              <a:buFont typeface="Wingdings" pitchFamily="2" charset="2"/>
              <a:buChar char="ü"/>
            </a:pPr>
            <a:r>
              <a:rPr lang="en-US" altLang="zh-TW" sz="1600" b="1" dirty="0" smtClean="0">
                <a:ea typeface="新細明體" pitchFamily="18" charset="-120"/>
              </a:rPr>
              <a:t>Exponential </a:t>
            </a:r>
            <a:r>
              <a:rPr lang="en-US" altLang="zh-TW" sz="1600" b="1" dirty="0">
                <a:ea typeface="新細明體" pitchFamily="18" charset="-120"/>
              </a:rPr>
              <a:t>Decay</a:t>
            </a:r>
            <a:r>
              <a:rPr lang="en-US" altLang="zh-TW" sz="1600" dirty="0">
                <a:ea typeface="新細明體" pitchFamily="18" charset="-120"/>
              </a:rPr>
              <a:t>: The negative values in the ELU function decay exponentially as x approaches negative infinity, providing a more robust and well-behaved response to extreme negative inputs</a:t>
            </a:r>
            <a:r>
              <a:rPr lang="en-US" altLang="zh-TW" sz="1600" dirty="0" smtClean="0">
                <a:ea typeface="新細明體" pitchFamily="18" charset="-120"/>
              </a:rPr>
              <a:t>.</a:t>
            </a:r>
            <a:endParaRPr lang="en-US" altLang="zh-TW" sz="1600" dirty="0">
              <a:ea typeface="新細明體" pitchFamily="18" charset="-120"/>
            </a:endParaRPr>
          </a:p>
        </p:txBody>
      </p:sp>
      <p:pic>
        <p:nvPicPr>
          <p:cNvPr id="4" name="Picture 3" descr="\documentclass{article}&#10;\usepackage{amsmath}&#10;\pagestyle{empty}&#10;\begin{document}&#10;&#10;$$&#10;S(x) = \begin{cases}&#10;       x   &amp; \ \mbox{if}\ x \geq 0 \\&#10;       a(e^x-1)  &amp; \ \mbox{if}\ x &lt; 0&#10;       \end{cases}&#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533812" y="54592"/>
            <a:ext cx="4497958" cy="1066800"/>
          </a:xfrm>
          <a:prstGeom prst="rect">
            <a:avLst/>
          </a:prstGeom>
        </p:spPr>
      </p:pic>
    </p:spTree>
    <p:extLst>
      <p:ext uri="{BB962C8B-B14F-4D97-AF65-F5344CB8AC3E}">
        <p14:creationId xmlns:p14="http://schemas.microsoft.com/office/powerpoint/2010/main" val="3698718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a:effectLst>
                  <a:outerShdw blurRad="38100" dist="38100" dir="2700000" algn="tl">
                    <a:srgbClr val="C0C0C0"/>
                  </a:outerShdw>
                </a:effectLst>
                <a:ea typeface="新細明體" pitchFamily="18" charset="-120"/>
              </a:rPr>
              <a:t>ELU </a:t>
            </a:r>
            <a:r>
              <a:rPr lang="en-US" altLang="zh-TW" dirty="0" smtClean="0">
                <a:effectLst>
                  <a:outerShdw blurRad="38100" dist="38100" dir="2700000" algn="tl">
                    <a:srgbClr val="C0C0C0"/>
                  </a:outerShdw>
                </a:effectLst>
                <a:ea typeface="新細明體" pitchFamily="18" charset="-120"/>
              </a:rPr>
              <a:t>(2/2</a:t>
            </a:r>
            <a:r>
              <a:rPr lang="en-US" altLang="zh-TW" dirty="0">
                <a:effectLst>
                  <a:outerShdw blurRad="38100" dist="38100" dir="2700000" algn="tl">
                    <a:srgbClr val="C0C0C0"/>
                  </a:outerShdw>
                </a:effectLst>
                <a:ea typeface="新細明體" pitchFamily="18" charset="-120"/>
              </a:rPr>
              <a:t>)</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endParaRPr lang="en-US" altLang="zh-TW" sz="1600" dirty="0">
              <a:ea typeface="新細明體" pitchFamily="18" charset="-120"/>
            </a:endParaRPr>
          </a:p>
          <a:p>
            <a:pPr marL="425450">
              <a:buFont typeface="Wingdings" pitchFamily="2" charset="2"/>
              <a:buChar char="Ø"/>
            </a:pPr>
            <a:r>
              <a:rPr lang="en-US" altLang="zh-TW" sz="1800" b="1" dirty="0" smtClean="0">
                <a:ea typeface="新細明體" pitchFamily="18" charset="-120"/>
              </a:rPr>
              <a:t>Comments</a:t>
            </a:r>
            <a:r>
              <a:rPr lang="en-US" altLang="zh-TW" sz="1800" dirty="0">
                <a:ea typeface="新細明體" pitchFamily="18" charset="-120"/>
              </a:rPr>
              <a:t>. It’s important to note that ELU introduces additional computational complexity compared to </a:t>
            </a:r>
            <a:r>
              <a:rPr lang="en-US" altLang="zh-TW" sz="1800" dirty="0" err="1">
                <a:ea typeface="新細明體" pitchFamily="18" charset="-120"/>
              </a:rPr>
              <a:t>ReLU</a:t>
            </a:r>
            <a:r>
              <a:rPr lang="en-US" altLang="zh-TW" sz="1800" dirty="0">
                <a:ea typeface="新細明體" pitchFamily="18" charset="-120"/>
              </a:rPr>
              <a:t> and other more straightforward activation functions due to the exponential function. However, the improved performance and mitigated limitations make it a popular choice, especially in deep learning </a:t>
            </a:r>
            <a:r>
              <a:rPr lang="en-US" altLang="zh-TW" sz="1800" dirty="0" smtClean="0">
                <a:ea typeface="新細明體" pitchFamily="18" charset="-120"/>
              </a:rPr>
              <a:t>architectures. ELU </a:t>
            </a:r>
            <a:r>
              <a:rPr lang="en-US" altLang="zh-TW" sz="1800" dirty="0">
                <a:ea typeface="新細明體" pitchFamily="18" charset="-120"/>
              </a:rPr>
              <a:t>has been used in various applications and has shown promising results in reducing </a:t>
            </a:r>
            <a:r>
              <a:rPr lang="en-US" altLang="zh-TW" sz="1800" dirty="0" err="1">
                <a:ea typeface="新細明體" pitchFamily="18" charset="-120"/>
              </a:rPr>
              <a:t>overfitting</a:t>
            </a:r>
            <a:r>
              <a:rPr lang="en-US" altLang="zh-TW" sz="1800" dirty="0">
                <a:ea typeface="新細明體" pitchFamily="18" charset="-120"/>
              </a:rPr>
              <a:t>, improving learning efficiency, and achieving better generalization compared to </a:t>
            </a:r>
            <a:r>
              <a:rPr lang="en-US" altLang="zh-TW" sz="1800" dirty="0" err="1">
                <a:ea typeface="新細明體" pitchFamily="18" charset="-120"/>
              </a:rPr>
              <a:t>ReLU</a:t>
            </a:r>
            <a:r>
              <a:rPr lang="en-US" altLang="zh-TW" sz="1800" dirty="0">
                <a:ea typeface="新細明體" pitchFamily="18" charset="-120"/>
              </a:rPr>
              <a:t>, particularly in deep neural networks</a:t>
            </a:r>
            <a:r>
              <a:rPr lang="en-US" altLang="zh-TW" sz="1800" dirty="0" smtClean="0">
                <a:ea typeface="新細明體" pitchFamily="18" charset="-120"/>
              </a:rPr>
              <a:t>. When </a:t>
            </a:r>
            <a:r>
              <a:rPr lang="en-US" altLang="zh-TW" sz="1800" dirty="0">
                <a:ea typeface="新細明體" pitchFamily="18" charset="-120"/>
              </a:rPr>
              <a:t>choosing an activation function, it is vital to consider the specific problem and the characteristics of the data and experiment with different options to find the most suitable activation function for optimal performance.</a:t>
            </a:r>
            <a:endParaRPr lang="en-US" altLang="zh-TW" sz="1800" dirty="0" smtClean="0">
              <a:ea typeface="新細明體" pitchFamily="18" charset="-120"/>
            </a:endParaRPr>
          </a:p>
        </p:txBody>
      </p:sp>
      <p:pic>
        <p:nvPicPr>
          <p:cNvPr id="4" name="Picture 3" descr="\documentclass{article}&#10;\usepackage{amsmath}&#10;\pagestyle{empty}&#10;\begin{document}&#10;&#10;$$&#10;S(x) = \begin{cases}&#10;       x   &amp; \ \mbox{if}\ x \geq 0 \\&#10;       a(e^x-1)  &amp; \ \mbox{if}\ x &lt; 0&#10;       \end{cases}&#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533812" y="54592"/>
            <a:ext cx="4497958" cy="1066800"/>
          </a:xfrm>
          <a:prstGeom prst="rect">
            <a:avLst/>
          </a:prstGeom>
        </p:spPr>
      </p:pic>
    </p:spTree>
    <p:extLst>
      <p:ext uri="{BB962C8B-B14F-4D97-AF65-F5344CB8AC3E}">
        <p14:creationId xmlns:p14="http://schemas.microsoft.com/office/powerpoint/2010/main" val="1038490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smtClean="0">
                <a:effectLst>
                  <a:outerShdw blurRad="38100" dist="38100" dir="2700000" algn="tl">
                    <a:srgbClr val="C0C0C0"/>
                  </a:outerShdw>
                </a:effectLst>
                <a:ea typeface="新細明體" pitchFamily="18" charset="-120"/>
              </a:rPr>
              <a:t>GELU (1/2)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r>
              <a:rPr lang="en-US" altLang="zh-TW" dirty="0">
                <a:ea typeface="新細明體" pitchFamily="18" charset="-120"/>
              </a:rPr>
              <a:t>The Gaussian Error Linear Unit (GELU) is an activation function that aims to combine the desirable properties of the Gaussian distribution and the rectifier function. It provides a smooth approximation to the rectifier while preserving the desirable properties of both functions.</a:t>
            </a:r>
          </a:p>
          <a:p>
            <a:pPr marL="425450">
              <a:buFont typeface="Wingdings" pitchFamily="2" charset="2"/>
              <a:buChar char="Ø"/>
            </a:pPr>
            <a:r>
              <a:rPr lang="en-US" altLang="zh-TW" sz="2000" b="1" dirty="0" smtClean="0">
                <a:solidFill>
                  <a:srgbClr val="0000CC"/>
                </a:solidFill>
                <a:ea typeface="新細明體" pitchFamily="18" charset="-120"/>
              </a:rPr>
              <a:t>Properties</a:t>
            </a:r>
            <a:endParaRPr lang="en-US" altLang="zh-TW" sz="2000" b="1" dirty="0">
              <a:solidFill>
                <a:srgbClr val="0000CC"/>
              </a:solidFill>
              <a:ea typeface="新細明體" pitchFamily="18" charset="-120"/>
            </a:endParaRPr>
          </a:p>
          <a:p>
            <a:pPr marL="825500" lvl="1">
              <a:buFont typeface="Wingdings" pitchFamily="2" charset="2"/>
              <a:buChar char="ü"/>
            </a:pPr>
            <a:r>
              <a:rPr lang="en-US" altLang="zh-TW" sz="1600" b="1" dirty="0" smtClean="0">
                <a:ea typeface="新細明體" pitchFamily="18" charset="-120"/>
              </a:rPr>
              <a:t>Non-linearity</a:t>
            </a:r>
            <a:r>
              <a:rPr lang="en-US" altLang="zh-TW" sz="1600" dirty="0">
                <a:ea typeface="新細明體" pitchFamily="18" charset="-120"/>
              </a:rPr>
              <a:t>: GELU introduces non-linearity to the network, allowing it to model complex relationships in the data.</a:t>
            </a:r>
          </a:p>
          <a:p>
            <a:pPr marL="825500" lvl="1">
              <a:buFont typeface="Wingdings" pitchFamily="2" charset="2"/>
              <a:buChar char="ü"/>
            </a:pPr>
            <a:r>
              <a:rPr lang="en-US" altLang="zh-TW" sz="1600" b="1" dirty="0" smtClean="0">
                <a:ea typeface="新細明體" pitchFamily="18" charset="-120"/>
              </a:rPr>
              <a:t>Smoothness</a:t>
            </a:r>
            <a:r>
              <a:rPr lang="en-US" altLang="zh-TW" sz="1600" dirty="0">
                <a:ea typeface="新細明體" pitchFamily="18" charset="-120"/>
              </a:rPr>
              <a:t>: GELU is a smooth function that transitions from negative to positive inputs. It is differentiable everywhere, facilitating backpropagation and gradient-based optimization.</a:t>
            </a:r>
          </a:p>
          <a:p>
            <a:pPr marL="825500" lvl="1">
              <a:buFont typeface="Wingdings" pitchFamily="2" charset="2"/>
              <a:buChar char="ü"/>
            </a:pPr>
            <a:r>
              <a:rPr lang="en-US" altLang="zh-TW" sz="1600" b="1" dirty="0" smtClean="0">
                <a:ea typeface="新細明體" pitchFamily="18" charset="-120"/>
              </a:rPr>
              <a:t>Gaussian </a:t>
            </a:r>
            <a:r>
              <a:rPr lang="en-US" altLang="zh-TW" sz="1600" b="1" dirty="0">
                <a:ea typeface="新細明體" pitchFamily="18" charset="-120"/>
              </a:rPr>
              <a:t>Approximation</a:t>
            </a:r>
            <a:r>
              <a:rPr lang="en-US" altLang="zh-TW" sz="1600" dirty="0">
                <a:ea typeface="新細明體" pitchFamily="18" charset="-120"/>
              </a:rPr>
              <a:t>: GELU approximates a Gaussian cumulative distribution function (CDF). This approximation allows GELU to exhibit similar </a:t>
            </a:r>
            <a:r>
              <a:rPr lang="en-US" altLang="zh-TW" sz="1600" dirty="0" err="1">
                <a:ea typeface="新細明體" pitchFamily="18" charset="-120"/>
              </a:rPr>
              <a:t>behaviour</a:t>
            </a:r>
            <a:r>
              <a:rPr lang="en-US" altLang="zh-TW" sz="1600" dirty="0">
                <a:ea typeface="新細明體" pitchFamily="18" charset="-120"/>
              </a:rPr>
              <a:t> to the rectifier function while providing smoother gradients.</a:t>
            </a:r>
          </a:p>
          <a:p>
            <a:pPr marL="825500" lvl="1">
              <a:buFont typeface="Wingdings" pitchFamily="2" charset="2"/>
              <a:buChar char="ü"/>
            </a:pPr>
            <a:r>
              <a:rPr lang="en-US" altLang="zh-TW" sz="1600" b="1" dirty="0" smtClean="0">
                <a:ea typeface="新細明體" pitchFamily="18" charset="-120"/>
              </a:rPr>
              <a:t>Saturation</a:t>
            </a:r>
            <a:r>
              <a:rPr lang="en-US" altLang="zh-TW" sz="1600" dirty="0">
                <a:ea typeface="新細明體" pitchFamily="18" charset="-120"/>
              </a:rPr>
              <a:t>: GELU saturates at the upper and lower bounds, preventing significant activations. This can be beneficial for the stability and convergence of neural networks</a:t>
            </a:r>
            <a:r>
              <a:rPr lang="en-US" altLang="zh-TW" sz="1600" dirty="0" smtClean="0">
                <a:ea typeface="新細明體" pitchFamily="18" charset="-120"/>
              </a:rPr>
              <a:t>.</a:t>
            </a:r>
            <a:endParaRPr lang="en-US" altLang="zh-TW" sz="1600" dirty="0">
              <a:ea typeface="新細明體" pitchFamily="18" charset="-120"/>
            </a:endParaRPr>
          </a:p>
        </p:txBody>
      </p:sp>
      <p:pic>
        <p:nvPicPr>
          <p:cNvPr id="4" name="Picture 3" descr="\documentclass{article}&#10;\usepackage{amsmath}&#10;\pagestyle{empty}&#10;\begin{document}&#10;&#10;$$&#10;S(x) = 0.5 \times  x \times (1 + tanh(\sqrt{2 / \pi} \times (x + 0.044715 \times x^3)))&#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152872" y="76200"/>
            <a:ext cx="6962695" cy="331067"/>
          </a:xfrm>
          <a:prstGeom prst="rect">
            <a:avLst/>
          </a:prstGeom>
        </p:spPr>
      </p:pic>
    </p:spTree>
    <p:extLst>
      <p:ext uri="{BB962C8B-B14F-4D97-AF65-F5344CB8AC3E}">
        <p14:creationId xmlns:p14="http://schemas.microsoft.com/office/powerpoint/2010/main" val="2133680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smtClean="0">
                <a:effectLst>
                  <a:outerShdw blurRad="38100" dist="38100" dir="2700000" algn="tl">
                    <a:srgbClr val="C0C0C0"/>
                  </a:outerShdw>
                </a:effectLst>
                <a:ea typeface="新細明體" pitchFamily="18" charset="-120"/>
              </a:rPr>
              <a:t>GELU (2/2)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endParaRPr lang="en-US" altLang="zh-TW" sz="1600" dirty="0">
              <a:ea typeface="新細明體" pitchFamily="18" charset="-120"/>
            </a:endParaRPr>
          </a:p>
          <a:p>
            <a:pPr marL="425450">
              <a:buFont typeface="Wingdings" pitchFamily="2" charset="2"/>
              <a:buChar char="Ø"/>
            </a:pPr>
            <a:r>
              <a:rPr lang="en-US" altLang="zh-TW" sz="1800" b="1" dirty="0" smtClean="0">
                <a:ea typeface="新細明體" pitchFamily="18" charset="-120"/>
              </a:rPr>
              <a:t>Comments</a:t>
            </a:r>
            <a:r>
              <a:rPr lang="en-US" altLang="zh-TW" sz="1800" dirty="0">
                <a:ea typeface="新細明體" pitchFamily="18" charset="-120"/>
              </a:rPr>
              <a:t>. GELU has gained popularity in deep learning models, particularly in natural language processing tasks and transformer architectures. It has shown improved convergence speed and generalization performance compared to other activation functions, such as </a:t>
            </a:r>
            <a:r>
              <a:rPr lang="en-US" altLang="zh-TW" sz="1800" dirty="0" err="1">
                <a:ea typeface="新細明體" pitchFamily="18" charset="-120"/>
              </a:rPr>
              <a:t>ReLU</a:t>
            </a:r>
            <a:r>
              <a:rPr lang="en-US" altLang="zh-TW" sz="1800" dirty="0" smtClean="0">
                <a:ea typeface="新細明體" pitchFamily="18" charset="-120"/>
              </a:rPr>
              <a:t>. However</a:t>
            </a:r>
            <a:r>
              <a:rPr lang="en-US" altLang="zh-TW" sz="1800" dirty="0">
                <a:ea typeface="新細明體" pitchFamily="18" charset="-120"/>
              </a:rPr>
              <a:t>, it is worth noting that GELU introduces additional computational complexity due to trigonometric and exponential operations. Therefore, it might have a slight impact on the overall computational efficiency of the model</a:t>
            </a:r>
            <a:r>
              <a:rPr lang="en-US" altLang="zh-TW" sz="1800" dirty="0" smtClean="0">
                <a:ea typeface="新細明體" pitchFamily="18" charset="-120"/>
              </a:rPr>
              <a:t>. When </a:t>
            </a:r>
            <a:r>
              <a:rPr lang="en-US" altLang="zh-TW" sz="1800" dirty="0">
                <a:ea typeface="新細明體" pitchFamily="18" charset="-120"/>
              </a:rPr>
              <a:t>choosing an activation function, it is essential to consider the specific requirements of the problem and experiment with different options to find the most suitable activation function for optimal performance.</a:t>
            </a:r>
            <a:endParaRPr lang="en-US" altLang="zh-TW" sz="1800" dirty="0" smtClean="0">
              <a:ea typeface="新細明體" pitchFamily="18" charset="-120"/>
            </a:endParaRPr>
          </a:p>
        </p:txBody>
      </p:sp>
      <p:pic>
        <p:nvPicPr>
          <p:cNvPr id="4" name="Picture 3" descr="\documentclass{article}&#10;\usepackage{amsmath}&#10;\pagestyle{empty}&#10;\begin{document}&#10;&#10;$$&#10;S(x) = 0.5 \times  x \times (1 + tanh(\sqrt{2 / \pi} \times (x + 0.044715 \times x^3)))&#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152872" y="76200"/>
            <a:ext cx="6962695" cy="331067"/>
          </a:xfrm>
          <a:prstGeom prst="rect">
            <a:avLst/>
          </a:prstGeom>
        </p:spPr>
      </p:pic>
    </p:spTree>
    <p:extLst>
      <p:ext uri="{BB962C8B-B14F-4D97-AF65-F5344CB8AC3E}">
        <p14:creationId xmlns:p14="http://schemas.microsoft.com/office/powerpoint/2010/main" val="247792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smtClean="0">
                <a:effectLst>
                  <a:outerShdw blurRad="38100" dist="38100" dir="2700000" algn="tl">
                    <a:srgbClr val="C0C0C0"/>
                  </a:outerShdw>
                </a:effectLst>
                <a:ea typeface="新細明體" pitchFamily="18" charset="-120"/>
              </a:rPr>
              <a:t>Pure linear (1/2)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r>
              <a:rPr lang="en-US" altLang="zh-TW" dirty="0">
                <a:ea typeface="新細明體" pitchFamily="18" charset="-120"/>
              </a:rPr>
              <a:t>The Linear activation function, also known as the identity function, is one of the simplest activation functions used in neural networks. It applies a linear transformation to the input, meaning the output equals the input without any non-linear mapping.</a:t>
            </a:r>
          </a:p>
          <a:p>
            <a:pPr marL="425450">
              <a:buFont typeface="Wingdings" pitchFamily="2" charset="2"/>
              <a:buChar char="Ø"/>
            </a:pPr>
            <a:r>
              <a:rPr lang="en-US" altLang="zh-TW" sz="2000" b="1" dirty="0" smtClean="0">
                <a:solidFill>
                  <a:srgbClr val="0000CC"/>
                </a:solidFill>
                <a:ea typeface="新細明體" pitchFamily="18" charset="-120"/>
              </a:rPr>
              <a:t>Properties</a:t>
            </a:r>
            <a:endParaRPr lang="en-US" altLang="zh-TW" sz="2000" b="1" dirty="0">
              <a:solidFill>
                <a:srgbClr val="0000CC"/>
              </a:solidFill>
              <a:ea typeface="新細明體" pitchFamily="18" charset="-120"/>
            </a:endParaRPr>
          </a:p>
          <a:p>
            <a:pPr marL="825500" lvl="1">
              <a:buFont typeface="Wingdings" pitchFamily="2" charset="2"/>
              <a:buChar char="ü"/>
            </a:pPr>
            <a:r>
              <a:rPr lang="en-US" altLang="zh-TW" sz="1600" b="1" dirty="0" smtClean="0">
                <a:ea typeface="新細明體" pitchFamily="18" charset="-120"/>
              </a:rPr>
              <a:t>Linearity</a:t>
            </a:r>
            <a:r>
              <a:rPr lang="en-US" altLang="zh-TW" sz="1600" dirty="0">
                <a:ea typeface="新細明體" pitchFamily="18" charset="-120"/>
              </a:rPr>
              <a:t>: As the name suggests, the Linear activation function introduces linearity to the network. It performs a simple scaling of the input without introducing any non-linear transformations.</a:t>
            </a:r>
          </a:p>
          <a:p>
            <a:pPr marL="825500" lvl="1">
              <a:buFont typeface="Wingdings" pitchFamily="2" charset="2"/>
              <a:buChar char="ü"/>
            </a:pPr>
            <a:r>
              <a:rPr lang="en-US" altLang="zh-TW" sz="1600" b="1" dirty="0" smtClean="0">
                <a:ea typeface="新細明體" pitchFamily="18" charset="-120"/>
              </a:rPr>
              <a:t>No </a:t>
            </a:r>
            <a:r>
              <a:rPr lang="en-US" altLang="zh-TW" sz="1600" b="1" dirty="0">
                <a:ea typeface="新細明體" pitchFamily="18" charset="-120"/>
              </a:rPr>
              <a:t>Activation</a:t>
            </a:r>
            <a:r>
              <a:rPr lang="en-US" altLang="zh-TW" sz="1600" dirty="0">
                <a:ea typeface="新細明體" pitchFamily="18" charset="-120"/>
              </a:rPr>
              <a:t>: Unlike other activation functions that introduce non-</a:t>
            </a:r>
            <a:r>
              <a:rPr lang="en-US" altLang="zh-TW" sz="1600" dirty="0" err="1">
                <a:ea typeface="新細明體" pitchFamily="18" charset="-120"/>
              </a:rPr>
              <a:t>linearities</a:t>
            </a:r>
            <a:r>
              <a:rPr lang="en-US" altLang="zh-TW" sz="1600" dirty="0">
                <a:ea typeface="新細明體" pitchFamily="18" charset="-120"/>
              </a:rPr>
              <a:t> to capture complex relationships, the Linear activation function does not alter the input values. It is essentially a pass-through function.</a:t>
            </a:r>
          </a:p>
          <a:p>
            <a:pPr marL="825500" lvl="1">
              <a:buFont typeface="Wingdings" pitchFamily="2" charset="2"/>
              <a:buChar char="ü"/>
            </a:pPr>
            <a:r>
              <a:rPr lang="en-US" altLang="zh-TW" sz="1600" b="1" dirty="0" smtClean="0">
                <a:ea typeface="新細明體" pitchFamily="18" charset="-120"/>
              </a:rPr>
              <a:t>Limited </a:t>
            </a:r>
            <a:r>
              <a:rPr lang="en-US" altLang="zh-TW" sz="1600" b="1" dirty="0">
                <a:ea typeface="新細明體" pitchFamily="18" charset="-120"/>
              </a:rPr>
              <a:t>Representation Power</a:t>
            </a:r>
            <a:r>
              <a:rPr lang="en-US" altLang="zh-TW" sz="1600" dirty="0">
                <a:ea typeface="新細明體" pitchFamily="18" charset="-120"/>
              </a:rPr>
              <a:t>: Since the Linear activation function does not introduce non-linearity, it has limited representation power. Neural networks with only linear activation functions can only learn linear relationships between the input and output.</a:t>
            </a:r>
          </a:p>
          <a:p>
            <a:pPr marL="825500" lvl="1">
              <a:buFont typeface="Wingdings" pitchFamily="2" charset="2"/>
              <a:buChar char="ü"/>
            </a:pPr>
            <a:r>
              <a:rPr lang="en-US" altLang="zh-TW" sz="1600" b="1" dirty="0" smtClean="0">
                <a:ea typeface="新細明體" pitchFamily="18" charset="-120"/>
              </a:rPr>
              <a:t>Gradient </a:t>
            </a:r>
            <a:r>
              <a:rPr lang="en-US" altLang="zh-TW" sz="1600" b="1" dirty="0">
                <a:ea typeface="新細明體" pitchFamily="18" charset="-120"/>
              </a:rPr>
              <a:t>Stability</a:t>
            </a:r>
            <a:r>
              <a:rPr lang="en-US" altLang="zh-TW" sz="1600" dirty="0">
                <a:ea typeface="新細明體" pitchFamily="18" charset="-120"/>
              </a:rPr>
              <a:t>: The gradient of the Linear activation function is constant and does not depend on the input. This can be advantageous in some cases, as it ensures stable gradients during backpropagation.</a:t>
            </a:r>
          </a:p>
          <a:p>
            <a:pPr marL="825500" lvl="1">
              <a:buFont typeface="Wingdings" pitchFamily="2" charset="2"/>
              <a:buChar char="ü"/>
            </a:pPr>
            <a:endParaRPr lang="en-US" altLang="zh-TW" sz="1600" dirty="0">
              <a:ea typeface="新細明體" pitchFamily="18" charset="-120"/>
            </a:endParaRPr>
          </a:p>
        </p:txBody>
      </p:sp>
      <p:pic>
        <p:nvPicPr>
          <p:cNvPr id="4" name="Picture 3" descr="\documentclass{article}&#10;\usepackage{amsmath}&#10;\pagestyle{empty}&#10;\begin{document}&#10;&#10;$$&#10;S(x) = x&#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569047" y="381000"/>
            <a:ext cx="1498753" cy="393583"/>
          </a:xfrm>
          <a:prstGeom prst="rect">
            <a:avLst/>
          </a:prstGeom>
        </p:spPr>
      </p:pic>
    </p:spTree>
    <p:extLst>
      <p:ext uri="{BB962C8B-B14F-4D97-AF65-F5344CB8AC3E}">
        <p14:creationId xmlns:p14="http://schemas.microsoft.com/office/powerpoint/2010/main" val="1902049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smtClean="0">
                <a:effectLst>
                  <a:outerShdw blurRad="38100" dist="38100" dir="2700000" algn="tl">
                    <a:srgbClr val="C0C0C0"/>
                  </a:outerShdw>
                </a:effectLst>
                <a:ea typeface="新細明體" pitchFamily="18" charset="-120"/>
              </a:rPr>
              <a:t>Pure linear (2/2)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endParaRPr lang="en-US" altLang="zh-TW" sz="1600" dirty="0">
              <a:ea typeface="新細明體" pitchFamily="18" charset="-120"/>
            </a:endParaRPr>
          </a:p>
          <a:p>
            <a:pPr marL="425450">
              <a:buFont typeface="Wingdings" pitchFamily="2" charset="2"/>
              <a:buChar char="Ø"/>
            </a:pPr>
            <a:r>
              <a:rPr lang="en-US" altLang="zh-TW" sz="1800" b="1" dirty="0" smtClean="0">
                <a:ea typeface="新細明體" pitchFamily="18" charset="-120"/>
              </a:rPr>
              <a:t>Comments</a:t>
            </a:r>
            <a:r>
              <a:rPr lang="en-US" altLang="zh-TW" sz="1800" dirty="0">
                <a:ea typeface="新細明體" pitchFamily="18" charset="-120"/>
              </a:rPr>
              <a:t>. The Linear activation function is often used in the output layer of regression problems, where the goal is to predict continuous values. It allows the neural network to directly output values without any transformation</a:t>
            </a:r>
            <a:r>
              <a:rPr lang="en-US" altLang="zh-TW" sz="1800" dirty="0" smtClean="0">
                <a:ea typeface="新細明體" pitchFamily="18" charset="-120"/>
              </a:rPr>
              <a:t>. However</a:t>
            </a:r>
            <a:r>
              <a:rPr lang="en-US" altLang="zh-TW" sz="1800" dirty="0">
                <a:ea typeface="新細明體" pitchFamily="18" charset="-120"/>
              </a:rPr>
              <a:t>, non-linear activation functions are typically used for most other tasks, such as classification or complex pattern recognition. Non-linear activation functions enable neural networks to learn and represent more complex relationships in the data</a:t>
            </a:r>
            <a:r>
              <a:rPr lang="en-US" altLang="zh-TW" sz="1800" dirty="0" smtClean="0">
                <a:ea typeface="新細明體" pitchFamily="18" charset="-120"/>
              </a:rPr>
              <a:t>. It’s </a:t>
            </a:r>
            <a:r>
              <a:rPr lang="en-US" altLang="zh-TW" sz="1800" dirty="0">
                <a:ea typeface="新細明體" pitchFamily="18" charset="-120"/>
              </a:rPr>
              <a:t>important to note that even though individual layers of a neural network may use linear activation functions, stacking multiple linear layers does not increase the model’s representative capacity beyond that of a single linear layer. To model complex relationships, non-linear activation functions are essential in intermediate layers of the network.</a:t>
            </a:r>
            <a:endParaRPr lang="en-US" altLang="zh-TW" sz="1800" dirty="0" smtClean="0">
              <a:ea typeface="新細明體" pitchFamily="18" charset="-120"/>
            </a:endParaRPr>
          </a:p>
        </p:txBody>
      </p:sp>
      <p:pic>
        <p:nvPicPr>
          <p:cNvPr id="4" name="Picture 3" descr="\documentclass{article}&#10;\usepackage{amsmath}&#10;\pagestyle{empty}&#10;\begin{document}&#10;&#10;$$&#10;S(x) = x&#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569047" y="381000"/>
            <a:ext cx="1498753" cy="393583"/>
          </a:xfrm>
          <a:prstGeom prst="rect">
            <a:avLst/>
          </a:prstGeom>
        </p:spPr>
      </p:pic>
    </p:spTree>
    <p:extLst>
      <p:ext uri="{BB962C8B-B14F-4D97-AF65-F5344CB8AC3E}">
        <p14:creationId xmlns:p14="http://schemas.microsoft.com/office/powerpoint/2010/main" val="3801158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ctrTitle"/>
          </p:nvPr>
        </p:nvSpPr>
        <p:spPr>
          <a:xfrm>
            <a:off x="3419475" y="914400"/>
            <a:ext cx="5495925" cy="1981200"/>
          </a:xfrm>
        </p:spPr>
        <p:txBody>
          <a:bodyPr/>
          <a:lstStyle/>
          <a:p>
            <a:pPr eaLnBrk="1" hangingPunct="1"/>
            <a:r>
              <a:rPr lang="en-US" dirty="0" smtClean="0"/>
              <a:t>A critique of some very popular activation functions</a:t>
            </a:r>
            <a:endParaRPr lang="el-GR" dirty="0" smtClean="0"/>
          </a:p>
        </p:txBody>
      </p:sp>
      <p:sp>
        <p:nvSpPr>
          <p:cNvPr id="4100" name="Rectangle 5"/>
          <p:cNvSpPr>
            <a:spLocks noGrp="1" noChangeArrowheads="1"/>
          </p:cNvSpPr>
          <p:nvPr>
            <p:ph type="subTitle" idx="1"/>
          </p:nvPr>
        </p:nvSpPr>
        <p:spPr/>
        <p:txBody>
          <a:bodyPr/>
          <a:lstStyle/>
          <a:p>
            <a:pPr eaLnBrk="1" hangingPunct="1"/>
            <a:endParaRPr lang="el-GR" smtClean="0"/>
          </a:p>
        </p:txBody>
      </p:sp>
    </p:spTree>
    <p:extLst>
      <p:ext uri="{BB962C8B-B14F-4D97-AF65-F5344CB8AC3E}">
        <p14:creationId xmlns:p14="http://schemas.microsoft.com/office/powerpoint/2010/main" val="3754178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smtClean="0">
                <a:effectLst>
                  <a:outerShdw blurRad="38100" dist="38100" dir="2700000" algn="tl">
                    <a:srgbClr val="C0C0C0"/>
                  </a:outerShdw>
                </a:effectLst>
                <a:ea typeface="新細明體" pitchFamily="18" charset="-120"/>
              </a:rPr>
              <a:t>Sigmoid</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r>
              <a:rPr lang="en-US" altLang="zh-TW" dirty="0" smtClean="0">
                <a:ea typeface="新細明體" pitchFamily="18" charset="-120"/>
              </a:rPr>
              <a:t>A </a:t>
            </a:r>
            <a:r>
              <a:rPr lang="en-US" altLang="zh-TW" dirty="0">
                <a:ea typeface="新細明體" pitchFamily="18" charset="-120"/>
              </a:rPr>
              <a:t>smooth, S-shaped curve maps the input to a value </a:t>
            </a:r>
            <a:r>
              <a:rPr lang="en-US" altLang="zh-TW" dirty="0" smtClean="0">
                <a:ea typeface="新細明體" pitchFamily="18" charset="-120"/>
              </a:rPr>
              <a:t>[0…1]</a:t>
            </a:r>
            <a:endParaRPr lang="en-US" altLang="zh-TW" dirty="0">
              <a:ea typeface="新細明體" pitchFamily="18" charset="-120"/>
            </a:endParaRPr>
          </a:p>
          <a:p>
            <a:pPr marL="425450">
              <a:buFont typeface="Wingdings" pitchFamily="2" charset="2"/>
              <a:buChar char="Ø"/>
            </a:pPr>
            <a:r>
              <a:rPr lang="en-US" altLang="zh-TW" sz="2000" b="1" dirty="0" smtClean="0">
                <a:solidFill>
                  <a:srgbClr val="0000CC"/>
                </a:solidFill>
                <a:ea typeface="新細明體" pitchFamily="18" charset="-120"/>
              </a:rPr>
              <a:t>Properties</a:t>
            </a:r>
            <a:endParaRPr lang="en-US" altLang="zh-TW" sz="2000" b="1" dirty="0">
              <a:solidFill>
                <a:srgbClr val="0000CC"/>
              </a:solidFill>
              <a:ea typeface="新細明體" pitchFamily="18" charset="-120"/>
            </a:endParaRPr>
          </a:p>
          <a:p>
            <a:pPr marL="825500" lvl="1">
              <a:buFont typeface="Wingdings" pitchFamily="2" charset="2"/>
              <a:buChar char="ü"/>
            </a:pPr>
            <a:r>
              <a:rPr lang="en-US" altLang="zh-TW" sz="1400" b="1" dirty="0" smtClean="0">
                <a:ea typeface="新細明體" pitchFamily="18" charset="-120"/>
              </a:rPr>
              <a:t>Output </a:t>
            </a:r>
            <a:r>
              <a:rPr lang="en-US" altLang="zh-TW" sz="1400" b="1" dirty="0">
                <a:ea typeface="新細明體" pitchFamily="18" charset="-120"/>
              </a:rPr>
              <a:t>Range</a:t>
            </a:r>
            <a:r>
              <a:rPr lang="en-US" altLang="zh-TW" sz="1400" dirty="0">
                <a:ea typeface="新細明體" pitchFamily="18" charset="-120"/>
              </a:rPr>
              <a:t>: The output of the sigmoid function is bounded between 0 and 1. When the input is large and positive, the output approaches 1. Similarly, when the input is large and negative, the output approaches </a:t>
            </a:r>
            <a:r>
              <a:rPr lang="en-US" altLang="zh-TW" sz="1400" dirty="0" smtClean="0">
                <a:ea typeface="新細明體" pitchFamily="18" charset="-120"/>
              </a:rPr>
              <a:t>0</a:t>
            </a:r>
          </a:p>
          <a:p>
            <a:pPr marL="825500" lvl="1">
              <a:buFont typeface="Wingdings" pitchFamily="2" charset="2"/>
              <a:buChar char="ü"/>
            </a:pPr>
            <a:r>
              <a:rPr lang="en-US" altLang="zh-TW" sz="1400" b="1" dirty="0" smtClean="0">
                <a:ea typeface="新細明體" pitchFamily="18" charset="-120"/>
              </a:rPr>
              <a:t>Non-linearity</a:t>
            </a:r>
            <a:r>
              <a:rPr lang="en-US" altLang="zh-TW" sz="1400" dirty="0">
                <a:ea typeface="新細明體" pitchFamily="18" charset="-120"/>
              </a:rPr>
              <a:t>: The sigmoid function introduces non-linearity to the network’s decision-making process. This non-linear property allows neural networks to model complex relationships between inputs and </a:t>
            </a:r>
            <a:r>
              <a:rPr lang="en-US" altLang="zh-TW" sz="1400" dirty="0" smtClean="0">
                <a:ea typeface="新細明體" pitchFamily="18" charset="-120"/>
              </a:rPr>
              <a:t>outputs</a:t>
            </a:r>
          </a:p>
          <a:p>
            <a:pPr marL="825500" lvl="1">
              <a:buFont typeface="Wingdings" pitchFamily="2" charset="2"/>
              <a:buChar char="ü"/>
            </a:pPr>
            <a:r>
              <a:rPr lang="en-US" altLang="zh-TW" sz="1400" b="1" dirty="0" smtClean="0">
                <a:ea typeface="新細明體" pitchFamily="18" charset="-120"/>
              </a:rPr>
              <a:t>Smoothness</a:t>
            </a:r>
            <a:r>
              <a:rPr lang="en-US" altLang="zh-TW" sz="1400" dirty="0">
                <a:ea typeface="新細明體" pitchFamily="18" charset="-120"/>
              </a:rPr>
              <a:t>: The sigmoid function is a smooth and differentiable function which facilitates efficient gradient-based optimization algorithms during the training of neural networks.</a:t>
            </a:r>
          </a:p>
          <a:p>
            <a:pPr marL="425450">
              <a:buFont typeface="Wingdings" pitchFamily="2" charset="2"/>
              <a:buChar char="Ø"/>
            </a:pPr>
            <a:r>
              <a:rPr lang="en-US" altLang="zh-TW" sz="2000" b="1" dirty="0" smtClean="0">
                <a:solidFill>
                  <a:srgbClr val="FF0000"/>
                </a:solidFill>
                <a:ea typeface="新細明體" pitchFamily="18" charset="-120"/>
              </a:rPr>
              <a:t>Limitations</a:t>
            </a:r>
            <a:endParaRPr lang="en-US" altLang="zh-TW" sz="2000" b="1" dirty="0">
              <a:solidFill>
                <a:srgbClr val="FF0000"/>
              </a:solidFill>
              <a:ea typeface="新細明體" pitchFamily="18" charset="-120"/>
            </a:endParaRPr>
          </a:p>
          <a:p>
            <a:pPr marL="825500" lvl="1">
              <a:buFont typeface="Wingdings" pitchFamily="2" charset="2"/>
              <a:buChar char="v"/>
            </a:pPr>
            <a:r>
              <a:rPr lang="en-US" altLang="zh-TW" sz="1400" b="1" dirty="0" smtClean="0">
                <a:ea typeface="新細明體" pitchFamily="18" charset="-120"/>
              </a:rPr>
              <a:t>Vanishing </a:t>
            </a:r>
            <a:r>
              <a:rPr lang="en-US" altLang="zh-TW" sz="1400" b="1" dirty="0">
                <a:ea typeface="新細明體" pitchFamily="18" charset="-120"/>
              </a:rPr>
              <a:t>Gradients</a:t>
            </a:r>
            <a:r>
              <a:rPr lang="en-US" altLang="zh-TW" sz="1400" dirty="0">
                <a:ea typeface="新細明體" pitchFamily="18" charset="-120"/>
              </a:rPr>
              <a:t>: The gradients of the sigmoid function become very small for large input values, leading to the problem of vanishing gradients. This can hinder the learning process, especially in deep neural </a:t>
            </a:r>
            <a:r>
              <a:rPr lang="en-US" altLang="zh-TW" sz="1400" dirty="0" smtClean="0">
                <a:ea typeface="新細明體" pitchFamily="18" charset="-120"/>
              </a:rPr>
              <a:t>networks</a:t>
            </a:r>
          </a:p>
          <a:p>
            <a:pPr marL="825500" lvl="1">
              <a:buFont typeface="Wingdings" pitchFamily="2" charset="2"/>
              <a:buChar char="v"/>
            </a:pPr>
            <a:r>
              <a:rPr lang="en-US" altLang="zh-TW" sz="1400" b="1" dirty="0" smtClean="0">
                <a:ea typeface="新細明體" pitchFamily="18" charset="-120"/>
              </a:rPr>
              <a:t>Output </a:t>
            </a:r>
            <a:r>
              <a:rPr lang="en-US" altLang="zh-TW" sz="1400" b="1" dirty="0">
                <a:ea typeface="新細明體" pitchFamily="18" charset="-120"/>
              </a:rPr>
              <a:t>Saturation</a:t>
            </a:r>
            <a:r>
              <a:rPr lang="en-US" altLang="zh-TW" sz="1400" dirty="0">
                <a:ea typeface="新細明體" pitchFamily="18" charset="-120"/>
              </a:rPr>
              <a:t>: The sigmoid function saturates at the extremes (0 and 1), meaning that when the input is very positive or negative, the output becomes close to 0 or 1, respectively. This saturation can slow down learning as the network becomes less sensitive to changes in the input.</a:t>
            </a:r>
          </a:p>
          <a:p>
            <a:pPr marL="425450">
              <a:buFont typeface="Wingdings" pitchFamily="2" charset="2"/>
              <a:buChar char="Ø"/>
            </a:pPr>
            <a:r>
              <a:rPr lang="en-US" altLang="zh-TW" sz="1800" b="1" dirty="0" smtClean="0">
                <a:ea typeface="新細明體" pitchFamily="18" charset="-120"/>
              </a:rPr>
              <a:t>Comments</a:t>
            </a:r>
            <a:r>
              <a:rPr lang="en-US" altLang="zh-TW" sz="1800" dirty="0">
                <a:ea typeface="新細明體" pitchFamily="18" charset="-120"/>
              </a:rPr>
              <a:t>. Due to these limitations, alternative activation functions like </a:t>
            </a:r>
            <a:r>
              <a:rPr lang="en-US" altLang="zh-TW" sz="1800" dirty="0" err="1">
                <a:ea typeface="新細明體" pitchFamily="18" charset="-120"/>
              </a:rPr>
              <a:t>ReLU</a:t>
            </a:r>
            <a:r>
              <a:rPr lang="en-US" altLang="zh-TW" sz="1800" dirty="0">
                <a:ea typeface="新細明體" pitchFamily="18" charset="-120"/>
              </a:rPr>
              <a:t>, Leaky </a:t>
            </a:r>
            <a:r>
              <a:rPr lang="en-US" altLang="zh-TW" sz="1800" dirty="0" err="1">
                <a:ea typeface="新細明體" pitchFamily="18" charset="-120"/>
              </a:rPr>
              <a:t>ReLU</a:t>
            </a:r>
            <a:r>
              <a:rPr lang="en-US" altLang="zh-TW" sz="1800" dirty="0">
                <a:ea typeface="新細明體" pitchFamily="18" charset="-120"/>
              </a:rPr>
              <a:t>, and variants have gained popularity, especially in deep learning architectures. However, the sigmoid function still finds applications in specific scenarios, such as the output layer of binary classification models</a:t>
            </a:r>
            <a:endParaRPr lang="en-US" altLang="zh-TW" sz="1800" dirty="0" smtClean="0">
              <a:ea typeface="新細明體" pitchFamily="18" charset="-120"/>
            </a:endParaRPr>
          </a:p>
        </p:txBody>
      </p:sp>
      <p:pic>
        <p:nvPicPr>
          <p:cNvPr id="7" name="Picture 6" descr="\documentclass{article}&#10;\usepackage{amsmath}&#10;\pagestyle{empty}&#10;\begin{document}&#10;&#10;$$&#10;S(x) = \frac{1}{1+e^{-x}}&#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406026" y="166025"/>
            <a:ext cx="2631067" cy="823460"/>
          </a:xfrm>
          <a:prstGeom prst="rect">
            <a:avLst/>
          </a:prstGeom>
        </p:spPr>
      </p:pic>
    </p:spTree>
    <p:extLst>
      <p:ext uri="{BB962C8B-B14F-4D97-AF65-F5344CB8AC3E}">
        <p14:creationId xmlns:p14="http://schemas.microsoft.com/office/powerpoint/2010/main" val="418980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err="1" smtClean="0">
                <a:effectLst>
                  <a:outerShdw blurRad="38100" dist="38100" dir="2700000" algn="tl">
                    <a:srgbClr val="C0C0C0"/>
                  </a:outerShdw>
                </a:effectLst>
                <a:ea typeface="新細明體" pitchFamily="18" charset="-120"/>
              </a:rPr>
              <a:t>ReLU</a:t>
            </a:r>
            <a:r>
              <a:rPr lang="en-US" altLang="zh-TW" dirty="0" smtClean="0">
                <a:effectLst>
                  <a:outerShdw blurRad="38100" dist="38100" dir="2700000" algn="tl">
                    <a:srgbClr val="C0C0C0"/>
                  </a:outerShdw>
                </a:effectLst>
                <a:ea typeface="新細明體" pitchFamily="18" charset="-120"/>
              </a:rPr>
              <a:t> (1/2)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r>
              <a:rPr lang="en-US" altLang="zh-TW" dirty="0">
                <a:ea typeface="新細明體" pitchFamily="18" charset="-120"/>
              </a:rPr>
              <a:t>The </a:t>
            </a:r>
            <a:r>
              <a:rPr lang="en-US" altLang="zh-TW" dirty="0" smtClean="0">
                <a:ea typeface="新細明體" pitchFamily="18" charset="-120"/>
              </a:rPr>
              <a:t>Rectified Linear Unit (</a:t>
            </a:r>
            <a:r>
              <a:rPr lang="en-US" altLang="zh-TW" dirty="0" err="1" smtClean="0">
                <a:ea typeface="新細明體" pitchFamily="18" charset="-120"/>
              </a:rPr>
              <a:t>ReLU</a:t>
            </a:r>
            <a:r>
              <a:rPr lang="en-US" altLang="zh-TW" dirty="0" smtClean="0">
                <a:ea typeface="新細明體" pitchFamily="18" charset="-120"/>
              </a:rPr>
              <a:t>) is </a:t>
            </a:r>
            <a:r>
              <a:rPr lang="en-US" altLang="zh-TW" dirty="0">
                <a:ea typeface="新細明體" pitchFamily="18" charset="-120"/>
              </a:rPr>
              <a:t>a widely used activation function </a:t>
            </a:r>
            <a:r>
              <a:rPr lang="en-US" altLang="zh-TW" dirty="0" smtClean="0">
                <a:ea typeface="新細明體" pitchFamily="18" charset="-120"/>
              </a:rPr>
              <a:t>particularly for deep </a:t>
            </a:r>
            <a:r>
              <a:rPr lang="en-US" altLang="zh-TW" dirty="0">
                <a:ea typeface="新細明體" pitchFamily="18" charset="-120"/>
              </a:rPr>
              <a:t>learning models. It is known for its simplicity and effectiveness in overcoming the limitations of other activation functions like the sigmoid and </a:t>
            </a:r>
            <a:r>
              <a:rPr lang="en-US" altLang="zh-TW" dirty="0" err="1">
                <a:ea typeface="新細明體" pitchFamily="18" charset="-120"/>
              </a:rPr>
              <a:t>tanh</a:t>
            </a:r>
            <a:r>
              <a:rPr lang="en-US" altLang="zh-TW" dirty="0">
                <a:ea typeface="新細明體" pitchFamily="18" charset="-120"/>
              </a:rPr>
              <a:t> functions</a:t>
            </a:r>
          </a:p>
          <a:p>
            <a:pPr marL="425450">
              <a:buFont typeface="Wingdings" pitchFamily="2" charset="2"/>
              <a:buChar char="Ø"/>
            </a:pPr>
            <a:r>
              <a:rPr lang="en-US" altLang="zh-TW" sz="2000" b="1" dirty="0" smtClean="0">
                <a:solidFill>
                  <a:srgbClr val="0000CC"/>
                </a:solidFill>
                <a:ea typeface="新細明體" pitchFamily="18" charset="-120"/>
              </a:rPr>
              <a:t>Properties</a:t>
            </a:r>
            <a:endParaRPr lang="en-US" altLang="zh-TW" sz="2000" b="1" dirty="0">
              <a:solidFill>
                <a:srgbClr val="0000CC"/>
              </a:solidFill>
              <a:ea typeface="新細明體" pitchFamily="18" charset="-120"/>
            </a:endParaRPr>
          </a:p>
          <a:p>
            <a:pPr marL="825500" lvl="1">
              <a:buFont typeface="Wingdings" pitchFamily="2" charset="2"/>
              <a:buChar char="ü"/>
            </a:pPr>
            <a:r>
              <a:rPr lang="en-US" altLang="zh-TW" sz="1400" b="1" dirty="0">
                <a:ea typeface="新細明體" pitchFamily="18" charset="-120"/>
              </a:rPr>
              <a:t>Non-linearity</a:t>
            </a:r>
            <a:r>
              <a:rPr lang="en-US" altLang="zh-TW" sz="1400" dirty="0" smtClean="0">
                <a:ea typeface="新細明體" pitchFamily="18" charset="-120"/>
              </a:rPr>
              <a:t>: Like </a:t>
            </a:r>
            <a:r>
              <a:rPr lang="en-US" altLang="zh-TW" sz="1400" dirty="0">
                <a:ea typeface="新細明體" pitchFamily="18" charset="-120"/>
              </a:rPr>
              <a:t>other activation functions, </a:t>
            </a:r>
            <a:r>
              <a:rPr lang="en-US" altLang="zh-TW" sz="1400" dirty="0" err="1">
                <a:ea typeface="新細明體" pitchFamily="18" charset="-120"/>
              </a:rPr>
              <a:t>ReLU</a:t>
            </a:r>
            <a:r>
              <a:rPr lang="en-US" altLang="zh-TW" sz="1400" dirty="0">
                <a:ea typeface="新細明體" pitchFamily="18" charset="-120"/>
              </a:rPr>
              <a:t> introduces non-linearity to the network, enabling it to learn and model complex relationships in the data. It allows neural networks to approximate any non-linear function.</a:t>
            </a:r>
          </a:p>
          <a:p>
            <a:pPr marL="825500" lvl="1">
              <a:buFont typeface="Wingdings" pitchFamily="2" charset="2"/>
              <a:buChar char="ü"/>
            </a:pPr>
            <a:r>
              <a:rPr lang="en-US" altLang="zh-TW" sz="1400" b="1" dirty="0" err="1">
                <a:ea typeface="新細明體" pitchFamily="18" charset="-120"/>
              </a:rPr>
              <a:t>Sparsity</a:t>
            </a:r>
            <a:r>
              <a:rPr lang="en-US" altLang="zh-TW" sz="1400" dirty="0">
                <a:ea typeface="新細明體" pitchFamily="18" charset="-120"/>
              </a:rPr>
              <a:t>: </a:t>
            </a:r>
            <a:r>
              <a:rPr lang="en-US" altLang="zh-TW" sz="1400" dirty="0" err="1">
                <a:ea typeface="新細明體" pitchFamily="18" charset="-120"/>
              </a:rPr>
              <a:t>ReLU</a:t>
            </a:r>
            <a:r>
              <a:rPr lang="en-US" altLang="zh-TW" sz="1400" dirty="0">
                <a:ea typeface="新細明體" pitchFamily="18" charset="-120"/>
              </a:rPr>
              <a:t> encourages </a:t>
            </a:r>
            <a:r>
              <a:rPr lang="en-US" altLang="zh-TW" sz="1400" dirty="0" err="1">
                <a:ea typeface="新細明體" pitchFamily="18" charset="-120"/>
              </a:rPr>
              <a:t>sparsity</a:t>
            </a:r>
            <a:r>
              <a:rPr lang="en-US" altLang="zh-TW" sz="1400" dirty="0">
                <a:ea typeface="新細明體" pitchFamily="18" charset="-120"/>
              </a:rPr>
              <a:t> in neural networks. Since it outputs 0 for negative inputs, </a:t>
            </a:r>
            <a:r>
              <a:rPr lang="en-US" altLang="zh-TW" sz="1400" dirty="0" err="1">
                <a:ea typeface="新細明體" pitchFamily="18" charset="-120"/>
              </a:rPr>
              <a:t>ReLU</a:t>
            </a:r>
            <a:r>
              <a:rPr lang="en-US" altLang="zh-TW" sz="1400" dirty="0">
                <a:ea typeface="新細明體" pitchFamily="18" charset="-120"/>
              </a:rPr>
              <a:t> neurons can be completely inactive for specific inputs. This </a:t>
            </a:r>
            <a:r>
              <a:rPr lang="en-US" altLang="zh-TW" sz="1400" dirty="0" err="1">
                <a:ea typeface="新細明體" pitchFamily="18" charset="-120"/>
              </a:rPr>
              <a:t>sparsity</a:t>
            </a:r>
            <a:r>
              <a:rPr lang="en-US" altLang="zh-TW" sz="1400" dirty="0">
                <a:ea typeface="新細明體" pitchFamily="18" charset="-120"/>
              </a:rPr>
              <a:t> can lead to more efficient and concise representations of the data.</a:t>
            </a:r>
          </a:p>
          <a:p>
            <a:pPr marL="825500" lvl="1">
              <a:buFont typeface="Wingdings" pitchFamily="2" charset="2"/>
              <a:buChar char="ü"/>
            </a:pPr>
            <a:r>
              <a:rPr lang="en-US" altLang="zh-TW" sz="1400" b="1" dirty="0">
                <a:ea typeface="新細明體" pitchFamily="18" charset="-120"/>
              </a:rPr>
              <a:t>Avoiding Vanishing Gradient</a:t>
            </a:r>
            <a:r>
              <a:rPr lang="en-US" altLang="zh-TW" sz="1400" dirty="0">
                <a:ea typeface="新細明體" pitchFamily="18" charset="-120"/>
              </a:rPr>
              <a:t>: </a:t>
            </a:r>
            <a:r>
              <a:rPr lang="en-US" altLang="zh-TW" sz="1400" dirty="0" err="1">
                <a:ea typeface="新細明體" pitchFamily="18" charset="-120"/>
              </a:rPr>
              <a:t>ReLU</a:t>
            </a:r>
            <a:r>
              <a:rPr lang="en-US" altLang="zh-TW" sz="1400" dirty="0">
                <a:ea typeface="新細明體" pitchFamily="18" charset="-120"/>
              </a:rPr>
              <a:t> helps alleviate the vanishing gradient problem encountered in deep neural networks. The derivative of </a:t>
            </a:r>
            <a:r>
              <a:rPr lang="en-US" altLang="zh-TW" sz="1400" dirty="0" err="1">
                <a:ea typeface="新細明體" pitchFamily="18" charset="-120"/>
              </a:rPr>
              <a:t>ReLU</a:t>
            </a:r>
            <a:r>
              <a:rPr lang="en-US" altLang="zh-TW" sz="1400" dirty="0">
                <a:ea typeface="新細明體" pitchFamily="18" charset="-120"/>
              </a:rPr>
              <a:t> is either 0 or 1, which prevents the gradients from vanishing as the network gets deeper. This property facilitates more effective backpropagation and faster </a:t>
            </a:r>
            <a:r>
              <a:rPr lang="en-US" altLang="zh-TW" sz="1400" dirty="0" smtClean="0">
                <a:ea typeface="新細明體" pitchFamily="18" charset="-120"/>
              </a:rPr>
              <a:t>training</a:t>
            </a:r>
          </a:p>
          <a:p>
            <a:pPr marL="825500" lvl="1">
              <a:buFont typeface="Wingdings" pitchFamily="2" charset="2"/>
              <a:buChar char="ü"/>
            </a:pPr>
            <a:r>
              <a:rPr lang="en-US" altLang="zh-TW" sz="1400" b="1" dirty="0" smtClean="0">
                <a:ea typeface="新細明體" pitchFamily="18" charset="-120"/>
              </a:rPr>
              <a:t>Computational </a:t>
            </a:r>
            <a:r>
              <a:rPr lang="en-US" altLang="zh-TW" sz="1400" b="1" dirty="0">
                <a:ea typeface="新細明體" pitchFamily="18" charset="-120"/>
              </a:rPr>
              <a:t>Efficiency</a:t>
            </a:r>
            <a:r>
              <a:rPr lang="en-US" altLang="zh-TW" sz="1400" dirty="0">
                <a:ea typeface="新細明體" pitchFamily="18" charset="-120"/>
              </a:rPr>
              <a:t>: The </a:t>
            </a:r>
            <a:r>
              <a:rPr lang="en-US" altLang="zh-TW" sz="1400" dirty="0" err="1">
                <a:ea typeface="新細明體" pitchFamily="18" charset="-120"/>
              </a:rPr>
              <a:t>ReLU</a:t>
            </a:r>
            <a:r>
              <a:rPr lang="en-US" altLang="zh-TW" sz="1400" dirty="0">
                <a:ea typeface="新細明體" pitchFamily="18" charset="-120"/>
              </a:rPr>
              <a:t> function is computationally efficient to evaluate compared to more complex tasks like the sigmoid and </a:t>
            </a:r>
            <a:r>
              <a:rPr lang="en-US" altLang="zh-TW" sz="1400" dirty="0" err="1">
                <a:ea typeface="新細明體" pitchFamily="18" charset="-120"/>
              </a:rPr>
              <a:t>tanh</a:t>
            </a:r>
            <a:r>
              <a:rPr lang="en-US" altLang="zh-TW" sz="1400" dirty="0">
                <a:ea typeface="新細明體" pitchFamily="18" charset="-120"/>
              </a:rPr>
              <a:t>. It involves simple </a:t>
            </a:r>
            <a:r>
              <a:rPr lang="en-US" altLang="zh-TW" sz="1400" dirty="0" err="1">
                <a:ea typeface="新細明體" pitchFamily="18" charset="-120"/>
              </a:rPr>
              <a:t>thresholding</a:t>
            </a:r>
            <a:r>
              <a:rPr lang="en-US" altLang="zh-TW" sz="1400" dirty="0">
                <a:ea typeface="新細明體" pitchFamily="18" charset="-120"/>
              </a:rPr>
              <a:t> and avoids costly exponential calculations.</a:t>
            </a:r>
            <a:endParaRPr lang="en-US" altLang="zh-TW" sz="1600" dirty="0">
              <a:ea typeface="新細明體" pitchFamily="18" charset="-120"/>
            </a:endParaRPr>
          </a:p>
          <a:p>
            <a:pPr marL="425450">
              <a:buFont typeface="Wingdings" pitchFamily="2" charset="2"/>
              <a:buChar char="Ø"/>
            </a:pPr>
            <a:endParaRPr lang="en-US" altLang="zh-TW" sz="2000" dirty="0" smtClean="0">
              <a:ea typeface="新細明體" pitchFamily="18" charset="-120"/>
            </a:endParaRPr>
          </a:p>
        </p:txBody>
      </p:sp>
      <p:pic>
        <p:nvPicPr>
          <p:cNvPr id="4" name="Picture 3" descr="\documentclass{article}&#10;\usepackage{amsmath}&#10;\pagestyle{empty}&#10;\begin{document}&#10;&#10;$$&#10;S(x) = max\{0,x\}&#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054016" y="414858"/>
            <a:ext cx="3017196" cy="392112"/>
          </a:xfrm>
          <a:prstGeom prst="rect">
            <a:avLst/>
          </a:prstGeom>
        </p:spPr>
      </p:pic>
    </p:spTree>
    <p:extLst>
      <p:ext uri="{BB962C8B-B14F-4D97-AF65-F5344CB8AC3E}">
        <p14:creationId xmlns:p14="http://schemas.microsoft.com/office/powerpoint/2010/main" val="1213078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err="1" smtClean="0">
                <a:effectLst>
                  <a:outerShdw blurRad="38100" dist="38100" dir="2700000" algn="tl">
                    <a:srgbClr val="C0C0C0"/>
                  </a:outerShdw>
                </a:effectLst>
                <a:ea typeface="新細明體" pitchFamily="18" charset="-120"/>
              </a:rPr>
              <a:t>ReLU</a:t>
            </a:r>
            <a:r>
              <a:rPr lang="en-US" altLang="zh-TW" dirty="0" smtClean="0">
                <a:effectLst>
                  <a:outerShdw blurRad="38100" dist="38100" dir="2700000" algn="tl">
                    <a:srgbClr val="C0C0C0"/>
                  </a:outerShdw>
                </a:effectLst>
                <a:ea typeface="新細明體" pitchFamily="18" charset="-120"/>
              </a:rPr>
              <a:t> (2/2)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endParaRPr lang="en-US" altLang="zh-TW" dirty="0" smtClean="0">
              <a:ea typeface="新細明體" pitchFamily="18" charset="-120"/>
            </a:endParaRPr>
          </a:p>
          <a:p>
            <a:pPr marL="425450">
              <a:buFont typeface="Wingdings" pitchFamily="2" charset="2"/>
              <a:buChar char="Ø"/>
            </a:pPr>
            <a:r>
              <a:rPr lang="en-US" altLang="zh-TW" sz="2000" b="1" dirty="0" smtClean="0">
                <a:solidFill>
                  <a:srgbClr val="FF0000"/>
                </a:solidFill>
                <a:ea typeface="新細明體" pitchFamily="18" charset="-120"/>
              </a:rPr>
              <a:t>Limitations</a:t>
            </a:r>
            <a:endParaRPr lang="en-US" altLang="zh-TW" sz="2000" b="1" dirty="0">
              <a:solidFill>
                <a:srgbClr val="FF0000"/>
              </a:solidFill>
              <a:ea typeface="新細明體" pitchFamily="18" charset="-120"/>
            </a:endParaRPr>
          </a:p>
          <a:p>
            <a:pPr marL="825500" lvl="1">
              <a:buFont typeface="Wingdings" pitchFamily="2" charset="2"/>
              <a:buChar char="v"/>
            </a:pPr>
            <a:r>
              <a:rPr lang="en-US" altLang="zh-TW" sz="1600" b="1" dirty="0" smtClean="0">
                <a:ea typeface="新細明體" pitchFamily="18" charset="-120"/>
              </a:rPr>
              <a:t>Dead </a:t>
            </a:r>
            <a:r>
              <a:rPr lang="en-US" altLang="zh-TW" sz="1600" b="1" dirty="0">
                <a:ea typeface="新細明體" pitchFamily="18" charset="-120"/>
              </a:rPr>
              <a:t>Neurons</a:t>
            </a:r>
            <a:r>
              <a:rPr lang="en-US" altLang="zh-TW" sz="1600" dirty="0">
                <a:ea typeface="新細明體" pitchFamily="18" charset="-120"/>
              </a:rPr>
              <a:t>: </a:t>
            </a:r>
            <a:r>
              <a:rPr lang="en-US" altLang="zh-TW" sz="1600" dirty="0" err="1">
                <a:ea typeface="新細明體" pitchFamily="18" charset="-120"/>
              </a:rPr>
              <a:t>ReLU</a:t>
            </a:r>
            <a:r>
              <a:rPr lang="en-US" altLang="zh-TW" sz="1600" dirty="0">
                <a:ea typeface="新細明體" pitchFamily="18" charset="-120"/>
              </a:rPr>
              <a:t> neurons can sometimes become “dead” or non-responsive, where the neuron’s output is always 0 for any input. Once a neuron dies, it no longer contributes to the learning process. This issue can be addressed using variants of </a:t>
            </a:r>
            <a:r>
              <a:rPr lang="en-US" altLang="zh-TW" sz="1600" dirty="0" err="1">
                <a:ea typeface="新細明體" pitchFamily="18" charset="-120"/>
              </a:rPr>
              <a:t>ReLU</a:t>
            </a:r>
            <a:r>
              <a:rPr lang="en-US" altLang="zh-TW" sz="1600" dirty="0">
                <a:ea typeface="新細明體" pitchFamily="18" charset="-120"/>
              </a:rPr>
              <a:t>, such as Leaky </a:t>
            </a:r>
            <a:r>
              <a:rPr lang="en-US" altLang="zh-TW" sz="1600" dirty="0" err="1">
                <a:ea typeface="新細明體" pitchFamily="18" charset="-120"/>
              </a:rPr>
              <a:t>ReLU</a:t>
            </a:r>
            <a:r>
              <a:rPr lang="en-US" altLang="zh-TW" sz="1600" dirty="0">
                <a:ea typeface="新細明體" pitchFamily="18" charset="-120"/>
              </a:rPr>
              <a:t> or Parametric </a:t>
            </a:r>
            <a:r>
              <a:rPr lang="en-US" altLang="zh-TW" sz="1600" dirty="0" err="1">
                <a:ea typeface="新細明體" pitchFamily="18" charset="-120"/>
              </a:rPr>
              <a:t>ReLU</a:t>
            </a:r>
            <a:r>
              <a:rPr lang="en-US" altLang="zh-TW" sz="1600" dirty="0">
                <a:ea typeface="新細明體" pitchFamily="18" charset="-120"/>
              </a:rPr>
              <a:t> (</a:t>
            </a:r>
            <a:r>
              <a:rPr lang="en-US" altLang="zh-TW" sz="1600" dirty="0" err="1">
                <a:ea typeface="新細明體" pitchFamily="18" charset="-120"/>
              </a:rPr>
              <a:t>PReLU</a:t>
            </a:r>
            <a:r>
              <a:rPr lang="en-US" altLang="zh-TW" sz="1600" dirty="0">
                <a:ea typeface="新細明體" pitchFamily="18" charset="-120"/>
              </a:rPr>
              <a:t>).</a:t>
            </a:r>
          </a:p>
          <a:p>
            <a:pPr marL="825500" lvl="1">
              <a:buFont typeface="Wingdings" pitchFamily="2" charset="2"/>
              <a:buChar char="v"/>
            </a:pPr>
            <a:r>
              <a:rPr lang="en-US" altLang="zh-TW" sz="1600" b="1" dirty="0">
                <a:ea typeface="新細明體" pitchFamily="18" charset="-120"/>
              </a:rPr>
              <a:t>Output Saturation</a:t>
            </a:r>
            <a:r>
              <a:rPr lang="en-US" altLang="zh-TW" sz="1600" dirty="0">
                <a:ea typeface="新細明體" pitchFamily="18" charset="-120"/>
              </a:rPr>
              <a:t>: </a:t>
            </a:r>
            <a:r>
              <a:rPr lang="en-US" altLang="zh-TW" sz="1600" dirty="0" err="1">
                <a:ea typeface="新細明體" pitchFamily="18" charset="-120"/>
              </a:rPr>
              <a:t>ReLU</a:t>
            </a:r>
            <a:r>
              <a:rPr lang="en-US" altLang="zh-TW" sz="1600" dirty="0">
                <a:ea typeface="新細明體" pitchFamily="18" charset="-120"/>
              </a:rPr>
              <a:t> saturates at the upper bound, outputting the input value for any positive input. This saturation can cause the neuron to lose sensitivity to large positive values, limiting its ability to learn further from those inputs</a:t>
            </a:r>
          </a:p>
          <a:p>
            <a:pPr marL="425450">
              <a:buFont typeface="Wingdings" pitchFamily="2" charset="2"/>
              <a:buChar char="Ø"/>
            </a:pPr>
            <a:r>
              <a:rPr lang="en-US" altLang="zh-TW" sz="1800" b="1" dirty="0" smtClean="0">
                <a:ea typeface="新細明體" pitchFamily="18" charset="-120"/>
              </a:rPr>
              <a:t>Comments</a:t>
            </a:r>
            <a:r>
              <a:rPr lang="en-US" altLang="zh-TW" sz="1800" dirty="0" smtClean="0">
                <a:ea typeface="新細明體" pitchFamily="18" charset="-120"/>
              </a:rPr>
              <a:t>. </a:t>
            </a:r>
            <a:r>
              <a:rPr lang="en-US" altLang="zh-TW" sz="1800" dirty="0">
                <a:ea typeface="新細明體" pitchFamily="18" charset="-120"/>
              </a:rPr>
              <a:t>Due to its simplicity and effectiveness, </a:t>
            </a:r>
            <a:r>
              <a:rPr lang="en-US" altLang="zh-TW" sz="1800" dirty="0" err="1">
                <a:ea typeface="新細明體" pitchFamily="18" charset="-120"/>
              </a:rPr>
              <a:t>ReLU</a:t>
            </a:r>
            <a:r>
              <a:rPr lang="en-US" altLang="zh-TW" sz="1800" dirty="0">
                <a:ea typeface="新細明體" pitchFamily="18" charset="-120"/>
              </a:rPr>
              <a:t> is widely used in deep learning architectures, particularly in convolutional neural networks (CNNs). It has performed excellently in various computer vision and natural language processing tasks.</a:t>
            </a:r>
            <a:endParaRPr lang="en-US" altLang="zh-TW" sz="1800" dirty="0" smtClean="0">
              <a:ea typeface="新細明體" pitchFamily="18" charset="-120"/>
            </a:endParaRPr>
          </a:p>
        </p:txBody>
      </p:sp>
      <p:pic>
        <p:nvPicPr>
          <p:cNvPr id="4" name="Picture 3" descr="\documentclass{article}&#10;\usepackage{amsmath}&#10;\pagestyle{empty}&#10;\begin{document}&#10;&#10;$$&#10;S(x) = max\{0,x\}&#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054016" y="414858"/>
            <a:ext cx="3017196" cy="392112"/>
          </a:xfrm>
          <a:prstGeom prst="rect">
            <a:avLst/>
          </a:prstGeom>
        </p:spPr>
      </p:pic>
    </p:spTree>
    <p:extLst>
      <p:ext uri="{BB962C8B-B14F-4D97-AF65-F5344CB8AC3E}">
        <p14:creationId xmlns:p14="http://schemas.microsoft.com/office/powerpoint/2010/main" val="2640312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err="1">
                <a:effectLst>
                  <a:outerShdw blurRad="38100" dist="38100" dir="2700000" algn="tl">
                    <a:srgbClr val="C0C0C0"/>
                  </a:outerShdw>
                </a:effectLst>
                <a:ea typeface="新細明體" pitchFamily="18" charset="-120"/>
              </a:rPr>
              <a:t>t</a:t>
            </a:r>
            <a:r>
              <a:rPr lang="en-US" altLang="zh-TW" dirty="0" err="1" smtClean="0">
                <a:effectLst>
                  <a:outerShdw blurRad="38100" dist="38100" dir="2700000" algn="tl">
                    <a:srgbClr val="C0C0C0"/>
                  </a:outerShdw>
                </a:effectLst>
                <a:ea typeface="新細明體" pitchFamily="18" charset="-120"/>
              </a:rPr>
              <a:t>anh</a:t>
            </a:r>
            <a:r>
              <a:rPr lang="en-US" altLang="zh-TW" dirty="0" smtClean="0">
                <a:effectLst>
                  <a:outerShdw blurRad="38100" dist="38100" dir="2700000" algn="tl">
                    <a:srgbClr val="C0C0C0"/>
                  </a:outerShdw>
                </a:effectLst>
                <a:ea typeface="新細明體" pitchFamily="18" charset="-120"/>
              </a:rPr>
              <a:t> (1/2)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r>
              <a:rPr lang="en-US" altLang="zh-TW" dirty="0" smtClean="0">
                <a:ea typeface="新細明體" pitchFamily="18" charset="-120"/>
              </a:rPr>
              <a:t>It </a:t>
            </a:r>
            <a:r>
              <a:rPr lang="en-US" altLang="zh-TW" dirty="0">
                <a:ea typeface="新細明體" pitchFamily="18" charset="-120"/>
              </a:rPr>
              <a:t>is similar to the sigmoid function but is </a:t>
            </a:r>
            <a:r>
              <a:rPr lang="en-US" altLang="zh-TW" dirty="0" smtClean="0">
                <a:ea typeface="新細明體" pitchFamily="18" charset="-120"/>
              </a:rPr>
              <a:t>centered </a:t>
            </a:r>
            <a:r>
              <a:rPr lang="en-US" altLang="zh-TW" dirty="0">
                <a:ea typeface="新細明體" pitchFamily="18" charset="-120"/>
              </a:rPr>
              <a:t>around zero and ranges between -1 and 1.</a:t>
            </a:r>
          </a:p>
          <a:p>
            <a:pPr marL="425450">
              <a:buFont typeface="Wingdings" pitchFamily="2" charset="2"/>
              <a:buChar char="Ø"/>
            </a:pPr>
            <a:r>
              <a:rPr lang="en-US" altLang="zh-TW" sz="2000" b="1" dirty="0" smtClean="0">
                <a:solidFill>
                  <a:srgbClr val="0000CC"/>
                </a:solidFill>
                <a:ea typeface="新細明體" pitchFamily="18" charset="-120"/>
              </a:rPr>
              <a:t>Properties</a:t>
            </a:r>
            <a:endParaRPr lang="en-US" altLang="zh-TW" sz="2000" b="1" dirty="0">
              <a:solidFill>
                <a:srgbClr val="0000CC"/>
              </a:solidFill>
              <a:ea typeface="新細明體" pitchFamily="18" charset="-120"/>
            </a:endParaRPr>
          </a:p>
          <a:p>
            <a:pPr marL="825500" lvl="1">
              <a:buFont typeface="Wingdings" pitchFamily="2" charset="2"/>
              <a:buChar char="ü"/>
            </a:pPr>
            <a:r>
              <a:rPr lang="en-US" altLang="zh-TW" sz="1600" b="1" dirty="0" smtClean="0">
                <a:ea typeface="新細明體" pitchFamily="18" charset="-120"/>
              </a:rPr>
              <a:t>Non-linearity</a:t>
            </a:r>
            <a:r>
              <a:rPr lang="en-US" altLang="zh-TW" sz="1600" dirty="0">
                <a:ea typeface="新細明體" pitchFamily="18" charset="-120"/>
              </a:rPr>
              <a:t>: Like other activation functions, </a:t>
            </a:r>
            <a:r>
              <a:rPr lang="en-US" altLang="zh-TW" sz="1600" dirty="0" err="1">
                <a:ea typeface="新細明體" pitchFamily="18" charset="-120"/>
              </a:rPr>
              <a:t>tanh</a:t>
            </a:r>
            <a:r>
              <a:rPr lang="en-US" altLang="zh-TW" sz="1600" dirty="0">
                <a:ea typeface="新細明體" pitchFamily="18" charset="-120"/>
              </a:rPr>
              <a:t> introduces non-linearity to the network, enabling it to learn and model complex relationships in the data. It allows neural networks to approximate any non-linear function.</a:t>
            </a:r>
          </a:p>
          <a:p>
            <a:pPr marL="825500" lvl="1">
              <a:buFont typeface="Wingdings" pitchFamily="2" charset="2"/>
              <a:buChar char="ü"/>
            </a:pPr>
            <a:r>
              <a:rPr lang="en-US" altLang="zh-TW" sz="1600" b="1" dirty="0" smtClean="0">
                <a:ea typeface="新細明體" pitchFamily="18" charset="-120"/>
              </a:rPr>
              <a:t>Symmetry</a:t>
            </a:r>
            <a:r>
              <a:rPr lang="en-US" altLang="zh-TW" sz="1600" dirty="0">
                <a:ea typeface="新細明體" pitchFamily="18" charset="-120"/>
              </a:rPr>
              <a:t>: The </a:t>
            </a:r>
            <a:r>
              <a:rPr lang="en-US" altLang="zh-TW" sz="1600" dirty="0" err="1">
                <a:ea typeface="新細明體" pitchFamily="18" charset="-120"/>
              </a:rPr>
              <a:t>tanh</a:t>
            </a:r>
            <a:r>
              <a:rPr lang="en-US" altLang="zh-TW" sz="1600" dirty="0">
                <a:ea typeface="新細明體" pitchFamily="18" charset="-120"/>
              </a:rPr>
              <a:t> function is symmetric around the origin (0, 0). It produces negative outputs for negative inputs and positive outputs for positive inputs, resulting in a smooth S-shaped curve.</a:t>
            </a:r>
          </a:p>
          <a:p>
            <a:pPr marL="825500" lvl="1">
              <a:buFont typeface="Wingdings" pitchFamily="2" charset="2"/>
              <a:buChar char="ü"/>
            </a:pPr>
            <a:r>
              <a:rPr lang="en-US" altLang="zh-TW" sz="1600" b="1" dirty="0" smtClean="0">
                <a:ea typeface="新細明體" pitchFamily="18" charset="-120"/>
              </a:rPr>
              <a:t>Output </a:t>
            </a:r>
            <a:r>
              <a:rPr lang="en-US" altLang="zh-TW" sz="1600" b="1" dirty="0">
                <a:ea typeface="新細明體" pitchFamily="18" charset="-120"/>
              </a:rPr>
              <a:t>Range</a:t>
            </a:r>
            <a:r>
              <a:rPr lang="en-US" altLang="zh-TW" sz="1600" dirty="0">
                <a:ea typeface="新細明體" pitchFamily="18" charset="-120"/>
              </a:rPr>
              <a:t>: The output of the </a:t>
            </a:r>
            <a:r>
              <a:rPr lang="en-US" altLang="zh-TW" sz="1600" dirty="0" err="1">
                <a:ea typeface="新細明體" pitchFamily="18" charset="-120"/>
              </a:rPr>
              <a:t>tanh</a:t>
            </a:r>
            <a:r>
              <a:rPr lang="en-US" altLang="zh-TW" sz="1600" dirty="0">
                <a:ea typeface="新細明體" pitchFamily="18" charset="-120"/>
              </a:rPr>
              <a:t> function is bounded between -1 and 1. When the input is large and positive, the output approaches 1. Similarly, when the input is large and negative, the output approaches -1.</a:t>
            </a:r>
          </a:p>
          <a:p>
            <a:pPr marL="825500" lvl="1">
              <a:buFont typeface="Wingdings" pitchFamily="2" charset="2"/>
              <a:buChar char="ü"/>
            </a:pPr>
            <a:r>
              <a:rPr lang="en-US" altLang="zh-TW" sz="1600" b="1" dirty="0" smtClean="0">
                <a:ea typeface="新細明體" pitchFamily="18" charset="-120"/>
              </a:rPr>
              <a:t>Zero-</a:t>
            </a:r>
            <a:r>
              <a:rPr lang="en-US" altLang="zh-TW" sz="1600" b="1" dirty="0" err="1" smtClean="0">
                <a:ea typeface="新細明體" pitchFamily="18" charset="-120"/>
              </a:rPr>
              <a:t>Centred</a:t>
            </a:r>
            <a:r>
              <a:rPr lang="en-US" altLang="zh-TW" sz="1600" dirty="0">
                <a:ea typeface="新細明體" pitchFamily="18" charset="-120"/>
              </a:rPr>
              <a:t>: Unlike the sigmoid function, which is </a:t>
            </a:r>
            <a:r>
              <a:rPr lang="en-US" altLang="zh-TW" sz="1600" dirty="0" err="1">
                <a:ea typeface="新細明體" pitchFamily="18" charset="-120"/>
              </a:rPr>
              <a:t>centred</a:t>
            </a:r>
            <a:r>
              <a:rPr lang="en-US" altLang="zh-TW" sz="1600" dirty="0">
                <a:ea typeface="新細明體" pitchFamily="18" charset="-120"/>
              </a:rPr>
              <a:t> around 0.5, the </a:t>
            </a:r>
            <a:r>
              <a:rPr lang="en-US" altLang="zh-TW" sz="1600" dirty="0" err="1">
                <a:ea typeface="新細明體" pitchFamily="18" charset="-120"/>
              </a:rPr>
              <a:t>tanh</a:t>
            </a:r>
            <a:r>
              <a:rPr lang="en-US" altLang="zh-TW" sz="1600" dirty="0">
                <a:ea typeface="新細明體" pitchFamily="18" charset="-120"/>
              </a:rPr>
              <a:t> function is </a:t>
            </a:r>
            <a:r>
              <a:rPr lang="en-US" altLang="zh-TW" sz="1600" dirty="0" err="1">
                <a:ea typeface="新細明體" pitchFamily="18" charset="-120"/>
              </a:rPr>
              <a:t>centred</a:t>
            </a:r>
            <a:r>
              <a:rPr lang="en-US" altLang="zh-TW" sz="1600" dirty="0">
                <a:ea typeface="新細明體" pitchFamily="18" charset="-120"/>
              </a:rPr>
              <a:t> around zero. This can be advantageous in some cases, such as when the input data is zero-</a:t>
            </a:r>
            <a:r>
              <a:rPr lang="en-US" altLang="zh-TW" sz="1600" dirty="0" err="1">
                <a:ea typeface="新細明體" pitchFamily="18" charset="-120"/>
              </a:rPr>
              <a:t>centred</a:t>
            </a:r>
            <a:r>
              <a:rPr lang="en-US" altLang="zh-TW" sz="1600" dirty="0">
                <a:ea typeface="新細明體" pitchFamily="18" charset="-120"/>
              </a:rPr>
              <a:t> or when the model benefits from negative and positive activations.</a:t>
            </a:r>
          </a:p>
          <a:p>
            <a:pPr marL="825500" lvl="1">
              <a:buFont typeface="Wingdings" pitchFamily="2" charset="2"/>
              <a:buChar char="ü"/>
            </a:pPr>
            <a:endParaRPr lang="en-US" altLang="zh-TW" sz="1600" dirty="0">
              <a:ea typeface="新細明體" pitchFamily="18" charset="-120"/>
            </a:endParaRPr>
          </a:p>
          <a:p>
            <a:pPr marL="425450">
              <a:buFont typeface="Wingdings" pitchFamily="2" charset="2"/>
              <a:buChar char="Ø"/>
            </a:pPr>
            <a:endParaRPr lang="en-US" altLang="zh-TW" sz="2000" dirty="0" smtClean="0">
              <a:ea typeface="新細明體" pitchFamily="18" charset="-120"/>
            </a:endParaRPr>
          </a:p>
        </p:txBody>
      </p:sp>
      <p:pic>
        <p:nvPicPr>
          <p:cNvPr id="4" name="Picture 3" descr="\documentclass{article}&#10;\usepackage{amsmath}&#10;\pagestyle{empty}&#10;\begin{document}&#10;&#10;$$&#10;S(x) = \frac{e^x-e^{-x}}{e^x+e^{-x}}&#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250496" y="240312"/>
            <a:ext cx="2817304" cy="826488"/>
          </a:xfrm>
          <a:prstGeom prst="rect">
            <a:avLst/>
          </a:prstGeom>
        </p:spPr>
      </p:pic>
    </p:spTree>
    <p:extLst>
      <p:ext uri="{BB962C8B-B14F-4D97-AF65-F5344CB8AC3E}">
        <p14:creationId xmlns:p14="http://schemas.microsoft.com/office/powerpoint/2010/main" val="747125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err="1" smtClean="0">
                <a:effectLst>
                  <a:outerShdw blurRad="38100" dist="38100" dir="2700000" algn="tl">
                    <a:srgbClr val="C0C0C0"/>
                  </a:outerShdw>
                </a:effectLst>
                <a:ea typeface="新細明體" pitchFamily="18" charset="-120"/>
              </a:rPr>
              <a:t>tanh</a:t>
            </a:r>
            <a:r>
              <a:rPr lang="en-US" altLang="zh-TW" dirty="0" smtClean="0">
                <a:effectLst>
                  <a:outerShdw blurRad="38100" dist="38100" dir="2700000" algn="tl">
                    <a:srgbClr val="C0C0C0"/>
                  </a:outerShdw>
                </a:effectLst>
                <a:ea typeface="新細明體" pitchFamily="18" charset="-120"/>
              </a:rPr>
              <a:t> (2/2)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endParaRPr lang="en-US" altLang="zh-TW" dirty="0" smtClean="0">
              <a:ea typeface="新細明體" pitchFamily="18" charset="-120"/>
            </a:endParaRPr>
          </a:p>
          <a:p>
            <a:pPr marL="425450">
              <a:buFont typeface="Wingdings" pitchFamily="2" charset="2"/>
              <a:buChar char="Ø"/>
            </a:pPr>
            <a:r>
              <a:rPr lang="en-US" altLang="zh-TW" sz="2000" b="1" dirty="0" smtClean="0">
                <a:solidFill>
                  <a:srgbClr val="FF0000"/>
                </a:solidFill>
                <a:ea typeface="新細明體" pitchFamily="18" charset="-120"/>
              </a:rPr>
              <a:t>Limitations</a:t>
            </a:r>
            <a:endParaRPr lang="en-US" altLang="zh-TW" sz="2000" b="1" dirty="0">
              <a:solidFill>
                <a:srgbClr val="FF0000"/>
              </a:solidFill>
              <a:ea typeface="新細明體" pitchFamily="18" charset="-120"/>
            </a:endParaRPr>
          </a:p>
          <a:p>
            <a:pPr marL="825500" lvl="1">
              <a:buFont typeface="Wingdings" pitchFamily="2" charset="2"/>
              <a:buChar char="v"/>
            </a:pPr>
            <a:r>
              <a:rPr lang="en-US" altLang="zh-TW" sz="1600" dirty="0">
                <a:ea typeface="新細明體" pitchFamily="18" charset="-120"/>
              </a:rPr>
              <a:t>The </a:t>
            </a:r>
            <a:r>
              <a:rPr lang="en-US" altLang="zh-TW" sz="1600" dirty="0" err="1">
                <a:ea typeface="新細明體" pitchFamily="18" charset="-120"/>
              </a:rPr>
              <a:t>tanh</a:t>
            </a:r>
            <a:r>
              <a:rPr lang="en-US" altLang="zh-TW" sz="1600" dirty="0">
                <a:ea typeface="新細明體" pitchFamily="18" charset="-120"/>
              </a:rPr>
              <a:t> function shares some similarities with the sigmoid function, but it has a steeper gradient, which makes it more sensitive to changes in the input. </a:t>
            </a:r>
            <a:endParaRPr lang="en-US" altLang="zh-TW" sz="1600" dirty="0" smtClean="0">
              <a:ea typeface="新細明體" pitchFamily="18" charset="-120"/>
            </a:endParaRPr>
          </a:p>
          <a:p>
            <a:pPr marL="825500" lvl="1">
              <a:buFont typeface="Wingdings" pitchFamily="2" charset="2"/>
              <a:buChar char="v"/>
            </a:pPr>
            <a:r>
              <a:rPr lang="en-US" altLang="zh-TW" sz="1600" dirty="0" smtClean="0">
                <a:ea typeface="新細明體" pitchFamily="18" charset="-120"/>
              </a:rPr>
              <a:t>However</a:t>
            </a:r>
            <a:r>
              <a:rPr lang="en-US" altLang="zh-TW" sz="1600" dirty="0">
                <a:ea typeface="新細明體" pitchFamily="18" charset="-120"/>
              </a:rPr>
              <a:t>, like the sigmoid function, it can still suffer from the vanishing gradient problem for very large/small input values.</a:t>
            </a:r>
          </a:p>
          <a:p>
            <a:pPr marL="425450">
              <a:buFont typeface="Wingdings" pitchFamily="2" charset="2"/>
              <a:buChar char="Ø"/>
            </a:pPr>
            <a:r>
              <a:rPr lang="en-US" altLang="zh-TW" sz="1800" b="1" dirty="0" smtClean="0">
                <a:ea typeface="新細明體" pitchFamily="18" charset="-120"/>
              </a:rPr>
              <a:t>Comments</a:t>
            </a:r>
            <a:r>
              <a:rPr lang="en-US" altLang="zh-TW" sz="1800" dirty="0">
                <a:ea typeface="新細明體" pitchFamily="18" charset="-120"/>
              </a:rPr>
              <a:t>. The </a:t>
            </a:r>
            <a:r>
              <a:rPr lang="en-US" altLang="zh-TW" sz="1800" dirty="0" err="1">
                <a:ea typeface="新細明體" pitchFamily="18" charset="-120"/>
              </a:rPr>
              <a:t>tanh</a:t>
            </a:r>
            <a:r>
              <a:rPr lang="en-US" altLang="zh-TW" sz="1800" dirty="0">
                <a:ea typeface="新細明體" pitchFamily="18" charset="-120"/>
              </a:rPr>
              <a:t> function is used in various neural network architectures, particularly in recurrent neural networks (RNNs) and long short-term memory (LSTM) networks, where its zero-</a:t>
            </a:r>
            <a:r>
              <a:rPr lang="en-US" altLang="zh-TW" sz="1800" dirty="0" err="1">
                <a:ea typeface="新細明體" pitchFamily="18" charset="-120"/>
              </a:rPr>
              <a:t>centred</a:t>
            </a:r>
            <a:r>
              <a:rPr lang="en-US" altLang="zh-TW" sz="1800" dirty="0">
                <a:ea typeface="新細明體" pitchFamily="18" charset="-120"/>
              </a:rPr>
              <a:t> property and non-linear characteristics can be beneficial. However, in recent years, the popularity of the </a:t>
            </a:r>
            <a:r>
              <a:rPr lang="en-US" altLang="zh-TW" sz="1800" dirty="0" err="1">
                <a:ea typeface="新細明體" pitchFamily="18" charset="-120"/>
              </a:rPr>
              <a:t>ReLU</a:t>
            </a:r>
            <a:r>
              <a:rPr lang="en-US" altLang="zh-TW" sz="1800" dirty="0">
                <a:ea typeface="新細明體" pitchFamily="18" charset="-120"/>
              </a:rPr>
              <a:t> and its variants has increased, mainly due to their simplicity and better performance in deep learning models.</a:t>
            </a:r>
            <a:endParaRPr lang="en-US" altLang="zh-TW" sz="1800" dirty="0" smtClean="0">
              <a:ea typeface="新細明體" pitchFamily="18" charset="-120"/>
            </a:endParaRPr>
          </a:p>
        </p:txBody>
      </p:sp>
      <p:pic>
        <p:nvPicPr>
          <p:cNvPr id="5" name="Picture 4" descr="\documentclass{article}&#10;\usepackage{amsmath}&#10;\pagestyle{empty}&#10;\begin{document}&#10;&#10;$$&#10;S(x) = \frac{e^x-e^{-x}}{e^x+e^{-x}}&#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250496" y="240312"/>
            <a:ext cx="2817304" cy="826488"/>
          </a:xfrm>
          <a:prstGeom prst="rect">
            <a:avLst/>
          </a:prstGeom>
        </p:spPr>
      </p:pic>
    </p:spTree>
    <p:extLst>
      <p:ext uri="{BB962C8B-B14F-4D97-AF65-F5344CB8AC3E}">
        <p14:creationId xmlns:p14="http://schemas.microsoft.com/office/powerpoint/2010/main" val="2746260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err="1" smtClean="0">
                <a:effectLst>
                  <a:outerShdw blurRad="38100" dist="38100" dir="2700000" algn="tl">
                    <a:srgbClr val="C0C0C0"/>
                  </a:outerShdw>
                </a:effectLst>
                <a:ea typeface="新細明體" pitchFamily="18" charset="-120"/>
              </a:rPr>
              <a:t>softmax</a:t>
            </a:r>
            <a:r>
              <a:rPr lang="en-US" altLang="zh-TW" dirty="0" smtClean="0">
                <a:effectLst>
                  <a:outerShdw blurRad="38100" dist="38100" dir="2700000" algn="tl">
                    <a:srgbClr val="C0C0C0"/>
                  </a:outerShdw>
                </a:effectLst>
                <a:ea typeface="新細明體" pitchFamily="18" charset="-120"/>
              </a:rPr>
              <a:t> (1/2)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r>
              <a:rPr lang="en-US" altLang="zh-TW" dirty="0">
                <a:ea typeface="新細明體" pitchFamily="18" charset="-120"/>
              </a:rPr>
              <a:t>The </a:t>
            </a:r>
            <a:r>
              <a:rPr lang="en-US" altLang="zh-TW" dirty="0" err="1" smtClean="0">
                <a:ea typeface="新細明體" pitchFamily="18" charset="-120"/>
              </a:rPr>
              <a:t>softmax</a:t>
            </a:r>
            <a:r>
              <a:rPr lang="en-US" altLang="zh-TW" dirty="0" smtClean="0">
                <a:ea typeface="新細明體" pitchFamily="18" charset="-120"/>
              </a:rPr>
              <a:t> </a:t>
            </a:r>
            <a:r>
              <a:rPr lang="en-US" altLang="zh-TW" dirty="0">
                <a:ea typeface="新細明體" pitchFamily="18" charset="-120"/>
              </a:rPr>
              <a:t>function is an activation function commonly used in the output layer of a neural network for multi-class classification problems. It takes a vector of real numbers as input and normalizes it into a probability distribution, where the sum of the probabilities equals 1</a:t>
            </a:r>
          </a:p>
          <a:p>
            <a:pPr marL="425450">
              <a:buFont typeface="Wingdings" pitchFamily="2" charset="2"/>
              <a:buChar char="Ø"/>
            </a:pPr>
            <a:r>
              <a:rPr lang="en-US" altLang="zh-TW" sz="2000" b="1" dirty="0" smtClean="0">
                <a:solidFill>
                  <a:srgbClr val="0000CC"/>
                </a:solidFill>
                <a:ea typeface="新細明體" pitchFamily="18" charset="-120"/>
              </a:rPr>
              <a:t>Properties</a:t>
            </a:r>
            <a:endParaRPr lang="en-US" altLang="zh-TW" sz="2000" b="1" dirty="0">
              <a:solidFill>
                <a:srgbClr val="0000CC"/>
              </a:solidFill>
              <a:ea typeface="新細明體" pitchFamily="18" charset="-120"/>
            </a:endParaRPr>
          </a:p>
          <a:p>
            <a:pPr marL="825500" lvl="1">
              <a:buFont typeface="Wingdings" pitchFamily="2" charset="2"/>
              <a:buChar char="ü"/>
            </a:pPr>
            <a:r>
              <a:rPr lang="en-US" altLang="zh-TW" sz="1600" b="1" dirty="0" smtClean="0">
                <a:ea typeface="新細明體" pitchFamily="18" charset="-120"/>
              </a:rPr>
              <a:t>Probability </a:t>
            </a:r>
            <a:r>
              <a:rPr lang="en-US" altLang="zh-TW" sz="1600" b="1" dirty="0">
                <a:ea typeface="新細明體" pitchFamily="18" charset="-120"/>
              </a:rPr>
              <a:t>Distribution</a:t>
            </a:r>
            <a:r>
              <a:rPr lang="en-US" altLang="zh-TW" sz="1600" dirty="0">
                <a:ea typeface="新細明體" pitchFamily="18" charset="-120"/>
              </a:rPr>
              <a:t>: The </a:t>
            </a:r>
            <a:r>
              <a:rPr lang="en-US" altLang="zh-TW" sz="1600" dirty="0" err="1" smtClean="0">
                <a:ea typeface="新細明體" pitchFamily="18" charset="-120"/>
              </a:rPr>
              <a:t>softmax</a:t>
            </a:r>
            <a:r>
              <a:rPr lang="en-US" altLang="zh-TW" sz="1600" dirty="0" smtClean="0">
                <a:ea typeface="新細明體" pitchFamily="18" charset="-120"/>
              </a:rPr>
              <a:t> </a:t>
            </a:r>
            <a:r>
              <a:rPr lang="en-US" altLang="zh-TW" sz="1600" dirty="0">
                <a:ea typeface="新細明體" pitchFamily="18" charset="-120"/>
              </a:rPr>
              <a:t>function transforms the input values into a probability distribution, where each value represents the probability of the corresponding class. The output values are positive and sum up to 1, making it suitable for multi-class classification problems.</a:t>
            </a:r>
          </a:p>
          <a:p>
            <a:pPr marL="825500" lvl="1">
              <a:buFont typeface="Wingdings" pitchFamily="2" charset="2"/>
              <a:buChar char="ü"/>
            </a:pPr>
            <a:r>
              <a:rPr lang="en-US" altLang="zh-TW" sz="1600" b="1" dirty="0" smtClean="0">
                <a:ea typeface="新細明體" pitchFamily="18" charset="-120"/>
              </a:rPr>
              <a:t>Sensitivity </a:t>
            </a:r>
            <a:r>
              <a:rPr lang="en-US" altLang="zh-TW" sz="1600" b="1" dirty="0">
                <a:ea typeface="新細明體" pitchFamily="18" charset="-120"/>
              </a:rPr>
              <a:t>to Input Differences</a:t>
            </a:r>
            <a:r>
              <a:rPr lang="en-US" altLang="zh-TW" sz="1600" dirty="0">
                <a:ea typeface="新細明體" pitchFamily="18" charset="-120"/>
              </a:rPr>
              <a:t>: The </a:t>
            </a:r>
            <a:r>
              <a:rPr lang="en-US" altLang="zh-TW" sz="1600" dirty="0" err="1" smtClean="0">
                <a:ea typeface="新細明體" pitchFamily="18" charset="-120"/>
              </a:rPr>
              <a:t>softmax</a:t>
            </a:r>
            <a:r>
              <a:rPr lang="en-US" altLang="zh-TW" sz="1600" dirty="0" smtClean="0">
                <a:ea typeface="新細明體" pitchFamily="18" charset="-120"/>
              </a:rPr>
              <a:t> </a:t>
            </a:r>
            <a:r>
              <a:rPr lang="en-US" altLang="zh-TW" sz="1600" dirty="0">
                <a:ea typeface="新細明體" pitchFamily="18" charset="-120"/>
              </a:rPr>
              <a:t>function amplifies the differences between the input values, which means that larger input values will correspond to higher probabilities. This property allows the neural network to make more confident predictions for higher-score classes.</a:t>
            </a:r>
          </a:p>
          <a:p>
            <a:pPr marL="825500" lvl="1">
              <a:buFont typeface="Wingdings" pitchFamily="2" charset="2"/>
              <a:buChar char="ü"/>
            </a:pPr>
            <a:r>
              <a:rPr lang="en-US" altLang="zh-TW" sz="1600" b="1" dirty="0" smtClean="0">
                <a:ea typeface="新細明體" pitchFamily="18" charset="-120"/>
              </a:rPr>
              <a:t>Differentiability</a:t>
            </a:r>
            <a:r>
              <a:rPr lang="en-US" altLang="zh-TW" sz="1600" dirty="0">
                <a:ea typeface="新細明體" pitchFamily="18" charset="-120"/>
              </a:rPr>
              <a:t>: The </a:t>
            </a:r>
            <a:r>
              <a:rPr lang="en-US" altLang="zh-TW" sz="1600" dirty="0" err="1" smtClean="0">
                <a:ea typeface="新細明體" pitchFamily="18" charset="-120"/>
              </a:rPr>
              <a:t>softmax</a:t>
            </a:r>
            <a:r>
              <a:rPr lang="en-US" altLang="zh-TW" sz="1600" dirty="0" smtClean="0">
                <a:ea typeface="新細明體" pitchFamily="18" charset="-120"/>
              </a:rPr>
              <a:t> </a:t>
            </a:r>
            <a:r>
              <a:rPr lang="en-US" altLang="zh-TW" sz="1600" dirty="0">
                <a:ea typeface="新細明體" pitchFamily="18" charset="-120"/>
              </a:rPr>
              <a:t>function is differentiable, which is crucial for backpropagation and gradient-based optimization algorithms used during the training process of neural networks</a:t>
            </a:r>
            <a:r>
              <a:rPr lang="en-US" altLang="zh-TW" sz="1600" dirty="0" smtClean="0">
                <a:ea typeface="新細明體" pitchFamily="18" charset="-120"/>
              </a:rPr>
              <a:t>.</a:t>
            </a:r>
            <a:endParaRPr lang="en-US" altLang="zh-TW" sz="1600" dirty="0">
              <a:ea typeface="新細明體" pitchFamily="18" charset="-120"/>
            </a:endParaRPr>
          </a:p>
          <a:p>
            <a:pPr marL="425450">
              <a:buFont typeface="Wingdings" pitchFamily="2" charset="2"/>
              <a:buChar char="Ø"/>
            </a:pPr>
            <a:endParaRPr lang="en-US" altLang="zh-TW" sz="2000" dirty="0" smtClean="0">
              <a:ea typeface="新細明體" pitchFamily="18" charset="-120"/>
            </a:endParaRPr>
          </a:p>
        </p:txBody>
      </p:sp>
      <p:pic>
        <p:nvPicPr>
          <p:cNvPr id="4" name="Picture 3" descr="\documentclass{article}&#10;\usepackage{amsmath}&#10;\pagestyle{empty}&#10;\begin{document}&#10;&#10;$$&#10;S(x_i) = \frac{e^{x_i}}{\sum_j e^{x_j}}&#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432789" y="122034"/>
            <a:ext cx="2635011" cy="970924"/>
          </a:xfrm>
          <a:prstGeom prst="rect">
            <a:avLst/>
          </a:prstGeom>
        </p:spPr>
      </p:pic>
    </p:spTree>
    <p:extLst>
      <p:ext uri="{BB962C8B-B14F-4D97-AF65-F5344CB8AC3E}">
        <p14:creationId xmlns:p14="http://schemas.microsoft.com/office/powerpoint/2010/main" val="1038490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42988" y="225425"/>
            <a:ext cx="7948612" cy="863600"/>
          </a:xfrm>
        </p:spPr>
        <p:txBody>
          <a:bodyPr anchor="ctr">
            <a:noAutofit/>
          </a:bodyPr>
          <a:lstStyle/>
          <a:p>
            <a:pPr>
              <a:defRPr/>
            </a:pPr>
            <a:r>
              <a:rPr lang="en-US" altLang="zh-TW" dirty="0" err="1" smtClean="0">
                <a:effectLst>
                  <a:outerShdw blurRad="38100" dist="38100" dir="2700000" algn="tl">
                    <a:srgbClr val="C0C0C0"/>
                  </a:outerShdw>
                </a:effectLst>
                <a:ea typeface="新細明體" pitchFamily="18" charset="-120"/>
              </a:rPr>
              <a:t>softmax</a:t>
            </a:r>
            <a:r>
              <a:rPr lang="en-US" altLang="zh-TW" dirty="0" smtClean="0">
                <a:effectLst>
                  <a:outerShdw blurRad="38100" dist="38100" dir="2700000" algn="tl">
                    <a:srgbClr val="C0C0C0"/>
                  </a:outerShdw>
                </a:effectLst>
                <a:ea typeface="新細明體" pitchFamily="18" charset="-120"/>
              </a:rPr>
              <a:t> (2/2)</a:t>
            </a:r>
            <a:endParaRPr lang="zh-TW" altLang="en-US" dirty="0" smtClean="0">
              <a:effectLst>
                <a:outerShdw blurRad="38100" dist="38100" dir="2700000" algn="tl">
                  <a:srgbClr val="C0C0C0"/>
                </a:outerShdw>
              </a:effectLst>
              <a:ea typeface="新細明體" pitchFamily="18" charset="-120"/>
            </a:endParaRPr>
          </a:p>
        </p:txBody>
      </p:sp>
      <p:sp>
        <p:nvSpPr>
          <p:cNvPr id="88" name="內容版面配置區 2 1"/>
          <p:cNvSpPr txBox="1">
            <a:spLocks/>
          </p:cNvSpPr>
          <p:nvPr/>
        </p:nvSpPr>
        <p:spPr bwMode="auto">
          <a:xfrm>
            <a:off x="76200" y="10668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cs typeface="+mn-cs"/>
              </a:defRPr>
            </a:lvl5pPr>
            <a:lvl6pPr marL="2514600" indent="-228600" algn="l" rtl="0" fontAlgn="base">
              <a:spcBef>
                <a:spcPct val="20000"/>
              </a:spcBef>
              <a:spcAft>
                <a:spcPct val="0"/>
              </a:spcAft>
              <a:buClr>
                <a:schemeClr val="tx1"/>
              </a:buClr>
              <a:buChar char="•"/>
              <a:defRPr sz="1600">
                <a:solidFill>
                  <a:schemeClr val="tx1"/>
                </a:solidFill>
                <a:latin typeface="+mn-lt"/>
                <a:cs typeface="+mn-cs"/>
              </a:defRPr>
            </a:lvl6pPr>
            <a:lvl7pPr marL="2971800" indent="-228600" algn="l" rtl="0" fontAlgn="base">
              <a:spcBef>
                <a:spcPct val="20000"/>
              </a:spcBef>
              <a:spcAft>
                <a:spcPct val="0"/>
              </a:spcAft>
              <a:buClr>
                <a:schemeClr val="tx1"/>
              </a:buClr>
              <a:buChar char="•"/>
              <a:defRPr sz="1600">
                <a:solidFill>
                  <a:schemeClr val="tx1"/>
                </a:solidFill>
                <a:latin typeface="+mn-lt"/>
                <a:cs typeface="+mn-cs"/>
              </a:defRPr>
            </a:lvl7pPr>
            <a:lvl8pPr marL="3429000" indent="-228600" algn="l" rtl="0" fontAlgn="base">
              <a:spcBef>
                <a:spcPct val="20000"/>
              </a:spcBef>
              <a:spcAft>
                <a:spcPct val="0"/>
              </a:spcAft>
              <a:buClr>
                <a:schemeClr val="tx1"/>
              </a:buClr>
              <a:buChar char="•"/>
              <a:defRPr sz="1600">
                <a:solidFill>
                  <a:schemeClr val="tx1"/>
                </a:solidFill>
                <a:latin typeface="+mn-lt"/>
                <a:cs typeface="+mn-cs"/>
              </a:defRPr>
            </a:lvl8pPr>
            <a:lvl9pPr marL="3886200" indent="-228600" algn="l" rtl="0" fontAlgn="base">
              <a:spcBef>
                <a:spcPct val="20000"/>
              </a:spcBef>
              <a:spcAft>
                <a:spcPct val="0"/>
              </a:spcAft>
              <a:buClr>
                <a:schemeClr val="tx1"/>
              </a:buClr>
              <a:buChar char="•"/>
              <a:defRPr sz="1600">
                <a:solidFill>
                  <a:schemeClr val="tx1"/>
                </a:solidFill>
                <a:latin typeface="+mn-lt"/>
                <a:cs typeface="+mn-cs"/>
              </a:defRPr>
            </a:lvl9pPr>
          </a:lstStyle>
          <a:p>
            <a:pPr marL="82550" indent="0">
              <a:buNone/>
            </a:pPr>
            <a:endParaRPr lang="en-US" altLang="zh-TW" sz="1600" dirty="0" smtClean="0">
              <a:ea typeface="新細明體" pitchFamily="18" charset="-120"/>
            </a:endParaRPr>
          </a:p>
          <a:p>
            <a:pPr marL="425450">
              <a:buFont typeface="Wingdings" pitchFamily="2" charset="2"/>
              <a:buChar char="Ø"/>
            </a:pPr>
            <a:r>
              <a:rPr lang="en-US" altLang="zh-TW" sz="2000" b="1" dirty="0" smtClean="0">
                <a:solidFill>
                  <a:srgbClr val="FF0000"/>
                </a:solidFill>
                <a:ea typeface="新細明體" pitchFamily="18" charset="-120"/>
              </a:rPr>
              <a:t>Limitations</a:t>
            </a:r>
            <a:endParaRPr lang="en-US" altLang="zh-TW" sz="2000" b="1" dirty="0">
              <a:solidFill>
                <a:srgbClr val="FF0000"/>
              </a:solidFill>
              <a:ea typeface="新細明體" pitchFamily="18" charset="-120"/>
            </a:endParaRPr>
          </a:p>
          <a:p>
            <a:pPr marL="825500" lvl="1">
              <a:buFont typeface="Wingdings" pitchFamily="2" charset="2"/>
              <a:buChar char="v"/>
            </a:pPr>
            <a:r>
              <a:rPr lang="en-US" altLang="zh-TW" sz="1600" dirty="0" smtClean="0">
                <a:ea typeface="新細明體" pitchFamily="18" charset="-120"/>
              </a:rPr>
              <a:t>It </a:t>
            </a:r>
            <a:r>
              <a:rPr lang="en-US" altLang="zh-TW" sz="1600" dirty="0">
                <a:ea typeface="新細明體" pitchFamily="18" charset="-120"/>
              </a:rPr>
              <a:t>is important to note that the </a:t>
            </a:r>
            <a:r>
              <a:rPr lang="en-US" altLang="zh-TW" sz="1600" dirty="0" err="1" smtClean="0">
                <a:ea typeface="新細明體" pitchFamily="18" charset="-120"/>
              </a:rPr>
              <a:t>softmax</a:t>
            </a:r>
            <a:r>
              <a:rPr lang="en-US" altLang="zh-TW" sz="1600" dirty="0" smtClean="0">
                <a:ea typeface="新細明體" pitchFamily="18" charset="-120"/>
              </a:rPr>
              <a:t> </a:t>
            </a:r>
            <a:r>
              <a:rPr lang="en-US" altLang="zh-TW" sz="1600" dirty="0">
                <a:ea typeface="新細明體" pitchFamily="18" charset="-120"/>
              </a:rPr>
              <a:t>function is sensitive to outliers and large input values, which can lead to numerical instability. This issue can be mitigated by subtracting the maximum input value from each input vector element, known as “</a:t>
            </a:r>
            <a:r>
              <a:rPr lang="en-US" altLang="zh-TW" sz="1600" dirty="0" err="1">
                <a:ea typeface="新細明體" pitchFamily="18" charset="-120"/>
              </a:rPr>
              <a:t>logit</a:t>
            </a:r>
            <a:r>
              <a:rPr lang="en-US" altLang="zh-TW" sz="1600" dirty="0">
                <a:ea typeface="新細明體" pitchFamily="18" charset="-120"/>
              </a:rPr>
              <a:t> shifting” or “</a:t>
            </a:r>
            <a:r>
              <a:rPr lang="en-US" altLang="zh-TW" sz="1600" dirty="0" err="1">
                <a:ea typeface="新細明體" pitchFamily="18" charset="-120"/>
              </a:rPr>
              <a:t>logit</a:t>
            </a:r>
            <a:r>
              <a:rPr lang="en-US" altLang="zh-TW" sz="1600" dirty="0">
                <a:ea typeface="新細明體" pitchFamily="18" charset="-120"/>
              </a:rPr>
              <a:t> scaling,” before applying the </a:t>
            </a:r>
            <a:r>
              <a:rPr lang="en-US" altLang="zh-TW" sz="1600" dirty="0" err="1" smtClean="0">
                <a:ea typeface="新細明體" pitchFamily="18" charset="-120"/>
              </a:rPr>
              <a:t>softmax</a:t>
            </a:r>
            <a:r>
              <a:rPr lang="en-US" altLang="zh-TW" sz="1600" dirty="0" smtClean="0">
                <a:ea typeface="新細明體" pitchFamily="18" charset="-120"/>
              </a:rPr>
              <a:t> </a:t>
            </a:r>
            <a:r>
              <a:rPr lang="en-US" altLang="zh-TW" sz="1600" dirty="0">
                <a:ea typeface="新細明體" pitchFamily="18" charset="-120"/>
              </a:rPr>
              <a:t>function. This helps prevent numerical overflow or underflow.</a:t>
            </a:r>
          </a:p>
          <a:p>
            <a:pPr marL="825500" lvl="1">
              <a:buFont typeface="Wingdings" pitchFamily="2" charset="2"/>
              <a:buChar char="v"/>
            </a:pPr>
            <a:endParaRPr lang="en-US" altLang="zh-TW" sz="1600" dirty="0">
              <a:ea typeface="新細明體" pitchFamily="18" charset="-120"/>
            </a:endParaRPr>
          </a:p>
          <a:p>
            <a:pPr marL="425450">
              <a:buFont typeface="Wingdings" pitchFamily="2" charset="2"/>
              <a:buChar char="Ø"/>
            </a:pPr>
            <a:r>
              <a:rPr lang="en-US" altLang="zh-TW" sz="1800" b="1" dirty="0" smtClean="0">
                <a:ea typeface="新細明體" pitchFamily="18" charset="-120"/>
              </a:rPr>
              <a:t>Comments</a:t>
            </a:r>
            <a:r>
              <a:rPr lang="en-US" altLang="zh-TW" sz="1800" dirty="0">
                <a:ea typeface="新細明體" pitchFamily="18" charset="-120"/>
              </a:rPr>
              <a:t>. The </a:t>
            </a:r>
            <a:r>
              <a:rPr lang="en-US" altLang="zh-TW" sz="1800" dirty="0" err="1" smtClean="0">
                <a:ea typeface="新細明體" pitchFamily="18" charset="-120"/>
              </a:rPr>
              <a:t>softmax</a:t>
            </a:r>
            <a:r>
              <a:rPr lang="en-US" altLang="zh-TW" sz="1800" dirty="0" smtClean="0">
                <a:ea typeface="新細明體" pitchFamily="18" charset="-120"/>
              </a:rPr>
              <a:t> </a:t>
            </a:r>
            <a:r>
              <a:rPr lang="en-US" altLang="zh-TW" sz="1800" dirty="0">
                <a:ea typeface="新細明體" pitchFamily="18" charset="-120"/>
              </a:rPr>
              <a:t>function is typically used in the final layer of a neural network for multi-class classification tasks, where the goal is to assign an input to one of several possible classes. The class with the highest probability outputted by the </a:t>
            </a:r>
            <a:r>
              <a:rPr lang="en-US" altLang="zh-TW" sz="1800" dirty="0" err="1" smtClean="0">
                <a:ea typeface="新細明體" pitchFamily="18" charset="-120"/>
              </a:rPr>
              <a:t>softmax</a:t>
            </a:r>
            <a:r>
              <a:rPr lang="en-US" altLang="zh-TW" sz="1800" dirty="0" smtClean="0">
                <a:ea typeface="新細明體" pitchFamily="18" charset="-120"/>
              </a:rPr>
              <a:t> </a:t>
            </a:r>
            <a:r>
              <a:rPr lang="en-US" altLang="zh-TW" sz="1800" dirty="0">
                <a:ea typeface="新細明體" pitchFamily="18" charset="-120"/>
              </a:rPr>
              <a:t>function is usually considered the predicted class</a:t>
            </a:r>
            <a:r>
              <a:rPr lang="en-US" altLang="zh-TW" sz="1800" dirty="0" smtClean="0">
                <a:ea typeface="新細明體" pitchFamily="18" charset="-120"/>
              </a:rPr>
              <a:t>. </a:t>
            </a:r>
            <a:r>
              <a:rPr lang="en-US" altLang="zh-TW" sz="1800" dirty="0">
                <a:ea typeface="新細明體" pitchFamily="18" charset="-120"/>
              </a:rPr>
              <a:t>Overall, the </a:t>
            </a:r>
            <a:r>
              <a:rPr lang="en-US" altLang="zh-TW" sz="1800" dirty="0" err="1" smtClean="0">
                <a:ea typeface="新細明體" pitchFamily="18" charset="-120"/>
              </a:rPr>
              <a:t>softmax</a:t>
            </a:r>
            <a:r>
              <a:rPr lang="en-US" altLang="zh-TW" sz="1800" dirty="0" smtClean="0">
                <a:ea typeface="新細明體" pitchFamily="18" charset="-120"/>
              </a:rPr>
              <a:t> </a:t>
            </a:r>
            <a:r>
              <a:rPr lang="en-US" altLang="zh-TW" sz="1800" dirty="0">
                <a:ea typeface="新細明體" pitchFamily="18" charset="-120"/>
              </a:rPr>
              <a:t>function is a fundamental tool in multi-class classification tasks, enabling the neural network to provide a probabilistic interpretation of its predictions.</a:t>
            </a:r>
            <a:endParaRPr lang="en-US" altLang="zh-TW" sz="1800" dirty="0" smtClean="0">
              <a:ea typeface="新細明體" pitchFamily="18" charset="-120"/>
            </a:endParaRPr>
          </a:p>
        </p:txBody>
      </p:sp>
      <p:pic>
        <p:nvPicPr>
          <p:cNvPr id="4" name="Picture 3" descr="\documentclass{article}&#10;\usepackage{amsmath}&#10;\pagestyle{empty}&#10;\begin{document}&#10;&#10;$$&#10;S(x_i) = \frac{e^{x_i}}{\sum_j e^{x_j}}&#10;$$&#10;&#10;&#10;\end{document}" title="IguanaTex Bitmap Display"/>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432789" y="122034"/>
            <a:ext cx="2635011" cy="970924"/>
          </a:xfrm>
          <a:prstGeom prst="rect">
            <a:avLst/>
          </a:prstGeom>
        </p:spPr>
      </p:pic>
    </p:spTree>
    <p:extLst>
      <p:ext uri="{BB962C8B-B14F-4D97-AF65-F5344CB8AC3E}">
        <p14:creationId xmlns:p14="http://schemas.microsoft.com/office/powerpoint/2010/main" val="10384907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63,2171"/>
  <p:tag name="ORIGINALWIDTH" val="839,895"/>
  <p:tag name="LATEXADDIN" val="\documentclass{article}&#10;\usepackage{amsmath}&#10;\pagestyle{empty}&#10;\begin{document}&#10;&#10;$$&#10;S(x) = \frac{1}{1+e^{-x}}&#10;$$&#10;&#10;&#10;\end{document}"/>
  <p:tag name="IGUANATEXSIZE" val="20"/>
  <p:tag name="IGUANATEXCURSOR" val="107"/>
  <p:tag name="TRANSPARENCY" val="True"/>
  <p:tag name="FILENAME" val=""/>
  <p:tag name="LATEXENGINEID" val="0"/>
  <p:tag name="TEMPFOLDER" val="c:\temp\"/>
  <p:tag name="LATEXFORMHEIGHT" val="312"/>
  <p:tag name="LATEXFORMWIDTH" val="591"/>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223,847"/>
  <p:tag name="LATEXADDIN" val="\documentclass{article}&#10;\usepackage{amsmath}&#10;\pagestyle{empty}&#10;\begin{document}&#10;&#10;$$&#10;S(x) = \begin{cases}&#10;       x   &amp; \ \mbox{if}\ x \geq 0 \\&#10;       ax  &amp; \ \mbox{if}\ x &lt; 0&#10;       \end{cases}&#10;$$&#10;&#10;&#10;\end{document}"/>
  <p:tag name="IGUANATEXSIZE" val="20"/>
  <p:tag name="IGUANATEXCURSOR" val="169"/>
  <p:tag name="TRANSPARENCY" val="True"/>
  <p:tag name="FILENAME" val=""/>
  <p:tag name="LATEXENGINEID" val="0"/>
  <p:tag name="TEMPFOLDER" val="c:\temp\"/>
  <p:tag name="LATEXFORMHEIGHT" val="312"/>
  <p:tag name="LATEXFORMWIDTH" val="591"/>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223,847"/>
  <p:tag name="LATEXADDIN" val="\documentclass{article}&#10;\usepackage{amsmath}&#10;\pagestyle{empty}&#10;\begin{document}&#10;&#10;$$&#10;S(x) = \begin{cases}&#10;       x   &amp; \ \mbox{if}\ x \geq 0 \\&#10;       ax  &amp; \ \mbox{if}\ x &lt; 0&#10;       \end{cases}&#10;$$&#10;&#10;&#10;\end{document}"/>
  <p:tag name="IGUANATEXSIZE" val="20"/>
  <p:tag name="IGUANATEXCURSOR" val="169"/>
  <p:tag name="TRANSPARENCY" val="True"/>
  <p:tag name="FILENAME" val=""/>
  <p:tag name="LATEXENGINEID" val="0"/>
  <p:tag name="TEMPFOLDER" val="c:\temp\"/>
  <p:tag name="LATEXFORMHEIGHT" val="312"/>
  <p:tag name="LATEXFORMWIDTH" val="591"/>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584,552"/>
  <p:tag name="LATEXADDIN" val="\documentclass{article}&#10;\usepackage{amsmath}&#10;\pagestyle{empty}&#10;\begin{document}&#10;&#10;$$&#10;S(x) = \begin{cases}&#10;       x   &amp; \ \mbox{if}\ x \geq 0 \\&#10;       a(e^x-1)  &amp; \ \mbox{if}\ x &lt; 0&#10;       \end{cases}&#10;$$&#10;&#10;&#10;\end{document}"/>
  <p:tag name="IGUANATEXSIZE" val="20"/>
  <p:tag name="IGUANATEXCURSOR" val="157"/>
  <p:tag name="TRANSPARENCY" val="True"/>
  <p:tag name="FILENAME" val=""/>
  <p:tag name="LATEXENGINEID" val="0"/>
  <p:tag name="TEMPFOLDER" val="c:\temp\"/>
  <p:tag name="LATEXFORMHEIGHT" val="312"/>
  <p:tag name="LATEXFORMWIDTH" val="591"/>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584,552"/>
  <p:tag name="LATEXADDIN" val="\documentclass{article}&#10;\usepackage{amsmath}&#10;\pagestyle{empty}&#10;\begin{document}&#10;&#10;$$&#10;S(x) = \begin{cases}&#10;       x   &amp; \ \mbox{if}\ x \geq 0 \\&#10;       a(e^x-1)  &amp; \ \mbox{if}\ x &lt; 0&#10;       \end{cases}&#10;$$&#10;&#10;&#10;\end{document}"/>
  <p:tag name="IGUANATEXSIZE" val="20"/>
  <p:tag name="IGUANATEXCURSOR" val="157"/>
  <p:tag name="TRANSPARENCY" val="True"/>
  <p:tag name="FILENAME" val=""/>
  <p:tag name="LATEXENGINEID" val="0"/>
  <p:tag name="TEMPFOLDER" val="c:\temp\"/>
  <p:tag name="LATEXFORMHEIGHT" val="312"/>
  <p:tag name="LATEXFORMWIDTH" val="591"/>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3145,107"/>
  <p:tag name="LATEXADDIN" val="\documentclass{article}&#10;\usepackage{amsmath}&#10;\pagestyle{empty}&#10;\begin{document}&#10;&#10;$$&#10;S(x) = 0.5 \times  x \times (1 + tanh(\sqrt{2 / \pi} \times (x + 0.044715 \times x^3)))&#10;$$&#10;&#10;&#10;\end{document}"/>
  <p:tag name="IGUANATEXSIZE" val="20"/>
  <p:tag name="IGUANATEXCURSOR" val="123"/>
  <p:tag name="TRANSPARENCY" val="True"/>
  <p:tag name="FILENAME" val=""/>
  <p:tag name="LATEXENGINEID" val="0"/>
  <p:tag name="TEMPFOLDER" val="c:\temp\"/>
  <p:tag name="LATEXFORMHEIGHT" val="312"/>
  <p:tag name="LATEXFORMWIDTH" val="591"/>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3145,107"/>
  <p:tag name="LATEXADDIN" val="\documentclass{article}&#10;\usepackage{amsmath}&#10;\pagestyle{empty}&#10;\begin{document}&#10;&#10;$$&#10;S(x) = 0.5 \times  x \times (1 + tanh(\sqrt{2 / \pi} \times (x + 0.044715 \times x^3)))&#10;$$&#10;&#10;&#10;\end{document}"/>
  <p:tag name="IGUANATEXSIZE" val="20"/>
  <p:tag name="IGUANATEXCURSOR" val="123"/>
  <p:tag name="TRANSPARENCY" val="True"/>
  <p:tag name="FILENAME" val=""/>
  <p:tag name="LATEXENGINEID" val="0"/>
  <p:tag name="TEMPFOLDER" val="c:\temp\"/>
  <p:tag name="LATEXFORMHEIGHT" val="312"/>
  <p:tag name="LATEXFORMWIDTH" val="591"/>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477,6903"/>
  <p:tag name="LATEXADDIN" val="\documentclass{article}&#10;\usepackage{amsmath}&#10;\pagestyle{empty}&#10;\begin{document}&#10;&#10;$$&#10;S(x) = x&#10;$$&#10;&#10;&#10;\end{document}"/>
  <p:tag name="IGUANATEXSIZE" val="20"/>
  <p:tag name="IGUANATEXCURSOR" val="92"/>
  <p:tag name="TRANSPARENCY" val="True"/>
  <p:tag name="FILENAME" val=""/>
  <p:tag name="LATEXENGINEID" val="0"/>
  <p:tag name="TEMPFOLDER" val="c:\temp\"/>
  <p:tag name="LATEXFORMHEIGHT" val="312"/>
  <p:tag name="LATEXFORMWIDTH" val="591"/>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477,6903"/>
  <p:tag name="LATEXADDIN" val="\documentclass{article}&#10;\usepackage{amsmath}&#10;\pagestyle{empty}&#10;\begin{document}&#10;&#10;$$&#10;S(x) = x&#10;$$&#10;&#10;&#10;\end{document}"/>
  <p:tag name="IGUANATEXSIZE" val="20"/>
  <p:tag name="IGUANATEXCURSOR" val="92"/>
  <p:tag name="TRANSPARENCY" val="True"/>
  <p:tag name="FILENAME" val=""/>
  <p:tag name="LATEXENGINEID" val="0"/>
  <p:tag name="TEMPFOLDER" val="c:\temp\"/>
  <p:tag name="LATEXFORMHEIGHT" val="312"/>
  <p:tag name="LATEXFORMWIDTH" val="591"/>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962,1298"/>
  <p:tag name="LATEXADDIN" val="\documentclass{article}&#10;\usepackage{amsmath}&#10;\pagestyle{empty}&#10;\begin{document}&#10;&#10;$$&#10;S(x) = max\{0,x\}&#10;$$&#10;&#10;&#10;\end{document}"/>
  <p:tag name="IGUANATEXSIZE" val="20"/>
  <p:tag name="IGUANATEXCURSOR" val="95"/>
  <p:tag name="TRANSPARENCY" val="True"/>
  <p:tag name="FILENAME" val=""/>
  <p:tag name="LATEXENGINEID" val="0"/>
  <p:tag name="TEMPFOLDER" val="c:\temp\"/>
  <p:tag name="LATEXFORMHEIGHT" val="312"/>
  <p:tag name="LATEXFORMWIDTH" val="591"/>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962,1298"/>
  <p:tag name="LATEXADDIN" val="\documentclass{article}&#10;\usepackage{amsmath}&#10;\pagestyle{empty}&#10;\begin{document}&#10;&#10;$$&#10;S(x) = max\{0,x\}&#10;$$&#10;&#10;&#10;\end{document}"/>
  <p:tag name="IGUANATEXSIZE" val="20"/>
  <p:tag name="IGUANATEXCURSOR" val="95"/>
  <p:tag name="TRANSPARENCY" val="True"/>
  <p:tag name="FILENAME" val=""/>
  <p:tag name="LATEXENGINEID" val="0"/>
  <p:tag name="TEMPFOLDER" val="c:\temp\"/>
  <p:tag name="LATEXFORMHEIGHT" val="312"/>
  <p:tag name="LATEXFORMWIDTH" val="591"/>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63,967"/>
  <p:tag name="ORIGINALWIDTH" val="898,3878"/>
  <p:tag name="LATEXADDIN" val="\documentclass{article}&#10;\usepackage{amsmath}&#10;\pagestyle{empty}&#10;\begin{document}&#10;&#10;$$&#10;S(x) = \frac{e^x-e^{-x}}{e^x+e^{-x}}&#10;$$&#10;&#10;&#10;\end{document}"/>
  <p:tag name="IGUANATEXSIZE" val="20"/>
  <p:tag name="IGUANATEXCURSOR" val="113"/>
  <p:tag name="TRANSPARENCY" val="True"/>
  <p:tag name="FILENAME" val=""/>
  <p:tag name="LATEXENGINEID" val="0"/>
  <p:tag name="TEMPFOLDER" val="c:\temp\"/>
  <p:tag name="LATEXFORMHEIGHT" val="312"/>
  <p:tag name="LATEXFORMWIDTH" val="591"/>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63,967"/>
  <p:tag name="ORIGINALWIDTH" val="898,3878"/>
  <p:tag name="LATEXADDIN" val="\documentclass{article}&#10;\usepackage{amsmath}&#10;\pagestyle{empty}&#10;\begin{document}&#10;&#10;$$&#10;S(x) = \frac{e^x-e^{-x}}{e^x+e^{-x}}&#10;$$&#10;&#10;&#10;\end{document}"/>
  <p:tag name="IGUANATEXSIZE" val="20"/>
  <p:tag name="IGUANATEXCURSOR" val="113"/>
  <p:tag name="TRANSPARENCY" val="True"/>
  <p:tag name="FILENAME" val=""/>
  <p:tag name="LATEXENGINEID" val="0"/>
  <p:tag name="TEMPFOLDER" val="c:\temp\"/>
  <p:tag name="LATEXFORMHEIGHT" val="312"/>
  <p:tag name="LATEXFORMWIDTH" val="591"/>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308,9614"/>
  <p:tag name="ORIGINALWIDTH" val="839,895"/>
  <p:tag name="LATEXADDIN" val="\documentclass{article}&#10;\usepackage{amsmath}&#10;\pagestyle{empty}&#10;\begin{document}&#10;&#10;$$&#10;S(x_i) = \frac{e^{x_i}}{\sum_j e^{x_j}}&#10;$$&#10;&#10;&#10;\end{document}"/>
  <p:tag name="IGUANATEXSIZE" val="20"/>
  <p:tag name="IGUANATEXCURSOR" val="124"/>
  <p:tag name="TRANSPARENCY" val="True"/>
  <p:tag name="FILENAME" val=""/>
  <p:tag name="LATEXENGINEID" val="0"/>
  <p:tag name="TEMPFOLDER" val="c:\temp\"/>
  <p:tag name="LATEXFORMHEIGHT" val="312"/>
  <p:tag name="LATEXFORMWIDTH" val="591"/>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308,9614"/>
  <p:tag name="ORIGINALWIDTH" val="839,895"/>
  <p:tag name="LATEXADDIN" val="\documentclass{article}&#10;\usepackage{amsmath}&#10;\pagestyle{empty}&#10;\begin{document}&#10;&#10;$$&#10;S(x_i) = \frac{e^{x_i}}{\sum_j e^{x_j}}&#10;$$&#10;&#10;&#10;\end{document}"/>
  <p:tag name="IGUANATEXSIZE" val="20"/>
  <p:tag name="IGUANATEXCURSOR" val="124"/>
  <p:tag name="TRANSPARENCY" val="True"/>
  <p:tag name="FILENAME" val=""/>
  <p:tag name="LATEXENGINEID" val="0"/>
  <p:tag name="TEMPFOLDER" val="c:\temp\"/>
  <p:tag name="LATEXFORMHEIGHT" val="312"/>
  <p:tag name="LATEXFORMWIDTH" val="591"/>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036,371"/>
  <p:tag name="LATEXADDIN" val="\documentclass{article}&#10;\usepackage{amsmath}&#10;\pagestyle{empty}&#10;\begin{document}&#10;&#10;$$&#10;S(x) = max\{ax,x\}&#10;$$&#10;&#10;&#10;\end{document}"/>
  <p:tag name="IGUANATEXSIZE" val="20"/>
  <p:tag name="IGUANATEXCURSOR" val="98"/>
  <p:tag name="TRANSPARENCY" val="True"/>
  <p:tag name="FILENAME" val=""/>
  <p:tag name="LATEXENGINEID" val="0"/>
  <p:tag name="TEMPFOLDER" val="c:\temp\"/>
  <p:tag name="LATEXFORMHEIGHT" val="312"/>
  <p:tag name="LATEXFORMWIDTH" val="591"/>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036,371"/>
  <p:tag name="LATEXADDIN" val="\documentclass{article}&#10;\usepackage{amsmath}&#10;\pagestyle{empty}&#10;\begin{document}&#10;&#10;$$&#10;S(x) = max\{ax,x\}&#10;$$&#10;&#10;&#10;\end{document}"/>
  <p:tag name="IGUANATEXSIZE" val="20"/>
  <p:tag name="IGUANATEXCURSOR" val="98"/>
  <p:tag name="TRANSPARENCY" val="True"/>
  <p:tag name="FILENAME" val=""/>
  <p:tag name="LATEXENGINEID" val="0"/>
  <p:tag name="TEMPFOLDER" val="c:\temp\"/>
  <p:tag name="LATEXFORMHEIGHT" val="312"/>
  <p:tag name="LATEXFORMWIDTH" val="591"/>
  <p:tag name="LATEXFORMWRAP" val="True"/>
  <p:tag name="BITMAPVECTOR" val="0"/>
</p:tagLst>
</file>

<file path=ppt/theme/theme1.xml><?xml version="1.0" encoding="utf-8"?>
<a:theme xmlns:a="http://schemas.openxmlformats.org/drawingml/2006/main" name="Presentation for report on country">
  <a:themeElements>
    <a:clrScheme name="Presentation for report on country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Presentation for report on country">
      <a:majorFont>
        <a:latin typeface="Century Schoolbook"/>
        <a:ea typeface=""/>
        <a:cs typeface="Times New Roman"/>
      </a:majorFont>
      <a:minorFont>
        <a:latin typeface="Century Schoolbook"/>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Presentation for report on country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Presentation for report on country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Presentation for report on country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Presentation for report on country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Presentation for report on country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Presentation for report on country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Presentation for report on country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Presentation for report on country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for report on country</Template>
  <TotalTime>8330</TotalTime>
  <Words>2804</Words>
  <Application>Microsoft Office PowerPoint</Application>
  <PresentationFormat>On-screen Show (4:3)</PresentationFormat>
  <Paragraphs>107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Presentation for report on country</vt:lpstr>
      <vt:lpstr>Νευρο-Ασαφής Υπολογιστική Neuro-Fuzzy Computing   </vt:lpstr>
      <vt:lpstr>A critique of some very popular activation functions</vt:lpstr>
      <vt:lpstr>Sigmoid</vt:lpstr>
      <vt:lpstr>ReLU (1/2)</vt:lpstr>
      <vt:lpstr>ReLU (2/2)</vt:lpstr>
      <vt:lpstr>tanh (1/2)</vt:lpstr>
      <vt:lpstr>tanh (2/2)</vt:lpstr>
      <vt:lpstr>softmax (1/2)</vt:lpstr>
      <vt:lpstr>softmax (2/2)</vt:lpstr>
      <vt:lpstr>LReLU (1/2)</vt:lpstr>
      <vt:lpstr>LReLU (2/2)</vt:lpstr>
      <vt:lpstr>PReLU (1/2)</vt:lpstr>
      <vt:lpstr>PReLU (2/2)</vt:lpstr>
      <vt:lpstr>ELU (1/2)</vt:lpstr>
      <vt:lpstr>ELU (2/2)</vt:lpstr>
      <vt:lpstr>GELU (1/2)</vt:lpstr>
      <vt:lpstr>GELU (2/2)</vt:lpstr>
      <vt:lpstr>Pure linear (1/2)</vt:lpstr>
      <vt:lpstr>Pure linear (2/2)</vt:lpstr>
    </vt:vector>
  </TitlesOfParts>
  <Company>Computer &amp; Communication Engineering, Univ. of Thessaly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Neuro-Fuzzy Computing</dc:title>
  <dc:creator>Dimitrios Katsaros</dc:creator>
  <cp:lastModifiedBy>dkatsar</cp:lastModifiedBy>
  <cp:revision>2195</cp:revision>
  <cp:lastPrinted>1601-01-01T00:00:00Z</cp:lastPrinted>
  <dcterms:created xsi:type="dcterms:W3CDTF">2005-10-23T01:08:37Z</dcterms:created>
  <dcterms:modified xsi:type="dcterms:W3CDTF">2023-11-22T12:46:01Z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TC010183711033</vt:lpwstr>
  </property>
</Properties>
</file>