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1:50:20.117"/>
    </inkml:context>
    <inkml:brush xml:id="br0">
      <inkml:brushProperty name="width" value="0.05" units="cm"/>
      <inkml:brushProperty name="height" value="0.05" units="cm"/>
      <inkml:brushProperty name="color" value="#E71224"/>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66178-86E1-42B3-BBEC-AE4CD7D2E28A}" type="datetimeFigureOut">
              <a:rPr lang="en-US" smtClean="0"/>
              <a:t>1/6/2022</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C63CB-B770-4AC3-B03E-EEB779E1D3A1}" type="slidenum">
              <a:rPr lang="en-US" smtClean="0"/>
              <a:t>‹#›</a:t>
            </a:fld>
            <a:endParaRPr lang="en-US"/>
          </a:p>
        </p:txBody>
      </p:sp>
    </p:spTree>
    <p:extLst>
      <p:ext uri="{BB962C8B-B14F-4D97-AF65-F5344CB8AC3E}">
        <p14:creationId xmlns:p14="http://schemas.microsoft.com/office/powerpoint/2010/main" val="194895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87540BAF-6573-43AE-BCEA-83AFD9306C7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266477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87540BAF-6573-43AE-BCEA-83AFD9306C7C}"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332042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87540BAF-6573-43AE-BCEA-83AFD9306C7C}"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310559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7540BAF-6573-43AE-BCEA-83AFD9306C7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9437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7540BAF-6573-43AE-BCEA-83AFD9306C7C}"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324504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Date Placeholder 7"/>
          <p:cNvSpPr>
            <a:spLocks noGrp="1"/>
          </p:cNvSpPr>
          <p:nvPr>
            <p:ph type="dt" sz="half" idx="10"/>
          </p:nvPr>
        </p:nvSpPr>
        <p:spPr/>
        <p:txBody>
          <a:bodyPr/>
          <a:lstStyle/>
          <a:p>
            <a:fld id="{87540BAF-6573-43AE-BCEA-83AFD9306C7C}" type="datetimeFigureOut">
              <a:rPr lang="en-US" smtClean="0"/>
              <a:t>1/6/2022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102702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2" name="Date Placeholder 1"/>
          <p:cNvSpPr>
            <a:spLocks noGrp="1"/>
          </p:cNvSpPr>
          <p:nvPr>
            <p:ph type="dt" sz="half" idx="10"/>
          </p:nvPr>
        </p:nvSpPr>
        <p:spPr/>
        <p:txBody>
          <a:bodyPr/>
          <a:lstStyle/>
          <a:p>
            <a:fld id="{87540BAF-6573-43AE-BCEA-83AFD9306C7C}" type="datetimeFigureOut">
              <a:rPr lang="en-US" smtClean="0"/>
              <a:t>1/6/2022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108671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2" name="Date Placeholder 1"/>
          <p:cNvSpPr>
            <a:spLocks noGrp="1"/>
          </p:cNvSpPr>
          <p:nvPr>
            <p:ph type="dt" sz="half" idx="10"/>
          </p:nvPr>
        </p:nvSpPr>
        <p:spPr/>
        <p:txBody>
          <a:bodyPr/>
          <a:lstStyle/>
          <a:p>
            <a:fld id="{87540BAF-6573-43AE-BCEA-83AFD9306C7C}" type="datetimeFigureOut">
              <a:rPr lang="en-US" smtClean="0"/>
              <a:t>1/6/2022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272615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7540BAF-6573-43AE-BCEA-83AFD9306C7C}"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11200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p>
            <a:fld id="{87540BAF-6573-43AE-BCEA-83AFD9306C7C}" type="datetimeFigureOut">
              <a:rPr lang="en-US" smtClean="0"/>
              <a:t>1/6/2022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325826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p>
            <a:fld id="{87540BAF-6573-43AE-BCEA-83AFD9306C7C}" type="datetimeFigureOut">
              <a:rPr lang="en-US" smtClean="0"/>
              <a:t>1/6/2022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BB51BC8C-029E-408A-8551-2D413A3894EC}" type="slidenum">
              <a:rPr lang="en-US" smtClean="0"/>
              <a:t>‹#›</a:t>
            </a:fld>
            <a:endParaRPr lang="en-US"/>
          </a:p>
        </p:txBody>
      </p:sp>
    </p:spTree>
    <p:extLst>
      <p:ext uri="{BB962C8B-B14F-4D97-AF65-F5344CB8AC3E}">
        <p14:creationId xmlns:p14="http://schemas.microsoft.com/office/powerpoint/2010/main" val="124394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7540BAF-6573-43AE-BCEA-83AFD9306C7C}" type="datetimeFigureOut">
              <a:rPr lang="en-US" smtClean="0"/>
              <a:t>1/6/2022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B51BC8C-029E-408A-8551-2D413A3894EC}" type="slidenum">
              <a:rPr lang="en-US" smtClean="0"/>
              <a:t>‹#›</a:t>
            </a:fld>
            <a:endParaRPr lang="en-US"/>
          </a:p>
        </p:txBody>
      </p:sp>
    </p:spTree>
    <p:extLst>
      <p:ext uri="{BB962C8B-B14F-4D97-AF65-F5344CB8AC3E}">
        <p14:creationId xmlns:p14="http://schemas.microsoft.com/office/powerpoint/2010/main" val="2294495103"/>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9">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Shape 21">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71EE9D5D-980D-4F23-A54F-96B076F13E91}"/>
              </a:ext>
            </a:extLst>
          </p:cNvPr>
          <p:cNvSpPr>
            <a:spLocks noGrp="1"/>
          </p:cNvSpPr>
          <p:nvPr>
            <p:ph type="ctrTitle"/>
          </p:nvPr>
        </p:nvSpPr>
        <p:spPr>
          <a:xfrm>
            <a:off x="4760939" y="103888"/>
            <a:ext cx="6878610" cy="1639488"/>
          </a:xfrm>
        </p:spPr>
        <p:txBody>
          <a:bodyPr>
            <a:normAutofit fontScale="90000"/>
          </a:bodyPr>
          <a:lstStyle/>
          <a:p>
            <a:r>
              <a:rPr lang="el-GR" sz="4100" dirty="0">
                <a:solidFill>
                  <a:schemeClr val="tx2"/>
                </a:solidFill>
              </a:rPr>
              <a:t>Συσκευές καταγραφής ηλεκτροεγκεφαλογραφημάτων και τεχνολογίες ανάλυσης τους</a:t>
            </a:r>
            <a:r>
              <a:rPr lang="es-AR" sz="4100" dirty="0">
                <a:solidFill>
                  <a:schemeClr val="tx2"/>
                </a:solidFill>
              </a:rPr>
              <a:t>.</a:t>
            </a:r>
            <a:endParaRPr lang="en-US" sz="4100" dirty="0">
              <a:solidFill>
                <a:schemeClr val="tx2"/>
              </a:solidFill>
            </a:endParaRPr>
          </a:p>
        </p:txBody>
      </p:sp>
      <p:sp>
        <p:nvSpPr>
          <p:cNvPr id="3" name="Υπότιτλος 2">
            <a:extLst>
              <a:ext uri="{FF2B5EF4-FFF2-40B4-BE49-F238E27FC236}">
                <a16:creationId xmlns:a16="http://schemas.microsoft.com/office/drawing/2014/main" id="{655FE4DB-3EC5-4ED5-91AB-FF5272902EC6}"/>
              </a:ext>
            </a:extLst>
          </p:cNvPr>
          <p:cNvSpPr>
            <a:spLocks noGrp="1"/>
          </p:cNvSpPr>
          <p:nvPr>
            <p:ph type="subTitle" idx="1"/>
          </p:nvPr>
        </p:nvSpPr>
        <p:spPr>
          <a:xfrm>
            <a:off x="3931996" y="1847264"/>
            <a:ext cx="7383703" cy="4677361"/>
          </a:xfrm>
        </p:spPr>
        <p:txBody>
          <a:bodyPr>
            <a:normAutofit lnSpcReduction="10000"/>
          </a:bodyPr>
          <a:lstStyle/>
          <a:p>
            <a:pPr marL="342900" indent="-342900">
              <a:buFont typeface="Arial" panose="020B0604020202020204" pitchFamily="34" charset="0"/>
              <a:buChar char="•"/>
            </a:pPr>
            <a:r>
              <a:rPr lang="el-GR" sz="2000" dirty="0">
                <a:solidFill>
                  <a:srgbClr val="000000"/>
                </a:solidFill>
                <a:effectLst/>
                <a:ea typeface="Times New Roman" panose="02020603050405020304" pitchFamily="18" charset="0"/>
                <a:cs typeface="Calibri" panose="020F0502020204030204" pitchFamily="34" charset="0"/>
              </a:rPr>
              <a:t>Τι είναι το ηλεκτροεγκεφαλογράφημα;</a:t>
            </a:r>
          </a:p>
          <a:p>
            <a:r>
              <a:rPr lang="el-GR" sz="2000" dirty="0">
                <a:solidFill>
                  <a:schemeClr val="accent1"/>
                </a:solidFill>
              </a:rPr>
              <a:t>Ηλεκτροεγκεφαλογράφημα (ΗΕΓ) είναι μία εξέταση που καταγράφει την ηλεκτρική δραστηριότητα του εγκεφάλου με την μορφή κυμάτων (εγκεφαλικά κύματα).</a:t>
            </a:r>
            <a:endParaRPr lang="el-GR" sz="2000" dirty="0">
              <a:solidFill>
                <a:srgbClr val="000000"/>
              </a:solidFill>
              <a:effectLst/>
              <a:ea typeface="Times New Roman" panose="02020603050405020304" pitchFamily="18" charset="0"/>
              <a:cs typeface="Calibri" panose="020F0502020204030204" pitchFamily="34" charset="0"/>
            </a:endParaRPr>
          </a:p>
          <a:p>
            <a:pPr marL="342900" indent="-342900">
              <a:buFont typeface="Arial" panose="020B0604020202020204" pitchFamily="34" charset="0"/>
              <a:buChar char="•"/>
            </a:pPr>
            <a:r>
              <a:rPr lang="el-GR" sz="2000" dirty="0">
                <a:solidFill>
                  <a:srgbClr val="000000"/>
                </a:solidFill>
                <a:effectLst/>
                <a:ea typeface="Times New Roman" panose="02020603050405020304" pitchFamily="18" charset="0"/>
                <a:cs typeface="Calibri" panose="020F0502020204030204" pitchFamily="34" charset="0"/>
              </a:rPr>
              <a:t>Πως καταγράφουμε τα εγκεφαλικά κύματα;</a:t>
            </a:r>
          </a:p>
          <a:p>
            <a:r>
              <a:rPr lang="el-GR" sz="2000" dirty="0">
                <a:solidFill>
                  <a:schemeClr val="accent1"/>
                </a:solidFill>
                <a:effectLst/>
                <a:ea typeface="Times New Roman" panose="02020603050405020304" pitchFamily="18" charset="0"/>
              </a:rPr>
              <a:t>Οι νευρικές συνάψεις επιτρέπουν στους νευρώνες να μεταδώσουν κάποιο ηλεκτρικό σήμα δημιουργώντας έναν παλμό γνωστό και ως </a:t>
            </a:r>
            <a:r>
              <a:rPr lang="el-GR" sz="2000" dirty="0" err="1">
                <a:solidFill>
                  <a:schemeClr val="accent1"/>
                </a:solidFill>
                <a:effectLst/>
                <a:ea typeface="Times New Roman" panose="02020603050405020304" pitchFamily="18" charset="0"/>
              </a:rPr>
              <a:t>μετασυναπτικό</a:t>
            </a:r>
            <a:r>
              <a:rPr lang="el-GR" sz="2000" dirty="0">
                <a:solidFill>
                  <a:schemeClr val="accent1"/>
                </a:solidFill>
                <a:effectLst/>
                <a:ea typeface="Times New Roman" panose="02020603050405020304" pitchFamily="18" charset="0"/>
              </a:rPr>
              <a:t> δυναμικό. Το σήμα από χιλιάδες νευρώνες που λειτουργούν ταυτόχρονα μπορεί να μετρηθεί από την επιφάνεια του κρανίου με την χρήση μεταλλικών ηλεκτροδίων.</a:t>
            </a:r>
            <a:endParaRPr lang="el-GR" sz="2400" dirty="0">
              <a:solidFill>
                <a:schemeClr val="accent1"/>
              </a:solidFill>
              <a:effectLst/>
              <a:ea typeface="Times New Roman" panose="02020603050405020304" pitchFamily="18" charset="0"/>
              <a:cs typeface="Calibri" panose="020F0502020204030204" pitchFamily="34" charset="0"/>
            </a:endParaRPr>
          </a:p>
          <a:p>
            <a:pPr marL="342900" indent="-342900">
              <a:buFont typeface="Arial" panose="020B0604020202020204" pitchFamily="34" charset="0"/>
              <a:buChar char="•"/>
            </a:pPr>
            <a:r>
              <a:rPr lang="el-GR" sz="2000" dirty="0">
                <a:solidFill>
                  <a:srgbClr val="000000"/>
                </a:solidFill>
                <a:ea typeface="Times New Roman" panose="02020603050405020304" pitchFamily="18" charset="0"/>
                <a:cs typeface="Calibri" panose="020F0502020204030204" pitchFamily="34" charset="0"/>
              </a:rPr>
              <a:t>Που είναι χρήσιμο;</a:t>
            </a:r>
          </a:p>
          <a:p>
            <a:r>
              <a:rPr lang="el-GR" sz="2000" dirty="0">
                <a:solidFill>
                  <a:schemeClr val="accent1"/>
                </a:solidFill>
                <a:effectLst/>
                <a:ea typeface="Times New Roman" panose="02020603050405020304" pitchFamily="18" charset="0"/>
                <a:cs typeface="Calibri" panose="020F0502020204030204" pitchFamily="34" charset="0"/>
              </a:rPr>
              <a:t>Μπορεί να βοηθήσει στη διάγνωση, την παρακολούθηση ή τον αποκλεισμό καταστάσεων όπως η επιληψία, το εγκεφαλικό επεισόδιο, η σοβαρή </a:t>
            </a:r>
            <a:r>
              <a:rPr lang="el-GR" sz="2000" dirty="0" err="1">
                <a:solidFill>
                  <a:schemeClr val="accent1"/>
                </a:solidFill>
                <a:effectLst/>
                <a:ea typeface="Times New Roman" panose="02020603050405020304" pitchFamily="18" charset="0"/>
                <a:cs typeface="Calibri" panose="020F0502020204030204" pitchFamily="34" charset="0"/>
              </a:rPr>
              <a:t>κρανιοεγκεφαλική</a:t>
            </a:r>
            <a:r>
              <a:rPr lang="el-GR" sz="2000" dirty="0">
                <a:solidFill>
                  <a:schemeClr val="accent1"/>
                </a:solidFill>
                <a:effectLst/>
                <a:ea typeface="Times New Roman" panose="02020603050405020304" pitchFamily="18" charset="0"/>
                <a:cs typeface="Calibri" panose="020F0502020204030204" pitchFamily="34" charset="0"/>
              </a:rPr>
              <a:t> κάκωση, η εγκεφαλίτιδα, οι διαταραχές ύπνου, οι διαταραχές συμπεριφοράς και η άνοια.</a:t>
            </a:r>
          </a:p>
          <a:p>
            <a:endParaRPr lang="en-US" dirty="0">
              <a:solidFill>
                <a:schemeClr val="accent1"/>
              </a:solidFill>
            </a:endParaRPr>
          </a:p>
        </p:txBody>
      </p:sp>
      <mc:AlternateContent xmlns:mc="http://schemas.openxmlformats.org/markup-compatibility/2006" xmlns:p14="http://schemas.microsoft.com/office/powerpoint/2010/main">
        <mc:Choice Requires="p14">
          <p:contentPart p14:bwMode="auto" r:id="rId2">
            <p14:nvContentPartPr>
              <p14:cNvPr id="4" name="Γραφή 3">
                <a:extLst>
                  <a:ext uri="{FF2B5EF4-FFF2-40B4-BE49-F238E27FC236}">
                    <a16:creationId xmlns:a16="http://schemas.microsoft.com/office/drawing/2014/main" id="{1A762DF6-274F-46C2-9E9D-8FCFBF7910FA}"/>
                  </a:ext>
                </a:extLst>
              </p14:cNvPr>
              <p14:cNvContentPartPr/>
              <p14:nvPr/>
            </p14:nvContentPartPr>
            <p14:xfrm>
              <a:off x="1089559" y="6653727"/>
              <a:ext cx="360" cy="360"/>
            </p14:xfrm>
          </p:contentPart>
        </mc:Choice>
        <mc:Fallback xmlns="">
          <p:pic>
            <p:nvPicPr>
              <p:cNvPr id="4" name="Γραφή 3">
                <a:extLst>
                  <a:ext uri="{FF2B5EF4-FFF2-40B4-BE49-F238E27FC236}">
                    <a16:creationId xmlns:a16="http://schemas.microsoft.com/office/drawing/2014/main" id="{1A762DF6-274F-46C2-9E9D-8FCFBF7910FA}"/>
                  </a:ext>
                </a:extLst>
              </p:cNvPr>
              <p:cNvPicPr/>
              <p:nvPr/>
            </p:nvPicPr>
            <p:blipFill>
              <a:blip r:embed="rId3"/>
              <a:stretch>
                <a:fillRect/>
              </a:stretch>
            </p:blipFill>
            <p:spPr>
              <a:xfrm>
                <a:off x="1080559" y="6644727"/>
                <a:ext cx="18000" cy="18000"/>
              </a:xfrm>
              <a:prstGeom prst="rect">
                <a:avLst/>
              </a:prstGeom>
            </p:spPr>
          </p:pic>
        </mc:Fallback>
      </mc:AlternateContent>
      <p:pic>
        <p:nvPicPr>
          <p:cNvPr id="29" name="Εικόνα 28" descr="Εικόνα που περιέχει κείμενο&#10;&#10;Περιγραφή που δημιουργήθηκε αυτόματα">
            <a:extLst>
              <a:ext uri="{FF2B5EF4-FFF2-40B4-BE49-F238E27FC236}">
                <a16:creationId xmlns:a16="http://schemas.microsoft.com/office/drawing/2014/main" id="{52B0A0DB-1885-4CFC-BACE-AE07E74CD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24" y="1200244"/>
            <a:ext cx="3659549" cy="4457512"/>
          </a:xfrm>
          <a:prstGeom prst="rect">
            <a:avLst/>
          </a:prstGeom>
        </p:spPr>
      </p:pic>
    </p:spTree>
    <p:extLst>
      <p:ext uri="{BB962C8B-B14F-4D97-AF65-F5344CB8AC3E}">
        <p14:creationId xmlns:p14="http://schemas.microsoft.com/office/powerpoint/2010/main" val="2661853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0A58DD5B-5BB5-4AA8-96A4-1EBE181061CB}"/>
              </a:ext>
            </a:extLst>
          </p:cNvPr>
          <p:cNvSpPr>
            <a:spLocks noGrp="1"/>
          </p:cNvSpPr>
          <p:nvPr>
            <p:ph type="title"/>
          </p:nvPr>
        </p:nvSpPr>
        <p:spPr>
          <a:xfrm>
            <a:off x="1069848" y="4651513"/>
            <a:ext cx="10141491" cy="1004838"/>
          </a:xfrm>
        </p:spPr>
        <p:txBody>
          <a:bodyPr vert="horz" lIns="91440" tIns="45720" rIns="91440" bIns="45720" rtlCol="0" anchor="b">
            <a:normAutofit/>
          </a:bodyPr>
          <a:lstStyle/>
          <a:p>
            <a:r>
              <a:rPr lang="el-GR" sz="5900" spc="-100" dirty="0"/>
              <a:t>Η ι</a:t>
            </a:r>
            <a:r>
              <a:rPr lang="en-US" sz="5900" spc="-100" dirty="0" err="1"/>
              <a:t>στορ</a:t>
            </a:r>
            <a:r>
              <a:rPr lang="el-GR" sz="5900" spc="-100" dirty="0"/>
              <a:t>ί</a:t>
            </a:r>
            <a:r>
              <a:rPr lang="en-US" sz="5900" spc="-100" dirty="0"/>
              <a:t>α</a:t>
            </a:r>
            <a:r>
              <a:rPr lang="el-GR" sz="5900" spc="-100" dirty="0"/>
              <a:t> του ΗΕΓ</a:t>
            </a:r>
            <a:endParaRPr lang="en-US" sz="5900" spc="-100" dirty="0"/>
          </a:p>
        </p:txBody>
      </p:sp>
      <p:pic>
        <p:nvPicPr>
          <p:cNvPr id="5" name="Εικόνα 4">
            <a:extLst>
              <a:ext uri="{FF2B5EF4-FFF2-40B4-BE49-F238E27FC236}">
                <a16:creationId xmlns:a16="http://schemas.microsoft.com/office/drawing/2014/main" id="{1E797A7B-5CD4-4FE2-8AED-92634DD062B0}"/>
              </a:ext>
            </a:extLst>
          </p:cNvPr>
          <p:cNvPicPr>
            <a:picLocks noChangeAspect="1"/>
          </p:cNvPicPr>
          <p:nvPr/>
        </p:nvPicPr>
        <p:blipFill rotWithShape="1">
          <a:blip r:embed="rId2">
            <a:extLst>
              <a:ext uri="{28A0092B-C50C-407E-A947-70E740481C1C}">
                <a14:useLocalDpi xmlns:a14="http://schemas.microsoft.com/office/drawing/2010/main" val="0"/>
              </a:ext>
            </a:extLst>
          </a:blip>
          <a:srcRect l="9095" r="12370" b="2"/>
          <a:stretch/>
        </p:blipFill>
        <p:spPr>
          <a:xfrm>
            <a:off x="7458919" y="470432"/>
            <a:ext cx="4248448" cy="3556755"/>
          </a:xfrm>
          <a:prstGeom prst="rect">
            <a:avLst/>
          </a:prstGeom>
        </p:spPr>
      </p:pic>
      <p:sp>
        <p:nvSpPr>
          <p:cNvPr id="6" name="TextBox 5">
            <a:extLst>
              <a:ext uri="{FF2B5EF4-FFF2-40B4-BE49-F238E27FC236}">
                <a16:creationId xmlns:a16="http://schemas.microsoft.com/office/drawing/2014/main" id="{396C6EFF-5324-44CA-9F49-32C29DE5007E}"/>
              </a:ext>
            </a:extLst>
          </p:cNvPr>
          <p:cNvSpPr txBox="1"/>
          <p:nvPr/>
        </p:nvSpPr>
        <p:spPr>
          <a:xfrm>
            <a:off x="484633" y="470432"/>
            <a:ext cx="6716267" cy="3477875"/>
          </a:xfrm>
          <a:prstGeom prst="rect">
            <a:avLst/>
          </a:prstGeom>
          <a:noFill/>
        </p:spPr>
        <p:txBody>
          <a:bodyPr wrap="square" rtlCol="0">
            <a:spAutoFit/>
          </a:bodyPr>
          <a:lstStyle/>
          <a:p>
            <a:r>
              <a:rPr lang="es-AR" sz="2200" dirty="0">
                <a:solidFill>
                  <a:schemeClr val="tx2"/>
                </a:solidFill>
                <a:effectLst/>
                <a:latin typeface="Corbel" panose="020B0503020204020204" pitchFamily="34" charset="0"/>
                <a:ea typeface="Times New Roman" panose="02020603050405020304" pitchFamily="18" charset="0"/>
              </a:rPr>
              <a:t>H</a:t>
            </a:r>
            <a:r>
              <a:rPr lang="el-GR" sz="2200" dirty="0">
                <a:solidFill>
                  <a:schemeClr val="tx2"/>
                </a:solidFill>
                <a:effectLst/>
                <a:latin typeface="Corbel" panose="020B0503020204020204" pitchFamily="34" charset="0"/>
                <a:ea typeface="Times New Roman" panose="02020603050405020304" pitchFamily="18" charset="0"/>
              </a:rPr>
              <a:t> ιστορία του εγκεφαλογραφήματος(EEG) ξεκινά με την πρώτη καταγραφή εγκεφαλογραφήματος το 1924 από τον Γερμανό φυσιολόγο και ψυχίατρο </a:t>
            </a:r>
            <a:r>
              <a:rPr lang="es-AR" sz="2200" dirty="0">
                <a:solidFill>
                  <a:schemeClr val="tx2"/>
                </a:solidFill>
                <a:effectLst/>
                <a:latin typeface="Corbel" panose="020B0503020204020204" pitchFamily="34" charset="0"/>
                <a:ea typeface="Times New Roman" panose="02020603050405020304" pitchFamily="18" charset="0"/>
              </a:rPr>
              <a:t>Hans Berger</a:t>
            </a:r>
            <a:r>
              <a:rPr lang="el-GR" sz="2200" dirty="0">
                <a:solidFill>
                  <a:schemeClr val="tx2"/>
                </a:solidFill>
                <a:effectLst/>
                <a:latin typeface="Corbel" panose="020B0503020204020204" pitchFamily="34" charset="0"/>
                <a:ea typeface="Times New Roman" panose="02020603050405020304" pitchFamily="18" charset="0"/>
              </a:rPr>
              <a:t>, η οποία πραγματοποιήθηκε κατά την διάρκεια μιας νευροχειρουργικής επέμβασης με τεχνολογία που είχε χρησιμοποιηθεί μέχρι πρότινος μόνο σε ζώα αφού τα ηλεκτρόδια τοποθετούνταν απευθείας πάνω στην επιφάνεια του εγκεφάλου, ενώ το γράφημα αποτυπωνόταν με την χρήση ενός </a:t>
            </a:r>
            <a:r>
              <a:rPr lang="es-AR" sz="2200" dirty="0">
                <a:solidFill>
                  <a:schemeClr val="tx2"/>
                </a:solidFill>
                <a:effectLst/>
                <a:latin typeface="Corbel" panose="020B0503020204020204" pitchFamily="34" charset="0"/>
                <a:ea typeface="Times New Roman" panose="02020603050405020304" pitchFamily="18" charset="0"/>
              </a:rPr>
              <a:t>undulator</a:t>
            </a:r>
            <a:r>
              <a:rPr lang="el-GR" sz="2200" dirty="0">
                <a:solidFill>
                  <a:schemeClr val="tx2"/>
                </a:solidFill>
                <a:effectLst/>
                <a:latin typeface="Corbel" panose="020B0503020204020204" pitchFamily="34" charset="0"/>
                <a:ea typeface="Times New Roman" panose="02020603050405020304" pitchFamily="18" charset="0"/>
              </a:rPr>
              <a:t> πάνω σε ταινία. </a:t>
            </a:r>
            <a:endParaRPr lang="en-US" sz="2200" dirty="0">
              <a:solidFill>
                <a:schemeClr val="tx2"/>
              </a:solidFill>
              <a:latin typeface="Corbel" panose="020B0503020204020204" pitchFamily="34" charset="0"/>
            </a:endParaRPr>
          </a:p>
        </p:txBody>
      </p:sp>
    </p:spTree>
    <p:extLst>
      <p:ext uri="{BB962C8B-B14F-4D97-AF65-F5344CB8AC3E}">
        <p14:creationId xmlns:p14="http://schemas.microsoft.com/office/powerpoint/2010/main" val="591452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47A773CF-26DE-42EB-8013-44B65731C1F9}"/>
              </a:ext>
            </a:extLst>
          </p:cNvPr>
          <p:cNvSpPr>
            <a:spLocks noGrp="1"/>
          </p:cNvSpPr>
          <p:nvPr>
            <p:ph type="title"/>
          </p:nvPr>
        </p:nvSpPr>
        <p:spPr>
          <a:xfrm>
            <a:off x="1747607" y="370288"/>
            <a:ext cx="3266027" cy="1221573"/>
          </a:xfrm>
        </p:spPr>
        <p:txBody>
          <a:bodyPr>
            <a:normAutofit/>
          </a:bodyPr>
          <a:lstStyle/>
          <a:p>
            <a:pPr algn="ctr"/>
            <a:r>
              <a:rPr lang="el-GR" dirty="0">
                <a:solidFill>
                  <a:schemeClr val="tx2"/>
                </a:solidFill>
              </a:rPr>
              <a:t>Η </a:t>
            </a:r>
            <a:r>
              <a:rPr lang="el-GR" dirty="0" err="1">
                <a:solidFill>
                  <a:schemeClr val="tx2"/>
                </a:solidFill>
              </a:rPr>
              <a:t>ψηφιοποίηση</a:t>
            </a:r>
            <a:r>
              <a:rPr lang="el-GR" dirty="0">
                <a:solidFill>
                  <a:schemeClr val="tx2"/>
                </a:solidFill>
              </a:rPr>
              <a:t> του ΗΕΓ</a:t>
            </a:r>
            <a:endParaRPr lang="en-US" dirty="0">
              <a:solidFill>
                <a:schemeClr val="tx2"/>
              </a:solidFill>
            </a:endParaRP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Θέση περιεχομένου 2">
            <a:extLst>
              <a:ext uri="{FF2B5EF4-FFF2-40B4-BE49-F238E27FC236}">
                <a16:creationId xmlns:a16="http://schemas.microsoft.com/office/drawing/2014/main" id="{B4F6E4E9-D692-4B2C-BB96-76981462330D}"/>
              </a:ext>
            </a:extLst>
          </p:cNvPr>
          <p:cNvSpPr>
            <a:spLocks noGrp="1"/>
          </p:cNvSpPr>
          <p:nvPr>
            <p:ph idx="1"/>
          </p:nvPr>
        </p:nvSpPr>
        <p:spPr>
          <a:xfrm>
            <a:off x="5289229" y="981075"/>
            <a:ext cx="5966144" cy="5029200"/>
          </a:xfrm>
        </p:spPr>
        <p:txBody>
          <a:bodyPr>
            <a:noAutofit/>
          </a:bodyPr>
          <a:lstStyle/>
          <a:p>
            <a:pPr marL="0" indent="0">
              <a:buNone/>
            </a:pPr>
            <a:r>
              <a:rPr lang="el-GR" sz="2200" dirty="0">
                <a:solidFill>
                  <a:schemeClr val="tx2"/>
                </a:solidFill>
              </a:rPr>
              <a:t>Η μετάβαση από αναλογικά σήματα σε ταινία σε ψηφιακή πληροφορία ξεκίνησε όταν μία ομάδα στο UCLA την περίοδο 1961-1974 χρησιμοποίησε για πρώτη φορά υπολογιστές στην ανάλυση του EEG. Με την χρήση υπολογιστών τα δεδομένα μπορούσαν</a:t>
            </a:r>
            <a:r>
              <a:rPr lang="en-US" sz="2200" dirty="0">
                <a:solidFill>
                  <a:schemeClr val="tx2"/>
                </a:solidFill>
              </a:rPr>
              <a:t>:</a:t>
            </a:r>
            <a:endParaRPr lang="el-GR" sz="2200" dirty="0">
              <a:solidFill>
                <a:schemeClr val="tx2"/>
              </a:solidFill>
            </a:endParaRPr>
          </a:p>
          <a:p>
            <a:r>
              <a:rPr lang="el-GR" sz="2200" dirty="0">
                <a:solidFill>
                  <a:schemeClr val="tx2"/>
                </a:solidFill>
              </a:rPr>
              <a:t>να αναλυθούν σε μεγαλύτερο βάθος</a:t>
            </a:r>
          </a:p>
          <a:p>
            <a:r>
              <a:rPr lang="el-GR" sz="2200" dirty="0">
                <a:solidFill>
                  <a:schemeClr val="tx2"/>
                </a:solidFill>
              </a:rPr>
              <a:t>να χρησιμοποιηθούν πολύ περισσότερα ηλεκτρόδια </a:t>
            </a:r>
          </a:p>
          <a:p>
            <a:r>
              <a:rPr lang="el-GR" sz="2200" dirty="0">
                <a:solidFill>
                  <a:schemeClr val="tx2"/>
                </a:solidFill>
              </a:rPr>
              <a:t>και να αναπτυχθεί η παρατήρηση της αντίδρασης του εγκεφάλου σε συγκεκριμένα ερεθίσματα. </a:t>
            </a:r>
          </a:p>
          <a:p>
            <a:pPr marL="0" indent="0">
              <a:buNone/>
            </a:pPr>
            <a:r>
              <a:rPr lang="el-GR" sz="2200" dirty="0">
                <a:solidFill>
                  <a:schemeClr val="tx2"/>
                </a:solidFill>
              </a:rPr>
              <a:t>Το πιο σημαντικό όμως πλεονέκτημα των ψηφιακών EEG έναντι των αναλογικών είναι ότι έγινε δυνατή η χρήση της ανάλυσης </a:t>
            </a:r>
            <a:r>
              <a:rPr lang="el-GR" sz="2200" dirty="0" err="1">
                <a:solidFill>
                  <a:schemeClr val="tx2"/>
                </a:solidFill>
              </a:rPr>
              <a:t>Fourier</a:t>
            </a:r>
            <a:r>
              <a:rPr lang="el-GR" sz="2200" dirty="0">
                <a:solidFill>
                  <a:schemeClr val="tx2"/>
                </a:solidFill>
              </a:rPr>
              <a:t>, δηλαδή την μετατροπή των συναρτήσεων συνεχούς χρόνου σε φάσμα στο πεδίο συχνοτήτων.</a:t>
            </a:r>
            <a:endParaRPr lang="en-US" sz="2200" dirty="0">
              <a:solidFill>
                <a:schemeClr val="tx2"/>
              </a:solidFill>
            </a:endParaRP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Εικόνα 4" descr="Εικόνα που περιέχει κείμενο, άτομο, ομάδα, πόζα&#10;&#10;Περιγραφή που δημιουργήθηκε αυτόματα">
            <a:extLst>
              <a:ext uri="{FF2B5EF4-FFF2-40B4-BE49-F238E27FC236}">
                <a16:creationId xmlns:a16="http://schemas.microsoft.com/office/drawing/2014/main" id="{77EF82D3-9127-43BD-B266-50773BCE9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877" y="1743462"/>
            <a:ext cx="3891352" cy="3371074"/>
          </a:xfrm>
          <a:prstGeom prst="rect">
            <a:avLst/>
          </a:prstGeom>
        </p:spPr>
      </p:pic>
      <p:sp>
        <p:nvSpPr>
          <p:cNvPr id="6" name="TextBox 5">
            <a:extLst>
              <a:ext uri="{FF2B5EF4-FFF2-40B4-BE49-F238E27FC236}">
                <a16:creationId xmlns:a16="http://schemas.microsoft.com/office/drawing/2014/main" id="{491F5C1C-5032-405C-85FD-2DDFD138048B}"/>
              </a:ext>
            </a:extLst>
          </p:cNvPr>
          <p:cNvSpPr txBox="1"/>
          <p:nvPr/>
        </p:nvSpPr>
        <p:spPr>
          <a:xfrm>
            <a:off x="1286933" y="5271611"/>
            <a:ext cx="4002295" cy="646331"/>
          </a:xfrm>
          <a:prstGeom prst="rect">
            <a:avLst/>
          </a:prstGeom>
          <a:noFill/>
        </p:spPr>
        <p:txBody>
          <a:bodyPr wrap="square" rtlCol="0">
            <a:spAutoFit/>
          </a:bodyPr>
          <a:lstStyle/>
          <a:p>
            <a:r>
              <a:rPr lang="el-GR" sz="1200" dirty="0"/>
              <a:t>Ομάδα με επικεφαλής τον </a:t>
            </a:r>
            <a:r>
              <a:rPr lang="el-GR" sz="1200" dirty="0" err="1"/>
              <a:t>Ross</a:t>
            </a:r>
            <a:r>
              <a:rPr lang="el-GR" sz="1200" dirty="0"/>
              <a:t> </a:t>
            </a:r>
            <a:r>
              <a:rPr lang="el-GR" sz="1200" dirty="0" err="1"/>
              <a:t>Adey</a:t>
            </a:r>
            <a:r>
              <a:rPr lang="el-GR" sz="1200" dirty="0"/>
              <a:t> στο Ινστιτούτο Έρευνας Εγκεφάλου του UCLA την περίοδο 1961-1974 που είχαν ως στόχο την καταγραφή ΗΕΓ στο διάστημα</a:t>
            </a:r>
            <a:r>
              <a:rPr lang="en-US" sz="1200" dirty="0"/>
              <a:t>.</a:t>
            </a:r>
          </a:p>
        </p:txBody>
      </p:sp>
    </p:spTree>
    <p:extLst>
      <p:ext uri="{BB962C8B-B14F-4D97-AF65-F5344CB8AC3E}">
        <p14:creationId xmlns:p14="http://schemas.microsoft.com/office/powerpoint/2010/main" val="411759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17A23176-4A43-4753-B988-E61E9763C160}"/>
              </a:ext>
            </a:extLst>
          </p:cNvPr>
          <p:cNvSpPr>
            <a:spLocks noGrp="1"/>
          </p:cNvSpPr>
          <p:nvPr>
            <p:ph type="title"/>
          </p:nvPr>
        </p:nvSpPr>
        <p:spPr>
          <a:xfrm>
            <a:off x="4673663" y="212032"/>
            <a:ext cx="6429619" cy="768522"/>
          </a:xfrm>
        </p:spPr>
        <p:txBody>
          <a:bodyPr>
            <a:normAutofit/>
          </a:bodyPr>
          <a:lstStyle/>
          <a:p>
            <a:pPr algn="ctr"/>
            <a:r>
              <a:rPr lang="el-GR" dirty="0">
                <a:solidFill>
                  <a:schemeClr val="tx2"/>
                </a:solidFill>
              </a:rPr>
              <a:t>Ανάλυση με μηχανική μάθηση</a:t>
            </a:r>
            <a:endParaRPr lang="en-US" dirty="0">
              <a:solidFill>
                <a:schemeClr val="tx2"/>
              </a:solidFill>
            </a:endParaRPr>
          </a:p>
        </p:txBody>
      </p:sp>
      <p:pic>
        <p:nvPicPr>
          <p:cNvPr id="5" name="Θέση περιεχομένου 4">
            <a:extLst>
              <a:ext uri="{FF2B5EF4-FFF2-40B4-BE49-F238E27FC236}">
                <a16:creationId xmlns:a16="http://schemas.microsoft.com/office/drawing/2014/main" id="{F2AABD40-59AE-4A41-A56F-F975546D2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75" y="883043"/>
            <a:ext cx="4351268" cy="3393989"/>
          </a:xfrm>
        </p:spPr>
      </p:pic>
      <p:sp>
        <p:nvSpPr>
          <p:cNvPr id="23" name="Freeform: Shape 22">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FAF83BB4-5127-4AED-B181-8B73C7CBB6CE}"/>
              </a:ext>
            </a:extLst>
          </p:cNvPr>
          <p:cNvSpPr txBox="1"/>
          <p:nvPr/>
        </p:nvSpPr>
        <p:spPr>
          <a:xfrm>
            <a:off x="3965904" y="999171"/>
            <a:ext cx="8035218" cy="2800767"/>
          </a:xfrm>
          <a:prstGeom prst="rect">
            <a:avLst/>
          </a:prstGeom>
          <a:noFill/>
        </p:spPr>
        <p:txBody>
          <a:bodyPr wrap="square" rtlCol="0">
            <a:spAutoFit/>
          </a:bodyPr>
          <a:lstStyle/>
          <a:p>
            <a:pPr marL="0" marR="0" indent="457200"/>
            <a:r>
              <a:rPr lang="el-GR" sz="2200" dirty="0">
                <a:solidFill>
                  <a:schemeClr val="tx2"/>
                </a:solidFill>
                <a:effectLst/>
                <a:latin typeface="Corbel" panose="020B0503020204020204" pitchFamily="34" charset="0"/>
                <a:ea typeface="Times New Roman" panose="02020603050405020304" pitchFamily="18" charset="0"/>
              </a:rPr>
              <a:t>Με την χρήση της μηχανικής μάθησης και πιο συγκεκριμένα </a:t>
            </a:r>
            <a:r>
              <a:rPr lang="el-GR" sz="2200" dirty="0" err="1">
                <a:solidFill>
                  <a:schemeClr val="tx2"/>
                </a:solidFill>
                <a:effectLst/>
                <a:latin typeface="Corbel" panose="020B0503020204020204" pitchFamily="34" charset="0"/>
                <a:ea typeface="Times New Roman" panose="02020603050405020304" pitchFamily="18" charset="0"/>
              </a:rPr>
              <a:t>νευρωνικών</a:t>
            </a:r>
            <a:r>
              <a:rPr lang="el-GR" sz="2200" dirty="0">
                <a:solidFill>
                  <a:schemeClr val="tx2"/>
                </a:solidFill>
                <a:effectLst/>
                <a:latin typeface="Corbel" panose="020B0503020204020204" pitchFamily="34" charset="0"/>
                <a:ea typeface="Times New Roman" panose="02020603050405020304" pitchFamily="18" charset="0"/>
              </a:rPr>
              <a:t> δικτύων, δεν περιοριζόμαστε πλέον στο στοιχειώδες σύστημα κυμάτων αλλά έχουμε πλέον την δυνατότητα να αφήνουμε τον αλγόριθμο να αποφασίσει ποια μοτίβα είναι ενδεικτικά του φαινομένου που μετράμε, έχοντας ταυτόχρονα την επιλογή να μελετούμε πολλαπλά μοτίβα ταυτόχρονα, αντί να προσπαθούμε να μαντέψουμε τις κατάλληλες συσχετίσεις εκ των προτέρων. </a:t>
            </a:r>
            <a:endParaRPr lang="en-US" sz="2200" dirty="0">
              <a:solidFill>
                <a:schemeClr val="tx2"/>
              </a:solidFill>
              <a:effectLst/>
              <a:latin typeface="Corbel" panose="020B0503020204020204" pitchFamily="34" charset="0"/>
              <a:ea typeface="Times New Roman" panose="02020603050405020304" pitchFamily="18" charset="0"/>
            </a:endParaRPr>
          </a:p>
        </p:txBody>
      </p:sp>
      <p:sp>
        <p:nvSpPr>
          <p:cNvPr id="7" name="TextBox 6">
            <a:extLst>
              <a:ext uri="{FF2B5EF4-FFF2-40B4-BE49-F238E27FC236}">
                <a16:creationId xmlns:a16="http://schemas.microsoft.com/office/drawing/2014/main" id="{D12E8C47-4240-4128-9B0F-FCCCD4F4E824}"/>
              </a:ext>
            </a:extLst>
          </p:cNvPr>
          <p:cNvSpPr txBox="1"/>
          <p:nvPr/>
        </p:nvSpPr>
        <p:spPr>
          <a:xfrm>
            <a:off x="3521489" y="4334736"/>
            <a:ext cx="7713891" cy="2739211"/>
          </a:xfrm>
          <a:prstGeom prst="rect">
            <a:avLst/>
          </a:prstGeom>
          <a:noFill/>
        </p:spPr>
        <p:txBody>
          <a:bodyPr wrap="square" rtlCol="0">
            <a:spAutoFit/>
          </a:bodyPr>
          <a:lstStyle/>
          <a:p>
            <a:r>
              <a:rPr lang="el-GR" sz="2200" dirty="0">
                <a:solidFill>
                  <a:schemeClr val="tx2"/>
                </a:solidFill>
                <a:ea typeface="Times New Roman" panose="02020603050405020304" pitchFamily="18" charset="0"/>
              </a:rPr>
              <a:t>Σ</a:t>
            </a:r>
            <a:r>
              <a:rPr lang="el-GR" sz="2200" dirty="0">
                <a:solidFill>
                  <a:schemeClr val="tx2"/>
                </a:solidFill>
                <a:effectLst/>
                <a:ea typeface="Times New Roman" panose="02020603050405020304" pitchFamily="18" charset="0"/>
              </a:rPr>
              <a:t>ε ορισμένες περιπτώσεις είναι απαραίτητη η καταγραφή </a:t>
            </a:r>
            <a:r>
              <a:rPr lang="es-AR" sz="2200" dirty="0">
                <a:solidFill>
                  <a:schemeClr val="tx2"/>
                </a:solidFill>
                <a:effectLst/>
                <a:ea typeface="Times New Roman" panose="02020603050405020304" pitchFamily="18" charset="0"/>
              </a:rPr>
              <a:t>EEG</a:t>
            </a:r>
            <a:r>
              <a:rPr lang="el-GR" sz="2200" dirty="0">
                <a:solidFill>
                  <a:schemeClr val="tx2"/>
                </a:solidFill>
                <a:effectLst/>
                <a:ea typeface="Times New Roman" panose="02020603050405020304" pitchFamily="18" charset="0"/>
              </a:rPr>
              <a:t> μεγάλης διάρκειας. Γίνεται προφανές συνεπώς ότι έχουμε πολύ μεγαλύτερο πλήθος δεδομένων να αναλύσουμε. Σε αυτό έρχεται να βοηθήσουν τα </a:t>
            </a:r>
            <a:r>
              <a:rPr lang="en-US" sz="2200" dirty="0">
                <a:solidFill>
                  <a:schemeClr val="tx2"/>
                </a:solidFill>
                <a:effectLst/>
                <a:ea typeface="Times New Roman" panose="02020603050405020304" pitchFamily="18" charset="0"/>
              </a:rPr>
              <a:t>big data</a:t>
            </a:r>
            <a:r>
              <a:rPr lang="el-GR" sz="2200" dirty="0">
                <a:solidFill>
                  <a:schemeClr val="tx2"/>
                </a:solidFill>
                <a:effectLst/>
                <a:ea typeface="Times New Roman" panose="02020603050405020304" pitchFamily="18" charset="0"/>
              </a:rPr>
              <a:t>. Η ανάλυση μεγάλων δεδομένων είναι μια υπολογιστική τεχνική πολύ σημαντική για την κατανόηση των συσχετίσεων σε ένα μεγάλο σύνολο δεδομένων.</a:t>
            </a:r>
            <a:endParaRPr lang="en-US" sz="2200" dirty="0">
              <a:solidFill>
                <a:schemeClr val="tx2"/>
              </a:solidFill>
              <a:effectLst/>
              <a:ea typeface="Times New Roman" panose="02020603050405020304" pitchFamily="18" charset="0"/>
            </a:endParaRPr>
          </a:p>
          <a:p>
            <a:endParaRPr lang="en-US" dirty="0"/>
          </a:p>
        </p:txBody>
      </p:sp>
      <p:sp>
        <p:nvSpPr>
          <p:cNvPr id="16" name="Τίτλος 1">
            <a:extLst>
              <a:ext uri="{FF2B5EF4-FFF2-40B4-BE49-F238E27FC236}">
                <a16:creationId xmlns:a16="http://schemas.microsoft.com/office/drawing/2014/main" id="{5F4D6B63-6BED-4F38-A86F-504DBD4706BE}"/>
              </a:ext>
            </a:extLst>
          </p:cNvPr>
          <p:cNvSpPr txBox="1">
            <a:spLocks/>
          </p:cNvSpPr>
          <p:nvPr/>
        </p:nvSpPr>
        <p:spPr>
          <a:xfrm>
            <a:off x="4118760" y="3593760"/>
            <a:ext cx="6429619" cy="8866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l-GR" dirty="0">
                <a:solidFill>
                  <a:schemeClr val="tx2"/>
                </a:solidFill>
              </a:rPr>
              <a:t>Ανάλυση με </a:t>
            </a:r>
            <a:r>
              <a:rPr lang="en-US" dirty="0">
                <a:solidFill>
                  <a:schemeClr val="tx2"/>
                </a:solidFill>
              </a:rPr>
              <a:t>big data</a:t>
            </a:r>
          </a:p>
        </p:txBody>
      </p:sp>
    </p:spTree>
    <p:extLst>
      <p:ext uri="{BB962C8B-B14F-4D97-AF65-F5344CB8AC3E}">
        <p14:creationId xmlns:p14="http://schemas.microsoft.com/office/powerpoint/2010/main" val="152778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324DAD-3C03-4590-BDB0-ACCE29E8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D0ABBA-7770-4A8E-A402-3336AD7E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1B7B380F-DC86-43B0-BA49-0BF2D8110E2C}"/>
              </a:ext>
            </a:extLst>
          </p:cNvPr>
          <p:cNvSpPr>
            <a:spLocks noGrp="1"/>
          </p:cNvSpPr>
          <p:nvPr>
            <p:ph type="title"/>
          </p:nvPr>
        </p:nvSpPr>
        <p:spPr>
          <a:xfrm>
            <a:off x="527371" y="94621"/>
            <a:ext cx="10369229" cy="848144"/>
          </a:xfrm>
        </p:spPr>
        <p:txBody>
          <a:bodyPr>
            <a:normAutofit/>
          </a:bodyPr>
          <a:lstStyle/>
          <a:p>
            <a:pPr algn="ctr"/>
            <a:r>
              <a:rPr lang="el-GR" dirty="0">
                <a:solidFill>
                  <a:schemeClr val="tx2"/>
                </a:solidFill>
              </a:rPr>
              <a:t>Διαφορές μεταξύ </a:t>
            </a:r>
            <a:r>
              <a:rPr lang="es-AR" dirty="0">
                <a:solidFill>
                  <a:schemeClr val="tx2"/>
                </a:solidFill>
              </a:rPr>
              <a:t>Medical </a:t>
            </a:r>
            <a:r>
              <a:rPr lang="el-GR" dirty="0">
                <a:solidFill>
                  <a:schemeClr val="tx2"/>
                </a:solidFill>
              </a:rPr>
              <a:t>και </a:t>
            </a:r>
            <a:r>
              <a:rPr lang="en-US" dirty="0">
                <a:solidFill>
                  <a:schemeClr val="tx2"/>
                </a:solidFill>
              </a:rPr>
              <a:t>C</a:t>
            </a:r>
            <a:r>
              <a:rPr lang="es-AR" dirty="0">
                <a:solidFill>
                  <a:schemeClr val="tx2"/>
                </a:solidFill>
              </a:rPr>
              <a:t>onsumer </a:t>
            </a:r>
            <a:r>
              <a:rPr lang="el-GR" dirty="0">
                <a:solidFill>
                  <a:schemeClr val="tx2"/>
                </a:solidFill>
              </a:rPr>
              <a:t>ΗΕΓ</a:t>
            </a:r>
            <a:endParaRPr lang="en-US" dirty="0">
              <a:solidFill>
                <a:schemeClr val="tx2"/>
              </a:solidFill>
            </a:endParaRPr>
          </a:p>
        </p:txBody>
      </p:sp>
      <p:sp>
        <p:nvSpPr>
          <p:cNvPr id="18" name="Content Placeholder 17">
            <a:extLst>
              <a:ext uri="{FF2B5EF4-FFF2-40B4-BE49-F238E27FC236}">
                <a16:creationId xmlns:a16="http://schemas.microsoft.com/office/drawing/2014/main" id="{5EFD0BE5-C588-47FC-AA5B-D79DF398048C}"/>
              </a:ext>
            </a:extLst>
          </p:cNvPr>
          <p:cNvSpPr>
            <a:spLocks noGrp="1"/>
          </p:cNvSpPr>
          <p:nvPr>
            <p:ph idx="1"/>
          </p:nvPr>
        </p:nvSpPr>
        <p:spPr>
          <a:xfrm>
            <a:off x="100654" y="942764"/>
            <a:ext cx="3433122" cy="5077035"/>
          </a:xfrm>
        </p:spPr>
        <p:txBody>
          <a:bodyPr anchor="t">
            <a:normAutofit fontScale="92500" lnSpcReduction="20000"/>
          </a:bodyPr>
          <a:lstStyle/>
          <a:p>
            <a:pPr marL="0" indent="0">
              <a:buNone/>
            </a:pPr>
            <a:r>
              <a:rPr lang="el-GR" sz="2400" dirty="0" err="1">
                <a:solidFill>
                  <a:srgbClr val="FFFFFF"/>
                </a:solidFill>
              </a:rPr>
              <a:t>Medical</a:t>
            </a:r>
            <a:r>
              <a:rPr lang="el-GR" sz="2400" dirty="0">
                <a:solidFill>
                  <a:srgbClr val="FFFFFF"/>
                </a:solidFill>
              </a:rPr>
              <a:t> EEG: στοχεύει στη ανάλυση και την ποσοτικοποίηση των διεργασιών του εγκεφάλου, διευρύνοντας τα όρια αυτού που μπορεί να μετρήσει η τεχνολογία.</a:t>
            </a:r>
            <a:endParaRPr lang="en-US" sz="2400" dirty="0">
              <a:solidFill>
                <a:srgbClr val="FFFFFF"/>
              </a:solidFill>
            </a:endParaRPr>
          </a:p>
          <a:p>
            <a:pPr marL="0" indent="0">
              <a:buNone/>
            </a:pPr>
            <a:r>
              <a:rPr lang="en-US" sz="2400" dirty="0">
                <a:solidFill>
                  <a:schemeClr val="bg1"/>
                </a:solidFill>
              </a:rPr>
              <a:t>*</a:t>
            </a:r>
            <a:r>
              <a:rPr lang="el-GR" sz="2400" dirty="0">
                <a:solidFill>
                  <a:schemeClr val="bg1"/>
                </a:solidFill>
              </a:rPr>
              <a:t>Χρησιμοποιούν 64 ενεργά ενισχυμένα ηλεκτρόδια και αγώγιμη πάστα για καλύτερη επαφή με το κρανίο</a:t>
            </a:r>
          </a:p>
          <a:p>
            <a:pPr marL="0" indent="0">
              <a:buNone/>
            </a:pPr>
            <a:r>
              <a:rPr lang="el-GR" sz="2400" dirty="0">
                <a:solidFill>
                  <a:schemeClr val="bg1"/>
                </a:solidFill>
              </a:rPr>
              <a:t>*είναι ισχυρά εργαλεία χαρτογράφησης εγκεφάλου με μεγάλη ακρίβεια</a:t>
            </a:r>
          </a:p>
          <a:p>
            <a:pPr marL="0" indent="0">
              <a:buNone/>
            </a:pPr>
            <a:r>
              <a:rPr lang="el-GR" sz="2400" dirty="0">
                <a:solidFill>
                  <a:schemeClr val="bg1"/>
                </a:solidFill>
              </a:rPr>
              <a:t>*Χρησιμοποιούνται σε εργαστήρια κλινικές και νοσοκομεία</a:t>
            </a:r>
            <a:endParaRPr lang="en-US" sz="2400" dirty="0">
              <a:solidFill>
                <a:schemeClr val="bg1"/>
              </a:solidFill>
            </a:endParaRPr>
          </a:p>
          <a:p>
            <a:pPr marL="457200" indent="-457200">
              <a:buFont typeface="+mj-lt"/>
              <a:buAutoNum type="arabicPeriod"/>
            </a:pPr>
            <a:endParaRPr lang="en-US" dirty="0">
              <a:solidFill>
                <a:schemeClr val="bg1"/>
              </a:solidFill>
            </a:endParaRPr>
          </a:p>
          <a:p>
            <a:endParaRPr lang="en-US" dirty="0">
              <a:solidFill>
                <a:srgbClr val="FFFFFF"/>
              </a:solidFill>
            </a:endParaRPr>
          </a:p>
          <a:p>
            <a:endParaRPr lang="en-US" dirty="0">
              <a:solidFill>
                <a:srgbClr val="FFFFFF"/>
              </a:solidFill>
            </a:endParaRPr>
          </a:p>
        </p:txBody>
      </p:sp>
      <p:pic>
        <p:nvPicPr>
          <p:cNvPr id="7" name="Εικόνα 6">
            <a:extLst>
              <a:ext uri="{FF2B5EF4-FFF2-40B4-BE49-F238E27FC236}">
                <a16:creationId xmlns:a16="http://schemas.microsoft.com/office/drawing/2014/main" id="{595735C3-83F2-478C-B94A-03FBBB14B5E3}"/>
              </a:ext>
            </a:extLst>
          </p:cNvPr>
          <p:cNvPicPr>
            <a:picLocks noChangeAspect="1"/>
          </p:cNvPicPr>
          <p:nvPr/>
        </p:nvPicPr>
        <p:blipFill rotWithShape="1">
          <a:blip r:embed="rId2">
            <a:extLst>
              <a:ext uri="{28A0092B-C50C-407E-A947-70E740481C1C}">
                <a14:useLocalDpi xmlns:a14="http://schemas.microsoft.com/office/drawing/2010/main" val="0"/>
              </a:ext>
            </a:extLst>
          </a:blip>
          <a:srcRect r="3964" b="2"/>
          <a:stretch/>
        </p:blipFill>
        <p:spPr>
          <a:xfrm>
            <a:off x="7545032" y="758952"/>
            <a:ext cx="3778286" cy="2584892"/>
          </a:xfrm>
          <a:prstGeom prst="rect">
            <a:avLst/>
          </a:prstGeom>
        </p:spPr>
      </p:pic>
      <p:pic>
        <p:nvPicPr>
          <p:cNvPr id="5" name="Θέση περιεχομένου 4" descr="Εικόνα που περιέχει δισκόφρενο, κράνος&#10;&#10;Περιγραφή που δημιουργήθηκε αυτόματα">
            <a:extLst>
              <a:ext uri="{FF2B5EF4-FFF2-40B4-BE49-F238E27FC236}">
                <a16:creationId xmlns:a16="http://schemas.microsoft.com/office/drawing/2014/main" id="{DA04BC59-0557-47E9-B896-32583B08B87C}"/>
              </a:ext>
            </a:extLst>
          </p:cNvPr>
          <p:cNvPicPr>
            <a:picLocks noChangeAspect="1"/>
          </p:cNvPicPr>
          <p:nvPr/>
        </p:nvPicPr>
        <p:blipFill rotWithShape="1">
          <a:blip r:embed="rId3">
            <a:extLst>
              <a:ext uri="{28A0092B-C50C-407E-A947-70E740481C1C}">
                <a14:useLocalDpi xmlns:a14="http://schemas.microsoft.com/office/drawing/2010/main" val="0"/>
              </a:ext>
            </a:extLst>
          </a:blip>
          <a:srcRect l="4864" r="5228" b="-3"/>
          <a:stretch/>
        </p:blipFill>
        <p:spPr>
          <a:xfrm>
            <a:off x="7545032" y="3648233"/>
            <a:ext cx="3778286" cy="2584546"/>
          </a:xfrm>
          <a:prstGeom prst="rect">
            <a:avLst/>
          </a:prstGeom>
        </p:spPr>
      </p:pic>
      <p:sp>
        <p:nvSpPr>
          <p:cNvPr id="25" name="Rectangle 24">
            <a:extLst>
              <a:ext uri="{FF2B5EF4-FFF2-40B4-BE49-F238E27FC236}">
                <a16:creationId xmlns:a16="http://schemas.microsoft.com/office/drawing/2014/main" id="{A6ACAFF7-48DF-441D-AF2E-21BC759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638EB0F0-1E2E-486F-BEED-5322B972E4D5}"/>
              </a:ext>
            </a:extLst>
          </p:cNvPr>
          <p:cNvSpPr txBox="1"/>
          <p:nvPr/>
        </p:nvSpPr>
        <p:spPr>
          <a:xfrm>
            <a:off x="3574495" y="847078"/>
            <a:ext cx="3407330" cy="5447645"/>
          </a:xfrm>
          <a:prstGeom prst="rect">
            <a:avLst/>
          </a:prstGeom>
          <a:noFill/>
        </p:spPr>
        <p:txBody>
          <a:bodyPr wrap="square" rtlCol="0">
            <a:spAutoFit/>
          </a:bodyPr>
          <a:lstStyle/>
          <a:p>
            <a:r>
              <a:rPr lang="el-GR" sz="2200" dirty="0" err="1">
                <a:solidFill>
                  <a:srgbClr val="FFFFFF"/>
                </a:solidFill>
              </a:rPr>
              <a:t>Consumer</a:t>
            </a:r>
            <a:r>
              <a:rPr lang="el-GR" sz="2200" dirty="0">
                <a:solidFill>
                  <a:srgbClr val="FFFFFF"/>
                </a:solidFill>
              </a:rPr>
              <a:t> EEG: Στοχεύει στην μείωση του κόστους, αύξηση της </a:t>
            </a:r>
            <a:r>
              <a:rPr lang="el-GR" sz="2200" dirty="0" err="1">
                <a:solidFill>
                  <a:srgbClr val="FFFFFF"/>
                </a:solidFill>
              </a:rPr>
              <a:t>φορητότητας</a:t>
            </a:r>
            <a:r>
              <a:rPr lang="el-GR" sz="2200" dirty="0">
                <a:solidFill>
                  <a:srgbClr val="FFFFFF"/>
                </a:solidFill>
              </a:rPr>
              <a:t>, άνεσης και γενικότερα στην δημιουργία προϊόντων που όχι μόνο θα είναι αποτελεσματικά αλλά και ελκυστικά προς τον καταναλωτή. </a:t>
            </a:r>
          </a:p>
          <a:p>
            <a:r>
              <a:rPr lang="el-GR" sz="2200" dirty="0">
                <a:solidFill>
                  <a:srgbClr val="FFFFFF"/>
                </a:solidFill>
              </a:rPr>
              <a:t>*Χρησιμοποιούν </a:t>
            </a:r>
            <a:r>
              <a:rPr lang="el-GR" sz="2200" dirty="0" err="1">
                <a:solidFill>
                  <a:srgbClr val="FFFFFF"/>
                </a:solidFill>
              </a:rPr>
              <a:t>εώς</a:t>
            </a:r>
            <a:r>
              <a:rPr lang="el-GR" sz="2200" dirty="0">
                <a:solidFill>
                  <a:srgbClr val="FFFFFF"/>
                </a:solidFill>
              </a:rPr>
              <a:t> 16 ξηρά ηλεκτρόδια.</a:t>
            </a:r>
          </a:p>
          <a:p>
            <a:r>
              <a:rPr lang="el-GR" sz="2200" dirty="0">
                <a:solidFill>
                  <a:srgbClr val="FFFFFF"/>
                </a:solidFill>
              </a:rPr>
              <a:t>*Μπορούν να χρησιμοποιηθούν παντού λόγω της </a:t>
            </a:r>
            <a:r>
              <a:rPr lang="el-GR" sz="2200" dirty="0" err="1">
                <a:solidFill>
                  <a:srgbClr val="FFFFFF"/>
                </a:solidFill>
              </a:rPr>
              <a:t>φορητότητας</a:t>
            </a:r>
            <a:r>
              <a:rPr lang="el-GR" sz="2200" dirty="0">
                <a:solidFill>
                  <a:srgbClr val="FFFFFF"/>
                </a:solidFill>
              </a:rPr>
              <a:t> και της μπαταρίας τους.</a:t>
            </a:r>
            <a:endParaRPr lang="en-US" sz="2200" dirty="0">
              <a:solidFill>
                <a:srgbClr val="FFFFFF"/>
              </a:solidFill>
            </a:endParaRPr>
          </a:p>
          <a:p>
            <a:endParaRPr lang="en-US" dirty="0"/>
          </a:p>
        </p:txBody>
      </p:sp>
    </p:spTree>
    <p:extLst>
      <p:ext uri="{BB962C8B-B14F-4D97-AF65-F5344CB8AC3E}">
        <p14:creationId xmlns:p14="http://schemas.microsoft.com/office/powerpoint/2010/main" val="275325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0">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Θέση περιεχομένου 2">
            <a:extLst>
              <a:ext uri="{FF2B5EF4-FFF2-40B4-BE49-F238E27FC236}">
                <a16:creationId xmlns:a16="http://schemas.microsoft.com/office/drawing/2014/main" id="{E77FA31F-5A38-4131-8A9F-539D4C6F6D1E}"/>
              </a:ext>
            </a:extLst>
          </p:cNvPr>
          <p:cNvSpPr>
            <a:spLocks noGrp="1"/>
          </p:cNvSpPr>
          <p:nvPr>
            <p:ph idx="1"/>
          </p:nvPr>
        </p:nvSpPr>
        <p:spPr>
          <a:xfrm>
            <a:off x="844886" y="0"/>
            <a:ext cx="7477505" cy="6858000"/>
          </a:xfrm>
        </p:spPr>
        <p:txBody>
          <a:bodyPr>
            <a:normAutofit/>
          </a:bodyPr>
          <a:lstStyle/>
          <a:p>
            <a:r>
              <a:rPr lang="el-GR" sz="2200" dirty="0">
                <a:solidFill>
                  <a:schemeClr val="tx2"/>
                </a:solidFill>
              </a:rPr>
              <a:t>Ένας από τους πιο σημαντικούς περιορισμούς</a:t>
            </a:r>
            <a:r>
              <a:rPr lang="en-US" sz="2200" dirty="0">
                <a:solidFill>
                  <a:schemeClr val="tx2"/>
                </a:solidFill>
              </a:rPr>
              <a:t> </a:t>
            </a:r>
            <a:r>
              <a:rPr lang="el-GR" sz="2200" dirty="0">
                <a:solidFill>
                  <a:schemeClr val="tx2"/>
                </a:solidFill>
              </a:rPr>
              <a:t>του ΗΕΓ είναι η κακή χωρική του ανάλυση. Όσο πιο κοντά στο κέντρο του εγκεφάλου δημιουργείται το σήμα τόσο πιθανότερο είναι να παραληφθεί ή να επικαλυφθεί από κάποιο άλλο σε πιο εξωτερικό σημείο, αφού η μέτρηση γίνεται στο κρανίο</a:t>
            </a:r>
          </a:p>
          <a:p>
            <a:r>
              <a:rPr lang="el-GR" sz="2200" dirty="0">
                <a:solidFill>
                  <a:schemeClr val="tx2"/>
                </a:solidFill>
              </a:rPr>
              <a:t>Ένας ακόμη περιορισμός προκύπτει από την αδυναμία μέτρησης της κάθε σύναψης ξεχωριστά, τα EEG αντιπροσωπεύουν μέσους όρους χιλιάδων νευρώνων, οπότε απαιτείται ένας μεγάλος πληθυσμός κυττάρων σε σύγχρονη δραστηριότητα για να επηρεάσει σημαντικά τις καταγραφές, χάνοντας έτσι μέρος της πληροφορίας. </a:t>
            </a:r>
          </a:p>
          <a:p>
            <a:r>
              <a:rPr lang="el-GR" sz="2200" dirty="0">
                <a:solidFill>
                  <a:schemeClr val="tx2"/>
                </a:solidFill>
              </a:rPr>
              <a:t>Τέλος ένα πιο πρακτικό πρόβλημα είναι ότι όσο μειώνουμε το μέγεθος, τον αριθμό των ηλεκτροδίων και δεν χρησιμοποιούμε αγώγιμη πάστα, τόσο μειώνεται η ακρίβεια των σημάτων, ενώ όσο αυξάνεται το μέγεθος και το πλήθος των ηλεκτροδίων τόσο πιο δύσκολη γίνεται η συνεχής καταγραφή. Οπότε σημαντικό είναι να βρεθεί μια χρυσή τομή που δεν θυσιάζεται ποιότητα για πρακτικότητα.</a:t>
            </a:r>
          </a:p>
          <a:p>
            <a:endParaRPr lang="en-US" dirty="0"/>
          </a:p>
        </p:txBody>
      </p:sp>
      <p:sp>
        <p:nvSpPr>
          <p:cNvPr id="38" name="Freeform: Shape 22">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a:extLst>
              <a:ext uri="{FF2B5EF4-FFF2-40B4-BE49-F238E27FC236}">
                <a16:creationId xmlns:a16="http://schemas.microsoft.com/office/drawing/2014/main" id="{0B204AE4-90AA-40C7-8A95-651214237949}"/>
              </a:ext>
            </a:extLst>
          </p:cNvPr>
          <p:cNvSpPr>
            <a:spLocks noGrp="1"/>
          </p:cNvSpPr>
          <p:nvPr>
            <p:ph type="title"/>
          </p:nvPr>
        </p:nvSpPr>
        <p:spPr>
          <a:xfrm>
            <a:off x="8984995" y="1865740"/>
            <a:ext cx="2945292" cy="3126520"/>
          </a:xfrm>
        </p:spPr>
        <p:txBody>
          <a:bodyPr>
            <a:normAutofit/>
          </a:bodyPr>
          <a:lstStyle/>
          <a:p>
            <a:pPr algn="ctr"/>
            <a:r>
              <a:rPr lang="el-GR" dirty="0"/>
              <a:t>Περιορισμοί και εμπόδια που προκύπτουν</a:t>
            </a:r>
            <a:endParaRPr lang="en-US" dirty="0"/>
          </a:p>
        </p:txBody>
      </p:sp>
    </p:spTree>
    <p:extLst>
      <p:ext uri="{BB962C8B-B14F-4D97-AF65-F5344CB8AC3E}">
        <p14:creationId xmlns:p14="http://schemas.microsoft.com/office/powerpoint/2010/main" val="1768175158"/>
      </p:ext>
    </p:extLst>
  </p:cSld>
  <p:clrMapOvr>
    <a:masterClrMapping/>
  </p:clrMapOvr>
</p:sld>
</file>

<file path=ppt/theme/theme1.xml><?xml version="1.0" encoding="utf-8"?>
<a:theme xmlns:a="http://schemas.openxmlformats.org/drawingml/2006/main" name="Πλαίσιο">
  <a:themeElements>
    <a:clrScheme name="Ζεστό μπλε">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Πλαίσιο">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Πλαίσιο">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TM03457475[[fn=Πλαίσιο]]</Template>
  <TotalTime>334</TotalTime>
  <Words>717</Words>
  <Application>Microsoft Office PowerPoint</Application>
  <PresentationFormat>Ευρεία οθόνη</PresentationFormat>
  <Paragraphs>33</Paragraphs>
  <Slides>6</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6</vt:i4>
      </vt:variant>
    </vt:vector>
  </HeadingPairs>
  <TitlesOfParts>
    <vt:vector size="11" baseType="lpstr">
      <vt:lpstr>Arial</vt:lpstr>
      <vt:lpstr>Calibri</vt:lpstr>
      <vt:lpstr>Corbel</vt:lpstr>
      <vt:lpstr>Wingdings 2</vt:lpstr>
      <vt:lpstr>Πλαίσιο</vt:lpstr>
      <vt:lpstr>Συσκευές καταγραφής ηλεκτροεγκεφαλογραφημάτων και τεχνολογίες ανάλυσης τους.</vt:lpstr>
      <vt:lpstr>Η ιστορία του ΗΕΓ</vt:lpstr>
      <vt:lpstr>Η ψηφιοποίηση του ΗΕΓ</vt:lpstr>
      <vt:lpstr>Ανάλυση με μηχανική μάθηση</vt:lpstr>
      <vt:lpstr>Διαφορές μεταξύ Medical και Consumer ΗΕΓ</vt:lpstr>
      <vt:lpstr>Περιορισμοί και εμπόδια που προκύπτουν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Συσκευές καταγραφής ηλεκτροεγκεφαλογραφημάτων και τεχνολογίες ανάλυσης τους.</dc:title>
  <dc:creator>Nikolaos Tsimpliaridis</dc:creator>
  <cp:lastModifiedBy>Nikolaos Tsimpliaridis</cp:lastModifiedBy>
  <cp:revision>7</cp:revision>
  <dcterms:created xsi:type="dcterms:W3CDTF">2022-01-06T11:31:33Z</dcterms:created>
  <dcterms:modified xsi:type="dcterms:W3CDTF">2022-01-06T17:32:00Z</dcterms:modified>
</cp:coreProperties>
</file>